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6"/>
  </p:notesMasterIdLst>
  <p:handoutMasterIdLst>
    <p:handoutMasterId r:id="rId7"/>
  </p:handoutMasterIdLst>
  <p:sldIdLst>
    <p:sldId id="27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fford, Kelly (contr-dso)" initials="GK(" lastIdx="2" clrIdx="0">
    <p:extLst>
      <p:ext uri="{19B8F6BF-5375-455C-9EA6-DF929625EA0E}">
        <p15:presenceInfo xmlns:p15="http://schemas.microsoft.com/office/powerpoint/2012/main" userId="S-1-5-21-15365455-1894414796-1560228694-1015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37914C-2823-4E7D-93E7-948852F445ED}" v="2" dt="2026-10-01T12:24:29.1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6" d="100"/>
          <a:sy n="66" d="100"/>
        </p:scale>
        <p:origin x="1650" y="54"/>
      </p:cViewPr>
      <p:guideLst>
        <p:guide orient="horz" pos="2162"/>
        <p:guide pos="2881"/>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h, Caroline (contr-dso)" userId="S::caroline.oh.ctr@darpa.mil::29c03f68-bf9d-449d-90ba-de29a527b287" providerId="AD" clId="Web-{D945F85A-F98B-C314-F7F3-BC52DB518116}"/>
    <pc:docChg chg="modSld">
      <pc:chgData name="Oh, Caroline (contr-dso)" userId="S::caroline.oh.ctr@darpa.mil::29c03f68-bf9d-449d-90ba-de29a527b287" providerId="AD" clId="Web-{D945F85A-F98B-C314-F7F3-BC52DB518116}" dt="2026-09-10T16:57:25.748" v="7" actId="20577"/>
      <pc:docMkLst>
        <pc:docMk/>
      </pc:docMkLst>
      <pc:sldChg chg="modSp">
        <pc:chgData name="Oh, Caroline (contr-dso)" userId="S::caroline.oh.ctr@darpa.mil::29c03f68-bf9d-449d-90ba-de29a527b287" providerId="AD" clId="Web-{D945F85A-F98B-C314-F7F3-BC52DB518116}" dt="2026-09-10T16:57:25.748" v="7" actId="20577"/>
        <pc:sldMkLst>
          <pc:docMk/>
          <pc:sldMk cId="3605454896" sldId="270"/>
        </pc:sldMkLst>
        <pc:spChg chg="mod">
          <ac:chgData name="Oh, Caroline (contr-dso)" userId="S::caroline.oh.ctr@darpa.mil::29c03f68-bf9d-449d-90ba-de29a527b287" providerId="AD" clId="Web-{D945F85A-F98B-C314-F7F3-BC52DB518116}" dt="2026-09-10T16:57:25.748" v="7" actId="20577"/>
          <ac:spMkLst>
            <pc:docMk/>
            <pc:sldMk cId="3605454896" sldId="270"/>
            <ac:spMk id="8" creationId="{00000000-0000-0000-0000-000000000000}"/>
          </ac:spMkLst>
        </pc:spChg>
      </pc:sldChg>
    </pc:docChg>
  </pc:docChgLst>
  <pc:docChgLst>
    <pc:chgData name="Oh, Caroline (contr-dso)" userId="S::caroline.oh.ctr@darpa.mil::29c03f68-bf9d-449d-90ba-de29a527b287" providerId="AD" clId="Web-{0CB81327-3E46-D9F2-F9EE-8A4E2315AD38}"/>
    <pc:docChg chg="modSld">
      <pc:chgData name="Oh, Caroline (contr-dso)" userId="S::caroline.oh.ctr@darpa.mil::29c03f68-bf9d-449d-90ba-de29a527b287" providerId="AD" clId="Web-{0CB81327-3E46-D9F2-F9EE-8A4E2315AD38}" dt="2026-09-10T16:57:39.466" v="1" actId="1076"/>
      <pc:docMkLst>
        <pc:docMk/>
      </pc:docMkLst>
      <pc:sldChg chg="modSp">
        <pc:chgData name="Oh, Caroline (contr-dso)" userId="S::caroline.oh.ctr@darpa.mil::29c03f68-bf9d-449d-90ba-de29a527b287" providerId="AD" clId="Web-{0CB81327-3E46-D9F2-F9EE-8A4E2315AD38}" dt="2026-09-10T16:57:39.466" v="1" actId="1076"/>
        <pc:sldMkLst>
          <pc:docMk/>
          <pc:sldMk cId="3605454896" sldId="270"/>
        </pc:sldMkLst>
        <pc:spChg chg="mod">
          <ac:chgData name="Oh, Caroline (contr-dso)" userId="S::caroline.oh.ctr@darpa.mil::29c03f68-bf9d-449d-90ba-de29a527b287" providerId="AD" clId="Web-{0CB81327-3E46-D9F2-F9EE-8A4E2315AD38}" dt="2026-09-10T16:57:39.466" v="1" actId="1076"/>
          <ac:spMkLst>
            <pc:docMk/>
            <pc:sldMk cId="3605454896" sldId="270"/>
            <ac:spMk id="8" creationId="{00000000-0000-0000-0000-000000000000}"/>
          </ac:spMkLst>
        </pc:spChg>
      </pc:sldChg>
    </pc:docChg>
  </pc:docChgLst>
  <pc:docChgLst>
    <pc:chgData name="Lum, Moani (contr-dso)" userId="f43714f5-1936-49a3-907e-ecd275993283" providerId="ADAL" clId="{D4F04867-3D69-4D1E-A26E-6D90516672A1}"/>
    <pc:docChg chg="modSld">
      <pc:chgData name="Lum, Moani (contr-dso)" userId="f43714f5-1936-49a3-907e-ecd275993283" providerId="ADAL" clId="{D4F04867-3D69-4D1E-A26E-6D90516672A1}" dt="2026-10-01T12:24:33.592" v="3" actId="13926"/>
      <pc:docMkLst>
        <pc:docMk/>
      </pc:docMkLst>
      <pc:sldChg chg="modSp mod">
        <pc:chgData name="Lum, Moani (contr-dso)" userId="f43714f5-1936-49a3-907e-ecd275993283" providerId="ADAL" clId="{D4F04867-3D69-4D1E-A26E-6D90516672A1}" dt="2026-10-01T12:24:33.592" v="3" actId="13926"/>
        <pc:sldMkLst>
          <pc:docMk/>
          <pc:sldMk cId="3605454896" sldId="270"/>
        </pc:sldMkLst>
        <pc:spChg chg="mod">
          <ac:chgData name="Lum, Moani (contr-dso)" userId="f43714f5-1936-49a3-907e-ecd275993283" providerId="ADAL" clId="{D4F04867-3D69-4D1E-A26E-6D90516672A1}" dt="2026-10-01T12:24:33.592" v="3" actId="13926"/>
          <ac:spMkLst>
            <pc:docMk/>
            <pc:sldMk cId="3605454896" sldId="270"/>
            <ac:spMk id="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10/1/2026</a:t>
            </a:fld>
            <a:endParaRPr lang="en-US">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10/1/2026</a:t>
            </a:fld>
            <a:endParaRPr lang="en-US"/>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39B577F-6036-4BCD-9021-A736CBC28733}" type="slidenum">
              <a:rPr lang="en-US" smtClean="0"/>
              <a:pPr/>
              <a:t>1</a:t>
            </a:fld>
            <a:endParaRPr lang="en-US"/>
          </a:p>
        </p:txBody>
      </p:sp>
    </p:spTree>
    <p:extLst>
      <p:ext uri="{BB962C8B-B14F-4D97-AF65-F5344CB8AC3E}">
        <p14:creationId xmlns:p14="http://schemas.microsoft.com/office/powerpoint/2010/main" val="627221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a:latin typeface="Tahoma" charset="0"/>
              </a:rPr>
              <a:t>Click to edit Date</a:t>
            </a:r>
          </a:p>
        </p:txBody>
      </p:sp>
    </p:spTree>
    <p:extLst>
      <p:ext uri="{BB962C8B-B14F-4D97-AF65-F5344CB8AC3E}">
        <p14:creationId xmlns:p14="http://schemas.microsoft.com/office/powerpoint/2010/main" val="349861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42536808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23411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94376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hasCustomPrompt="1"/>
          </p:nvPr>
        </p:nvSpPr>
        <p:spPr>
          <a:xfrm>
            <a:off x="1622425" y="151418"/>
            <a:ext cx="7140575" cy="373368"/>
          </a:xfrm>
        </p:spPr>
        <p:txBody>
          <a:bodyPr>
            <a:normAutofit/>
          </a:bodyPr>
          <a:lstStyle>
            <a:lvl1pPr algn="l">
              <a:defRPr sz="2400" b="0" baseline="0">
                <a:latin typeface="Tahoma" pitchFamily="34" charset="0"/>
                <a:ea typeface="Tahoma" pitchFamily="34" charset="0"/>
                <a:cs typeface="Tahoma" pitchFamily="34" charset="0"/>
              </a:defRPr>
            </a:lvl1pPr>
          </a:lstStyle>
          <a:p>
            <a:r>
              <a:rPr lang="en-US"/>
              <a:t>Project Title</a:t>
            </a:r>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itle 1"/>
          <p:cNvSpPr txBox="1">
            <a:spLocks/>
          </p:cNvSpPr>
          <p:nvPr userDrawn="1"/>
        </p:nvSpPr>
        <p:spPr bwMode="auto">
          <a:xfrm>
            <a:off x="1622425" y="598594"/>
            <a:ext cx="7140575" cy="241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rmAutofit fontScale="47500" lnSpcReduction="20000"/>
          </a:bodyPr>
          <a:lstStyle>
            <a:lvl1pPr algn="l" defTabSz="914400" rtl="0" eaLnBrk="1" latinLnBrk="0" hangingPunct="1">
              <a:spcBef>
                <a:spcPct val="0"/>
              </a:spcBef>
              <a:buNone/>
              <a:defRPr sz="2400" b="0" kern="1200" baseline="0">
                <a:solidFill>
                  <a:schemeClr val="tx1"/>
                </a:solidFill>
                <a:latin typeface="Tahoma" pitchFamily="34" charset="0"/>
                <a:ea typeface="Tahoma" pitchFamily="34" charset="0"/>
                <a:cs typeface="Tahoma" pitchFamily="34" charset="0"/>
              </a:defRPr>
            </a:lvl1pPr>
          </a:lstStyle>
          <a:p>
            <a:endParaRPr lang="en-US"/>
          </a:p>
        </p:txBody>
      </p:sp>
      <p:sp>
        <p:nvSpPr>
          <p:cNvPr id="10" name="Text Placeholder 9"/>
          <p:cNvSpPr>
            <a:spLocks noGrp="1"/>
          </p:cNvSpPr>
          <p:nvPr>
            <p:ph type="body" sz="quarter" idx="10" hasCustomPrompt="1"/>
          </p:nvPr>
        </p:nvSpPr>
        <p:spPr>
          <a:xfrm>
            <a:off x="1622424" y="582692"/>
            <a:ext cx="7140575" cy="241300"/>
          </a:xfrm>
        </p:spPr>
        <p:txBody>
          <a:bodyPr/>
          <a:lstStyle>
            <a:lvl1pPr marL="342900" marR="0" indent="-342900" algn="l" defTabSz="914400" rtl="0" eaLnBrk="1" fontAlgn="auto" latinLnBrk="0" hangingPunct="1">
              <a:lnSpc>
                <a:spcPct val="100000"/>
              </a:lnSpc>
              <a:spcBef>
                <a:spcPts val="0"/>
              </a:spcBef>
              <a:spcAft>
                <a:spcPts val="0"/>
              </a:spcAft>
              <a:buClrTx/>
              <a:buSzTx/>
              <a:buFont typeface="Arial" pitchFamily="34" charset="0"/>
              <a:buNone/>
              <a:tabLst/>
              <a:defRPr sz="12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Proposer Name and affiliation</a:t>
            </a:r>
          </a:p>
        </p:txBody>
      </p:sp>
      <p:grpSp>
        <p:nvGrpSpPr>
          <p:cNvPr id="11" name="Group 10"/>
          <p:cNvGrpSpPr/>
          <p:nvPr userDrawn="1"/>
        </p:nvGrpSpPr>
        <p:grpSpPr>
          <a:xfrm>
            <a:off x="190100" y="889813"/>
            <a:ext cx="4343400" cy="2866503"/>
            <a:chOff x="152400" y="2438400"/>
            <a:chExt cx="4343400" cy="2415273"/>
          </a:xfrm>
        </p:grpSpPr>
        <p:sp>
          <p:nvSpPr>
            <p:cNvPr id="12" name="Rectangle 11"/>
            <p:cNvSpPr/>
            <p:nvPr/>
          </p:nvSpPr>
          <p:spPr>
            <a:xfrm>
              <a:off x="152400" y="2438400"/>
              <a:ext cx="4343400" cy="2415273"/>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a:p>
            <a:p>
              <a:pPr marL="120650" indent="-120650">
                <a:buFont typeface="Arial" pitchFamily="34" charset="0"/>
                <a:buChar char="•"/>
              </a:pPr>
              <a:endParaRPr lang="en-US" sz="1000" b="1"/>
            </a:p>
            <a:p>
              <a:pPr marL="120650" indent="-120650">
                <a:buFont typeface="Arial" pitchFamily="34" charset="0"/>
                <a:buChar char="•"/>
              </a:pPr>
              <a:endParaRPr lang="en-US" sz="1000" b="1"/>
            </a:p>
          </p:txBody>
        </p:sp>
        <p:sp>
          <p:nvSpPr>
            <p:cNvPr id="13" name="Rectangle 12"/>
            <p:cNvSpPr/>
            <p:nvPr/>
          </p:nvSpPr>
          <p:spPr>
            <a:xfrm>
              <a:off x="152400" y="2438400"/>
              <a:ext cx="4343400" cy="1777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a:t>High Level Vision </a:t>
              </a:r>
            </a:p>
          </p:txBody>
        </p:sp>
      </p:grpSp>
      <p:sp>
        <p:nvSpPr>
          <p:cNvPr id="14" name="Text Placeholder 30"/>
          <p:cNvSpPr>
            <a:spLocks noGrp="1"/>
          </p:cNvSpPr>
          <p:nvPr>
            <p:ph type="body" sz="quarter" idx="13"/>
          </p:nvPr>
        </p:nvSpPr>
        <p:spPr>
          <a:xfrm>
            <a:off x="190100" y="1118415"/>
            <a:ext cx="4343400" cy="2637902"/>
          </a:xfrm>
        </p:spPr>
        <p:txBody>
          <a:bodyPr/>
          <a:lstStyle>
            <a:lvl1pPr marL="0" indent="0">
              <a:buNone/>
              <a:defRPr sz="1200" baseline="0"/>
            </a:lvl1pPr>
          </a:lstStyle>
          <a:p>
            <a:pPr lvl="0"/>
            <a:endParaRPr lang="en-US"/>
          </a:p>
        </p:txBody>
      </p:sp>
      <p:grpSp>
        <p:nvGrpSpPr>
          <p:cNvPr id="15" name="Group 14"/>
          <p:cNvGrpSpPr/>
          <p:nvPr userDrawn="1"/>
        </p:nvGrpSpPr>
        <p:grpSpPr>
          <a:xfrm>
            <a:off x="4609300" y="885821"/>
            <a:ext cx="4343400" cy="5740991"/>
            <a:chOff x="152400" y="2427809"/>
            <a:chExt cx="4343400" cy="2879855"/>
          </a:xfrm>
        </p:grpSpPr>
        <p:sp>
          <p:nvSpPr>
            <p:cNvPr id="16" name="Rectangle 15"/>
            <p:cNvSpPr/>
            <p:nvPr/>
          </p:nvSpPr>
          <p:spPr>
            <a:xfrm>
              <a:off x="152400" y="2427809"/>
              <a:ext cx="4343400" cy="2879855"/>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buFont typeface="Arial" pitchFamily="34" charset="0"/>
                <a:buChar char="•"/>
              </a:pPr>
              <a:endParaRPr lang="en-US" sz="1000" b="1" baseline="0"/>
            </a:p>
            <a:p>
              <a:pPr marL="120650" indent="-120650">
                <a:buFont typeface="Arial" pitchFamily="34" charset="0"/>
                <a:buChar char="•"/>
              </a:pPr>
              <a:endParaRPr lang="en-US" sz="1000" b="1" baseline="0"/>
            </a:p>
            <a:p>
              <a:pPr marL="120650" indent="-120650">
                <a:buFont typeface="Arial" pitchFamily="34" charset="0"/>
                <a:buChar char="•"/>
              </a:pPr>
              <a:endParaRPr lang="en-US" sz="1000" b="1"/>
            </a:p>
          </p:txBody>
        </p:sp>
        <p:sp>
          <p:nvSpPr>
            <p:cNvPr id="17" name="Rectangle 16"/>
            <p:cNvSpPr/>
            <p:nvPr/>
          </p:nvSpPr>
          <p:spPr>
            <a:xfrm>
              <a:off x="152400" y="2438398"/>
              <a:ext cx="4343400" cy="100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a:t>Technical  Approach and Risks</a:t>
              </a:r>
            </a:p>
          </p:txBody>
        </p:sp>
      </p:grpSp>
      <p:sp>
        <p:nvSpPr>
          <p:cNvPr id="18" name="Text Placeholder 30"/>
          <p:cNvSpPr>
            <a:spLocks noGrp="1"/>
          </p:cNvSpPr>
          <p:nvPr>
            <p:ph type="body" sz="quarter" idx="14" hasCustomPrompt="1"/>
          </p:nvPr>
        </p:nvSpPr>
        <p:spPr>
          <a:xfrm>
            <a:off x="4609300" y="1303355"/>
            <a:ext cx="4343400" cy="5400456"/>
          </a:xfrm>
        </p:spPr>
        <p:txBody>
          <a:bodyPr/>
          <a:lstStyle>
            <a:lvl1pPr marL="0" indent="0">
              <a:buNone/>
              <a:defRPr sz="1200" baseline="0"/>
            </a:lvl1pPr>
          </a:lstStyle>
          <a:p>
            <a:pPr lvl="0"/>
            <a:r>
              <a:rPr lang="en-US" sz="1200" baseline="0"/>
              <a:t>Present a concise summary of the technical idea behind the proposed tool/capability. This may include an associated figure. Summarize the most important recent scientific advances that will enable the success of this project. Where appropriate, include references to key manuscripts that support this approach and provide scientific justification that this is possible.</a:t>
            </a:r>
          </a:p>
        </p:txBody>
      </p:sp>
      <p:grpSp>
        <p:nvGrpSpPr>
          <p:cNvPr id="19" name="Group 18"/>
          <p:cNvGrpSpPr/>
          <p:nvPr userDrawn="1"/>
        </p:nvGrpSpPr>
        <p:grpSpPr>
          <a:xfrm>
            <a:off x="190500" y="3830855"/>
            <a:ext cx="4352625" cy="2795958"/>
            <a:chOff x="152400" y="849772"/>
            <a:chExt cx="4352625" cy="2731628"/>
          </a:xfrm>
        </p:grpSpPr>
        <p:sp>
          <p:nvSpPr>
            <p:cNvPr id="20" name="Rectangle 19"/>
            <p:cNvSpPr/>
            <p:nvPr/>
          </p:nvSpPr>
          <p:spPr>
            <a:xfrm>
              <a:off x="152400" y="849772"/>
              <a:ext cx="4343400" cy="2731628"/>
            </a:xfrm>
            <a:prstGeom prst="rect">
              <a:avLst/>
            </a:prstGeom>
          </p:spPr>
          <p:style>
            <a:lnRef idx="2">
              <a:schemeClr val="dk1"/>
            </a:lnRef>
            <a:fillRef idx="1">
              <a:schemeClr val="lt1"/>
            </a:fillRef>
            <a:effectRef idx="0">
              <a:schemeClr val="dk1"/>
            </a:effectRef>
            <a:fontRef idx="minor">
              <a:schemeClr val="dk1"/>
            </a:fontRef>
          </p:style>
          <p:txBody>
            <a:bodyPr rtlCol="0" anchor="t" anchorCtr="0"/>
            <a:lstStyle>
              <a:defPPr>
                <a:defRPr lang="en-US"/>
              </a:defPPr>
              <a:lvl1pPr algn="l" rtl="0" fontAlgn="base">
                <a:spcBef>
                  <a:spcPct val="0"/>
                </a:spcBef>
                <a:spcAft>
                  <a:spcPct val="0"/>
                </a:spcAft>
                <a:defRPr kern="1200">
                  <a:solidFill>
                    <a:schemeClr val="dk1"/>
                  </a:solidFill>
                  <a:latin typeface="+mn-lt"/>
                  <a:ea typeface="+mn-ea"/>
                  <a:cs typeface="+mn-cs"/>
                </a:defRPr>
              </a:lvl1pPr>
              <a:lvl2pPr marL="457200" algn="l" rtl="0" fontAlgn="base">
                <a:spcBef>
                  <a:spcPct val="0"/>
                </a:spcBef>
                <a:spcAft>
                  <a:spcPct val="0"/>
                </a:spcAft>
                <a:defRPr kern="1200">
                  <a:solidFill>
                    <a:schemeClr val="dk1"/>
                  </a:solidFill>
                  <a:latin typeface="+mn-lt"/>
                  <a:ea typeface="+mn-ea"/>
                  <a:cs typeface="+mn-cs"/>
                </a:defRPr>
              </a:lvl2pPr>
              <a:lvl3pPr marL="914400" algn="l" rtl="0" fontAlgn="base">
                <a:spcBef>
                  <a:spcPct val="0"/>
                </a:spcBef>
                <a:spcAft>
                  <a:spcPct val="0"/>
                </a:spcAft>
                <a:defRPr kern="1200">
                  <a:solidFill>
                    <a:schemeClr val="dk1"/>
                  </a:solidFill>
                  <a:latin typeface="+mn-lt"/>
                  <a:ea typeface="+mn-ea"/>
                  <a:cs typeface="+mn-cs"/>
                </a:defRPr>
              </a:lvl3pPr>
              <a:lvl4pPr marL="1371600" algn="l" rtl="0" fontAlgn="base">
                <a:spcBef>
                  <a:spcPct val="0"/>
                </a:spcBef>
                <a:spcAft>
                  <a:spcPct val="0"/>
                </a:spcAft>
                <a:defRPr kern="1200">
                  <a:solidFill>
                    <a:schemeClr val="dk1"/>
                  </a:solidFill>
                  <a:latin typeface="+mn-lt"/>
                  <a:ea typeface="+mn-ea"/>
                  <a:cs typeface="+mn-cs"/>
                </a:defRPr>
              </a:lvl4pPr>
              <a:lvl5pPr marL="1828800" algn="l" rtl="0" fontAlgn="base">
                <a:spcBef>
                  <a:spcPct val="0"/>
                </a:spcBef>
                <a:spcAft>
                  <a:spcPct val="0"/>
                </a:spcAft>
                <a:defRPr kern="1200">
                  <a:solidFill>
                    <a:schemeClr val="dk1"/>
                  </a:solidFill>
                  <a:latin typeface="+mn-lt"/>
                  <a:ea typeface="+mn-ea"/>
                  <a:cs typeface="+mn-cs"/>
                </a:defRPr>
              </a:lvl5pPr>
              <a:lvl6pPr marL="2286000" algn="l" defTabSz="914400" rtl="0" eaLnBrk="1" latinLnBrk="0" hangingPunct="1">
                <a:defRPr kern="1200">
                  <a:solidFill>
                    <a:schemeClr val="dk1"/>
                  </a:solidFill>
                  <a:latin typeface="+mn-lt"/>
                  <a:ea typeface="+mn-ea"/>
                  <a:cs typeface="+mn-cs"/>
                </a:defRPr>
              </a:lvl6pPr>
              <a:lvl7pPr marL="2743200" algn="l" defTabSz="914400" rtl="0" eaLnBrk="1" latinLnBrk="0" hangingPunct="1">
                <a:defRPr kern="1200">
                  <a:solidFill>
                    <a:schemeClr val="dk1"/>
                  </a:solidFill>
                  <a:latin typeface="+mn-lt"/>
                  <a:ea typeface="+mn-ea"/>
                  <a:cs typeface="+mn-cs"/>
                </a:defRPr>
              </a:lvl7pPr>
              <a:lvl8pPr marL="3200400" algn="l" defTabSz="914400" rtl="0" eaLnBrk="1" latinLnBrk="0" hangingPunct="1">
                <a:defRPr kern="1200">
                  <a:solidFill>
                    <a:schemeClr val="dk1"/>
                  </a:solidFill>
                  <a:latin typeface="+mn-lt"/>
                  <a:ea typeface="+mn-ea"/>
                  <a:cs typeface="+mn-cs"/>
                </a:defRPr>
              </a:lvl8pPr>
              <a:lvl9pPr marL="3657600" algn="l" defTabSz="914400" rtl="0" eaLnBrk="1" latinLnBrk="0" hangingPunct="1">
                <a:defRPr kern="1200">
                  <a:solidFill>
                    <a:schemeClr val="dk1"/>
                  </a:solidFill>
                  <a:latin typeface="+mn-lt"/>
                  <a:ea typeface="+mn-ea"/>
                  <a:cs typeface="+mn-cs"/>
                </a:defRPr>
              </a:lvl9pPr>
            </a:lstStyle>
            <a:p>
              <a:pPr marL="120650" indent="-120650"/>
              <a:endParaRPr lang="en-US" sz="1000" b="1"/>
            </a:p>
          </p:txBody>
        </p:sp>
        <p:sp>
          <p:nvSpPr>
            <p:cNvPr id="21" name="Rectangle 20"/>
            <p:cNvSpPr/>
            <p:nvPr/>
          </p:nvSpPr>
          <p:spPr>
            <a:xfrm>
              <a:off x="161625" y="849772"/>
              <a:ext cx="4343400" cy="25524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45720" rIns="45720" rtlCol="0" anchor="ctr"/>
            <a:lstStyle>
              <a:defPPr>
                <a:defRPr lang="en-US"/>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en-US" sz="1600" b="1" baseline="0"/>
                <a:t>Project Impact and Potential Application</a:t>
              </a:r>
            </a:p>
          </p:txBody>
        </p:sp>
      </p:grpSp>
      <p:sp>
        <p:nvSpPr>
          <p:cNvPr id="22" name="Text Placeholder 30"/>
          <p:cNvSpPr>
            <a:spLocks noGrp="1"/>
          </p:cNvSpPr>
          <p:nvPr>
            <p:ph type="body" sz="quarter" idx="16" hasCustomPrompt="1"/>
          </p:nvPr>
        </p:nvSpPr>
        <p:spPr>
          <a:xfrm>
            <a:off x="192180" y="4092111"/>
            <a:ext cx="4343400" cy="2534699"/>
          </a:xfrm>
        </p:spPr>
        <p:txBody>
          <a:bodyPr/>
          <a:lstStyle>
            <a:lvl1pPr marL="0" indent="0">
              <a:buNone/>
              <a:defRPr sz="1200" baseline="0"/>
            </a:lvl1pPr>
          </a:lstStyle>
          <a:p>
            <a:pPr lvl="0"/>
            <a:r>
              <a:rPr lang="en-US" sz="1200" baseline="0"/>
              <a:t>State the impact of a successful project. </a:t>
            </a:r>
            <a:endParaRPr lang="en-US"/>
          </a:p>
        </p:txBody>
      </p:sp>
      <p:sp>
        <p:nvSpPr>
          <p:cNvPr id="24" name="Text Placeholder 23"/>
          <p:cNvSpPr>
            <a:spLocks noGrp="1"/>
          </p:cNvSpPr>
          <p:nvPr>
            <p:ph type="body" sz="quarter" idx="17" hasCustomPrompt="1"/>
          </p:nvPr>
        </p:nvSpPr>
        <p:spPr>
          <a:xfrm>
            <a:off x="190500" y="1111250"/>
            <a:ext cx="4381500" cy="2645066"/>
          </a:xfrm>
        </p:spPr>
        <p:txBody>
          <a:bodyPr/>
          <a:lstStyle>
            <a:lvl4pPr marL="0" indent="0">
              <a:defRPr/>
            </a:lvl4pPr>
          </a:lstStyle>
          <a:p>
            <a:pPr lvl="3"/>
            <a:r>
              <a:rPr lang="en-US"/>
              <a:t>Fourth level</a:t>
            </a:r>
          </a:p>
          <a:p>
            <a:pPr lvl="4"/>
            <a:r>
              <a:rPr lang="en-US"/>
              <a:t>Fifth level</a:t>
            </a:r>
          </a:p>
        </p:txBody>
      </p:sp>
      <p:pic>
        <p:nvPicPr>
          <p:cNvPr id="3" name="Picture 2" descr="Logo&#10;&#10;Description automatically generated">
            <a:extLst>
              <a:ext uri="{FF2B5EF4-FFF2-40B4-BE49-F238E27FC236}">
                <a16:creationId xmlns:a16="http://schemas.microsoft.com/office/drawing/2014/main" id="{A1B8E1C1-8301-DF3D-8539-BD0CCE7A130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99725" y="61396"/>
            <a:ext cx="1316739" cy="732985"/>
          </a:xfrm>
          <a:prstGeom prst="rect">
            <a:avLst/>
          </a:prstGeom>
        </p:spPr>
      </p:pic>
    </p:spTree>
    <p:extLst>
      <p:ext uri="{BB962C8B-B14F-4D97-AF65-F5344CB8AC3E}">
        <p14:creationId xmlns:p14="http://schemas.microsoft.com/office/powerpoint/2010/main" val="3871907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1311463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293282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3914958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36501873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2959495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2666887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2996536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pPr lvl="0"/>
            <a:r>
              <a:rPr lang="en-US">
                <a:latin typeface="Tahoma" pitchFamily="34" charset="0"/>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431281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a:latin typeface="Tahoma" pitchFamily="34" charset="0"/>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a:latin typeface="Tahoma" pitchFamily="34" charset="0"/>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a:latin typeface="Tahoma" pitchFamily="34" charset="0"/>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a:ln>
                  <a:noFill/>
                </a:ln>
                <a:solidFill>
                  <a:srgbClr val="000000"/>
                </a:solidFill>
                <a:effectLst/>
                <a:uLnTx/>
                <a:uFillTx/>
                <a:latin typeface="+mn-lt"/>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kumimoji="0" lang="en-US" sz="1200" b="0" i="0" u="none" strike="noStrike" kern="1200" cap="none" spc="0" normalizeH="0" baseline="0" noProof="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S PGothic"/>
                <a:cs typeface="MS PGothic"/>
              </a:rPr>
              <a:t>Staffer: Names and locations of performers. </a:t>
            </a: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0" i="0" u="none" strike="noStrike" kern="1200" cap="none" spc="0" normalizeH="0" baseline="0" noProof="0">
                <a:ln>
                  <a:noFill/>
                </a:ln>
                <a:solidFill>
                  <a:srgbClr val="000000"/>
                </a:solidFill>
                <a:effectLst/>
                <a:uLnTx/>
                <a:uFillTx/>
                <a:latin typeface="+mn-lt"/>
                <a:ea typeface="MS PGothic"/>
                <a:cs typeface="MS PGothic"/>
              </a:rPr>
              <a:t>Internal DARPA: Issues/challenges and a spend plan status. </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342900" marR="0" lvl="0" indent="-342900" algn="l" defTabSz="914400" rtl="0" eaLnBrk="1" fontAlgn="base"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a:ln>
                  <a:noFill/>
                </a:ln>
                <a:solidFill>
                  <a:srgbClr val="000000"/>
                </a:solidFill>
                <a:effectLst/>
                <a:uLnTx/>
                <a:uFillTx/>
                <a:latin typeface="+mn-lt"/>
                <a:ea typeface="MS PGothic"/>
                <a:cs typeface="MS PGothic"/>
              </a:rPr>
              <a:t>Formatting for both the internal DARPA and staffer quads:  </a:t>
            </a:r>
            <a:endParaRPr kumimoji="0" lang="en-US" sz="1200" b="0" i="0" u="none" strike="noStrike" kern="1200" cap="none" spc="0" normalizeH="0" baseline="0" noProof="0">
              <a:ln>
                <a:noFill/>
              </a:ln>
              <a:solidFill>
                <a:prstClr val="black"/>
              </a:solidFill>
              <a:effectLst/>
              <a:uLnTx/>
              <a:uFillTx/>
              <a:latin typeface="Times New Roman"/>
              <a:ea typeface="Times New Roman"/>
              <a:cs typeface="Tahoma" pitchFamily="34" charset="0"/>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a:ln>
                  <a:noFill/>
                </a:ln>
                <a:solidFill>
                  <a:srgbClr val="000000"/>
                </a:solidFill>
                <a:effectLst/>
                <a:uLnTx/>
                <a:uFillTx/>
                <a:latin typeface="+mn-lt"/>
                <a:ea typeface="MS PGothic"/>
                <a:cs typeface="MS PGothic"/>
              </a:rPr>
              <a:t>Font: </a:t>
            </a:r>
            <a:r>
              <a:rPr kumimoji="0" lang="en-US" sz="1200" b="0" i="0" u="none" strike="noStrike" kern="1200" cap="none" spc="0" normalizeH="0" baseline="0" noProof="0">
                <a:ln>
                  <a:noFill/>
                </a:ln>
                <a:solidFill>
                  <a:srgbClr val="000000"/>
                </a:solidFill>
                <a:effectLst/>
                <a:uLnTx/>
                <a:uFillTx/>
                <a:latin typeface="+mn-lt"/>
                <a:ea typeface="MS PGothic"/>
                <a:cs typeface="MS PGothic"/>
              </a:rPr>
              <a:t>Tahoma</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a:ln>
                  <a:noFill/>
                </a:ln>
                <a:solidFill>
                  <a:srgbClr val="000000"/>
                </a:solidFill>
                <a:effectLst/>
                <a:uLnTx/>
                <a:uFillTx/>
                <a:latin typeface="+mn-lt"/>
                <a:ea typeface="MS PGothic"/>
                <a:cs typeface="MS PGothic"/>
              </a:rPr>
              <a:t>Color: </a:t>
            </a:r>
            <a:r>
              <a:rPr kumimoji="0" lang="en-US" sz="1200" b="0" i="0" u="none" strike="noStrike" kern="1200" cap="none" spc="0" normalizeH="0" baseline="0" noProof="0">
                <a:ln>
                  <a:noFill/>
                </a:ln>
                <a:solidFill>
                  <a:srgbClr val="000000"/>
                </a:solidFill>
                <a:effectLst/>
                <a:uLnTx/>
                <a:uFillTx/>
                <a:latin typeface="+mn-lt"/>
                <a:ea typeface="MS PGothic"/>
                <a:cs typeface="MS PGothic"/>
              </a:rPr>
              <a:t>Font color = black</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a:ln>
                  <a:noFill/>
                </a:ln>
                <a:solidFill>
                  <a:srgbClr val="000000"/>
                </a:solidFill>
                <a:effectLst/>
                <a:uLnTx/>
                <a:uFillTx/>
                <a:latin typeface="+mn-lt"/>
                <a:ea typeface="MS PGothic"/>
                <a:cs typeface="MS PGothic"/>
              </a:rPr>
              <a:t>Sizes: </a:t>
            </a:r>
            <a:r>
              <a:rPr kumimoji="0" lang="en-US" sz="1200" b="0" i="0" u="none" strike="noStrike" kern="1200" cap="none" spc="0" normalizeH="0" baseline="0" noProof="0">
                <a:ln>
                  <a:noFill/>
                </a:ln>
                <a:solidFill>
                  <a:srgbClr val="000000"/>
                </a:solidFill>
                <a:effectLst/>
                <a:uLnTx/>
                <a:uFillTx/>
                <a:latin typeface="+mn-lt"/>
                <a:ea typeface="MS PGothic"/>
                <a:cs typeface="MS PGothic"/>
              </a:rPr>
              <a:t>Font size is set at 12 pt., decreasing to 11 pt. and 9 pt. for sub-bullets.  (Recognizing that some programs will have more information needed on the quad charts than others, text size may be reduced but, for ease of </a:t>
            </a:r>
            <a:br>
              <a:rPr kumimoji="0" lang="en-US" sz="1200" b="0" i="0" u="none" strike="noStrike" kern="1200" cap="none" spc="0" normalizeH="0" baseline="0" noProof="0">
                <a:ln>
                  <a:noFill/>
                </a:ln>
                <a:solidFill>
                  <a:srgbClr val="000000"/>
                </a:solidFill>
                <a:effectLst/>
                <a:uLnTx/>
                <a:uFillTx/>
                <a:latin typeface="+mn-lt"/>
                <a:ea typeface="MS PGothic"/>
                <a:cs typeface="MS PGothic"/>
              </a:rPr>
            </a:br>
            <a:r>
              <a:rPr kumimoji="0" lang="en-US" sz="1200" b="0" i="0" u="none" strike="noStrike" kern="1200" cap="none" spc="0" normalizeH="0" baseline="0" noProof="0">
                <a:ln>
                  <a:noFill/>
                </a:ln>
                <a:solidFill>
                  <a:srgbClr val="000000"/>
                </a:solidFill>
                <a:effectLst/>
                <a:uLnTx/>
                <a:uFillTx/>
                <a:latin typeface="+mn-lt"/>
                <a:ea typeface="MS PGothic"/>
                <a:cs typeface="MS PGothic"/>
              </a:rPr>
              <a:t>reading, should never be smaller than 9 pt.) </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a:ln>
                  <a:noFill/>
                </a:ln>
                <a:solidFill>
                  <a:srgbClr val="000000"/>
                </a:solidFill>
                <a:effectLst/>
                <a:uLnTx/>
                <a:uFillTx/>
                <a:latin typeface="+mn-lt"/>
                <a:ea typeface="MS PGothic"/>
                <a:cs typeface="MS PGothic"/>
              </a:rPr>
              <a:t>Font style: </a:t>
            </a:r>
            <a:r>
              <a:rPr kumimoji="0" lang="en-US" sz="1200" b="0" i="0" u="none" strike="noStrike" kern="1200" cap="none" spc="0" normalizeH="0" baseline="0" noProof="0">
                <a:ln>
                  <a:noFill/>
                </a:ln>
                <a:solidFill>
                  <a:srgbClr val="000000"/>
                </a:solidFill>
                <a:effectLst/>
                <a:uLnTx/>
                <a:uFillTx/>
                <a:latin typeface="+mn-lt"/>
                <a:ea typeface="MS PGothic"/>
                <a:cs typeface="MS PGothic"/>
              </a:rPr>
              <a:t>Avoid the use of bold unless needed</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a:ln>
                  <a:noFill/>
                </a:ln>
                <a:solidFill>
                  <a:srgbClr val="000000"/>
                </a:solidFill>
                <a:effectLst/>
                <a:uLnTx/>
                <a:uFillTx/>
                <a:latin typeface="+mn-lt"/>
                <a:ea typeface="MS PGothic"/>
                <a:cs typeface="MS PGothic"/>
              </a:rPr>
              <a:t>Bullets and sub-bullets: </a:t>
            </a:r>
            <a:r>
              <a:rPr kumimoji="0" lang="en-US" sz="1200" b="0" i="0" u="none" strike="noStrike" kern="1200" cap="none" spc="0" normalizeH="0" baseline="0" noProof="0">
                <a:ln>
                  <a:noFill/>
                </a:ln>
                <a:solidFill>
                  <a:srgbClr val="000000"/>
                </a:solidFill>
                <a:effectLst/>
                <a:uLnTx/>
                <a:uFillTx/>
                <a:latin typeface="+mn-lt"/>
                <a:ea typeface="MS PGothic"/>
                <a:cs typeface="MS PGothic"/>
              </a:rPr>
              <a:t>Solid dots</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a:p>
            <a:pPr marL="742950" marR="0" lvl="1" indent="-285750" algn="l" defTabSz="914400" rtl="0" eaLnBrk="1" fontAlgn="base" latinLnBrk="0" hangingPunct="1">
              <a:lnSpc>
                <a:spcPct val="100000"/>
              </a:lnSpc>
              <a:spcBef>
                <a:spcPct val="20000"/>
              </a:spcBef>
              <a:spcAft>
                <a:spcPts val="0"/>
              </a:spcAft>
              <a:buClrTx/>
              <a:buSzTx/>
              <a:buFont typeface="Arial" pitchFamily="34" charset="0"/>
              <a:buChar char="•"/>
              <a:tabLst/>
              <a:defRPr/>
            </a:pPr>
            <a:r>
              <a:rPr kumimoji="0" lang="en-US" sz="1200" b="1" i="0" u="none" strike="noStrike" kern="1200" cap="none" spc="0" normalizeH="0" baseline="0" noProof="0">
                <a:ln>
                  <a:noFill/>
                </a:ln>
                <a:solidFill>
                  <a:srgbClr val="000000"/>
                </a:solidFill>
                <a:effectLst/>
                <a:uLnTx/>
                <a:uFillTx/>
                <a:latin typeface="+mn-lt"/>
                <a:ea typeface="MS PGothic"/>
                <a:cs typeface="MS PGothic"/>
              </a:rPr>
              <a:t>Status Boxes: </a:t>
            </a:r>
            <a:r>
              <a:rPr kumimoji="0" lang="en-US" sz="1200" b="0" i="0" u="none" strike="noStrike" kern="1200" cap="none" spc="0" normalizeH="0" baseline="0" noProof="0">
                <a:ln>
                  <a:noFill/>
                </a:ln>
                <a:solidFill>
                  <a:srgbClr val="000000"/>
                </a:solidFill>
                <a:effectLst/>
                <a:uLnTx/>
                <a:uFillTx/>
                <a:latin typeface="+mn-lt"/>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kumimoji="0" lang="en-US" sz="1200" b="0" i="0" u="none" strike="noStrike" kern="1200" cap="none" spc="0" normalizeH="0" baseline="0" noProof="0">
              <a:ln>
                <a:noFill/>
              </a:ln>
              <a:solidFill>
                <a:prstClr val="black"/>
              </a:solidFill>
              <a:effectLst/>
              <a:uLnTx/>
              <a:uFillTx/>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spTree>
    <p:extLst>
      <p:ext uri="{BB962C8B-B14F-4D97-AF65-F5344CB8AC3E}">
        <p14:creationId xmlns:p14="http://schemas.microsoft.com/office/powerpoint/2010/main" val="10247537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a:latin typeface="+mn-lt"/>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a:latin typeface="+mn-lt"/>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0855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a:latin typeface="+mn-lt"/>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a:latin typeface="+mn-lt"/>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3" name="Footer Placeholder 2"/>
          <p:cNvSpPr>
            <a:spLocks noGrp="1"/>
          </p:cNvSpPr>
          <p:nvPr userDrawn="1">
            <p:ph type="ftr" sz="quarter" idx="10"/>
          </p:nvPr>
        </p:nvSpPr>
        <p:spPr/>
        <p:txBody>
          <a:bodyPr/>
          <a:lstStyle/>
          <a:p>
            <a:pPr>
              <a:defRPr/>
            </a:pPr>
            <a:r>
              <a:rPr lang="en-US"/>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a:ln>
                  <a:noFill/>
                </a:ln>
                <a:solidFill>
                  <a:prstClr val="white"/>
                </a:solidFill>
                <a:effectLst/>
                <a:uLnTx/>
                <a:uFillTx/>
                <a:latin typeface="Tahoma" pitchFamily="34" charset="0"/>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050463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a:latin typeface="+mn-lt"/>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a:latin typeface="+mn-lt"/>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a:latin typeface="+mn-lt"/>
              </a:rPr>
              <a:t>RDDS</a:t>
            </a:r>
            <a:r>
              <a:rPr lang="en-US" sz="900" baseline="0">
                <a:latin typeface="+mn-lt"/>
              </a:rPr>
              <a:t> PG #</a:t>
            </a:r>
            <a:r>
              <a:rPr lang="en-US" sz="900">
                <a:latin typeface="+mn-lt"/>
              </a:rPr>
              <a:t>:</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3" name="Footer Placeholder 2"/>
          <p:cNvSpPr>
            <a:spLocks noGrp="1"/>
          </p:cNvSpPr>
          <p:nvPr userDrawn="1">
            <p:ph type="ftr" sz="quarter" idx="10"/>
          </p:nvPr>
        </p:nvSpPr>
        <p:spPr/>
        <p:txBody>
          <a:bodyPr/>
          <a:lstStyle/>
          <a:p>
            <a:pPr>
              <a:defRPr/>
            </a:pPr>
            <a:r>
              <a:rPr lang="en-US"/>
              <a:t>Distribution Statement</a:t>
            </a:r>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tabLst>
                <a:tab pos="2455863" algn="l"/>
              </a:tabLst>
            </a:pPr>
            <a:r>
              <a:rPr lang="en-US" sz="1000" baseline="0">
                <a:latin typeface="Tahoma" pitchFamily="34" charset="0"/>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tab pos="2455863" algn="l"/>
              </a:tabLst>
              <a:defRPr/>
            </a:pPr>
            <a:r>
              <a:rPr kumimoji="0" lang="en-US" sz="1000" b="0" i="0" u="none" strike="noStrike" kern="1200" cap="none" spc="0" normalizeH="0" baseline="0" noProof="0">
                <a:ln>
                  <a:noFill/>
                </a:ln>
                <a:solidFill>
                  <a:prstClr val="white"/>
                </a:solidFill>
                <a:effectLst/>
                <a:uLnTx/>
                <a:uFillTx/>
                <a:latin typeface="Tahoma" pitchFamily="34" charset="0"/>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7061460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b="0">
                <a:latin typeface="Tahoma" pitchFamily="34" charset="0"/>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a:latin typeface="+mn-lt"/>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a:latin typeface="+mn-lt"/>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459940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b="0">
                <a:latin typeface="Tahoma" pitchFamily="34" charset="0"/>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825947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b="0">
                <a:latin typeface="Tahoma" pitchFamily="34" charset="0"/>
                <a:ea typeface="Tahoma" pitchFamily="34" charset="0"/>
                <a:cs typeface="Tahoma" pitchFamily="34" charset="0"/>
              </a:rPr>
              <a:t>Field</a:t>
            </a:r>
          </a:p>
          <a:p>
            <a:pPr algn="ctr"/>
            <a:r>
              <a:rPr lang="en-US" sz="1050" b="0">
                <a:latin typeface="Tahoma" pitchFamily="34" charset="0"/>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a:latin typeface="+mn-lt"/>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a:latin typeface="+mn-lt"/>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lvl="0" algn="ctr"/>
            <a:r>
              <a:rPr lang="en-US" sz="1000"/>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lvl="0" algn="ctr"/>
            <a:r>
              <a:rPr lang="en-US" sz="1000"/>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lvl="0" algn="ctr"/>
            <a:r>
              <a:rPr lang="en-US" sz="1000"/>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17614571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b="0">
                <a:latin typeface="Tahoma" pitchFamily="34" charset="0"/>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418954404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b="0">
                <a:latin typeface="Tahoma" pitchFamily="34" charset="0"/>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39135816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b="0">
                <a:latin typeface="Tahoma" pitchFamily="34" charset="0"/>
                <a:ea typeface="Tahoma" pitchFamily="34" charset="0"/>
                <a:cs typeface="Tahoma" pitchFamily="34" charset="0"/>
              </a:rPr>
              <a:t>Field</a:t>
            </a:r>
          </a:p>
          <a:p>
            <a:pPr algn="ctr"/>
            <a:r>
              <a:rPr lang="en-US" sz="1050" b="0">
                <a:latin typeface="Tahoma" pitchFamily="34" charset="0"/>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a:latin typeface="+mn-lt"/>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a:latin typeface="+mn-lt"/>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a:latin typeface="+mn-lt"/>
              </a:rPr>
              <a:t>RDDS</a:t>
            </a:r>
            <a:r>
              <a:rPr lang="en-US" sz="1000" baseline="0">
                <a:latin typeface="+mn-lt"/>
              </a:rPr>
              <a:t> PG #</a:t>
            </a:r>
            <a:r>
              <a:rPr lang="en-US" sz="1000">
                <a:latin typeface="+mn-lt"/>
              </a:rPr>
              <a:t>:</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lvl="0" algn="ctr"/>
            <a:r>
              <a:rPr lang="en-US" sz="900"/>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29447159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b="0">
                <a:latin typeface="Tahoma" pitchFamily="34" charset="0"/>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a:latin typeface="+mn-lt"/>
              </a:rPr>
              <a:t>RDDS</a:t>
            </a:r>
            <a:r>
              <a:rPr lang="en-US" sz="900" baseline="0">
                <a:latin typeface="+mn-lt"/>
              </a:rPr>
              <a:t> PG #</a:t>
            </a:r>
            <a:r>
              <a:rPr lang="en-US" sz="90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938784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b="0">
                <a:latin typeface="Tahoma" pitchFamily="34" charset="0"/>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a:latin typeface="+mn-lt"/>
              </a:rPr>
              <a:t>RDDS</a:t>
            </a:r>
            <a:r>
              <a:rPr lang="en-US" sz="900" baseline="0">
                <a:latin typeface="+mn-lt"/>
              </a:rPr>
              <a:t> PG #</a:t>
            </a:r>
            <a:r>
              <a:rPr lang="en-US" sz="90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1503085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b="0">
                <a:latin typeface="Tahoma" pitchFamily="34" charset="0"/>
                <a:ea typeface="Tahoma" pitchFamily="34" charset="0"/>
                <a:cs typeface="Tahoma" pitchFamily="34" charset="0"/>
              </a:rPr>
              <a:t>Field</a:t>
            </a:r>
          </a:p>
          <a:p>
            <a:pPr algn="ctr"/>
            <a:r>
              <a:rPr lang="en-US" sz="1050" b="0">
                <a:latin typeface="Tahoma" pitchFamily="34" charset="0"/>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a:latin typeface="Tahoma" pitchFamily="34" charset="0"/>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Insert text, images, and/or charts here</a:t>
            </a:r>
          </a:p>
          <a:p>
            <a:pPr lvl="1"/>
            <a:r>
              <a:rPr lang="en-US"/>
              <a:t>Second level</a:t>
            </a:r>
          </a:p>
          <a:p>
            <a:pPr lvl="2"/>
            <a:r>
              <a:rPr lang="en-US"/>
              <a:t>Third level</a:t>
            </a:r>
          </a:p>
          <a:p>
            <a:pPr lvl="3"/>
            <a:r>
              <a:rPr lang="en-US"/>
              <a:t>Fourth level</a:t>
            </a:r>
          </a:p>
          <a:p>
            <a:pPr lvl="4"/>
            <a:r>
              <a:rPr lang="en-US"/>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a:latin typeface="Tahoma" pitchFamily="34" charset="0"/>
                <a:ea typeface="Tahoma" pitchFamily="34" charset="0"/>
                <a:cs typeface="Tahoma" pitchFamily="34" charset="0"/>
              </a:rPr>
              <a:t>Date started - Planned end - Upcoming key decision - Transition partners - Technical risk</a:t>
            </a:r>
          </a:p>
          <a:p>
            <a:pPr lvl="1"/>
            <a:r>
              <a:rPr lang="en-US"/>
              <a:t>Second level</a:t>
            </a:r>
          </a:p>
          <a:p>
            <a:pPr lvl="2"/>
            <a:r>
              <a:rPr lang="en-US"/>
              <a:t>Third level</a:t>
            </a:r>
          </a:p>
          <a:p>
            <a:pPr lvl="3"/>
            <a:r>
              <a:rPr lang="en-US"/>
              <a:t>Fourth level</a:t>
            </a:r>
          </a:p>
          <a:p>
            <a:pPr lvl="4"/>
            <a:r>
              <a:rPr lang="en-US"/>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a:t>Issues/Challenges and spend plan status</a:t>
            </a:r>
          </a:p>
          <a:p>
            <a:pPr lvl="1"/>
            <a:r>
              <a:rPr lang="en-US"/>
              <a:t>Second level</a:t>
            </a:r>
          </a:p>
          <a:p>
            <a:pPr lvl="2"/>
            <a:r>
              <a:rPr lang="en-US"/>
              <a:t>Third level</a:t>
            </a:r>
          </a:p>
          <a:p>
            <a:pPr lvl="3"/>
            <a:r>
              <a:rPr lang="en-US"/>
              <a:t>Fourth level</a:t>
            </a:r>
          </a:p>
          <a:p>
            <a:pPr lvl="4"/>
            <a:r>
              <a:rPr lang="en-US"/>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a:latin typeface="+mn-lt"/>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a:latin typeface="+mn-lt"/>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a:latin typeface="+mn-lt"/>
              </a:rPr>
              <a:t>RDDS</a:t>
            </a:r>
            <a:r>
              <a:rPr lang="en-US" sz="900" baseline="0">
                <a:latin typeface="+mn-lt"/>
              </a:rPr>
              <a:t> PG #</a:t>
            </a:r>
            <a:r>
              <a:rPr lang="en-US" sz="900">
                <a:latin typeface="+mn-lt"/>
              </a:rPr>
              <a:t>:</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lvl="0" algn="ctr"/>
            <a:r>
              <a:rPr lang="en-US" sz="800"/>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a:t>PM / Office</a:t>
            </a:r>
          </a:p>
        </p:txBody>
      </p:sp>
    </p:spTree>
    <p:extLst>
      <p:ext uri="{BB962C8B-B14F-4D97-AF65-F5344CB8AC3E}">
        <p14:creationId xmlns:p14="http://schemas.microsoft.com/office/powerpoint/2010/main" val="1968587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Distribution Statement</a:t>
            </a:r>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73747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Distribution Statement</a:t>
            </a:r>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94E2C-28A1-4ACF-BE1C-DC6E3E3FF6B4}" type="datetimeFigureOut">
              <a:rPr lang="en-US" smtClean="0"/>
              <a:t>10/1/2026</a:t>
            </a:fld>
            <a:endParaRPr lang="en-US"/>
          </a:p>
        </p:txBody>
      </p:sp>
    </p:spTree>
  </p:cSld>
  <p:clrMap bg1="lt1" tx1="dk1" bg2="lt2" tx2="dk2" accent1="accent1" accent2="accent2" accent3="accent3" accent4="accent4" accent5="accent5" accent6="accent6" hlink="hlink" folHlink="folHlink"/>
  <p:sldLayoutIdLst>
    <p:sldLayoutId id="2147483718" r:id="rId1"/>
    <p:sldLayoutId id="2147483719" r:id="rId2"/>
    <p:sldLayoutId id="2147483722" r:id="rId3"/>
    <p:sldLayoutId id="2147483720" r:id="rId4"/>
    <p:sldLayoutId id="2147483721" r:id="rId5"/>
    <p:sldLayoutId id="2147483723" r:id="rId6"/>
    <p:sldLayoutId id="2147483725" r:id="rId7"/>
    <p:sldLayoutId id="2147483726" r:id="rId8"/>
    <p:sldLayoutId id="2147483729" r:id="rId9"/>
    <p:sldLayoutId id="2147483728" r:id="rId10"/>
    <p:sldLayoutId id="2147483727" r:id="rId11"/>
    <p:sldLayoutId id="2147483730" r:id="rId12"/>
    <p:sldLayoutId id="2147483731" r:id="rId13"/>
    <p:sldLayoutId id="2147483732" r:id="rId14"/>
    <p:sldLayoutId id="2147483756" r:id="rId15"/>
    <p:sldLayoutId id="2147483757" r:id="rId16"/>
    <p:sldLayoutId id="2147483758" r:id="rId17"/>
    <p:sldLayoutId id="2147483747" r:id="rId18"/>
    <p:sldLayoutId id="2147483746" r:id="rId19"/>
    <p:sldLayoutId id="2147483745" r:id="rId20"/>
    <p:sldLayoutId id="2147483748" r:id="rId21"/>
    <p:sldLayoutId id="2147483751" r:id="rId22"/>
    <p:sldLayoutId id="2147483749" r:id="rId23"/>
    <p:sldLayoutId id="2147483743" r:id="rId24"/>
    <p:sldLayoutId id="2147483752" r:id="rId25"/>
    <p:sldLayoutId id="2147483753" r:id="rId26"/>
    <p:sldLayoutId id="2147483754" r:id="rId27"/>
  </p:sldLayoutIdLst>
  <p:hf hdr="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itle 33"/>
          <p:cNvSpPr>
            <a:spLocks noGrp="1"/>
          </p:cNvSpPr>
          <p:nvPr>
            <p:ph type="ctrTitle"/>
          </p:nvPr>
        </p:nvSpPr>
        <p:spPr>
          <a:xfrm>
            <a:off x="1622425" y="141793"/>
            <a:ext cx="7140575" cy="373368"/>
          </a:xfrm>
        </p:spPr>
        <p:txBody>
          <a:bodyPr>
            <a:normAutofit fontScale="90000"/>
          </a:bodyPr>
          <a:lstStyle/>
          <a:p>
            <a:r>
              <a:rPr lang="en-US"/>
              <a:t>[TA#: Submission Title]</a:t>
            </a:r>
          </a:p>
        </p:txBody>
      </p:sp>
      <p:sp>
        <p:nvSpPr>
          <p:cNvPr id="27" name="TextBox 26"/>
          <p:cNvSpPr txBox="1"/>
          <p:nvPr/>
        </p:nvSpPr>
        <p:spPr>
          <a:xfrm>
            <a:off x="182878" y="4170105"/>
            <a:ext cx="4254368" cy="430887"/>
          </a:xfrm>
          <a:prstGeom prst="rect">
            <a:avLst/>
          </a:prstGeom>
          <a:noFill/>
        </p:spPr>
        <p:txBody>
          <a:bodyPr wrap="square" rtlCol="0">
            <a:spAutoFit/>
          </a:bodyPr>
          <a:lstStyle/>
          <a:p>
            <a:r>
              <a:rPr lang="en-US" sz="1100"/>
              <a:t>[State the impact of a successful project (be quantitative) and potential applications of relevance to the DoD if successful.]</a:t>
            </a:r>
          </a:p>
        </p:txBody>
      </p:sp>
      <p:sp>
        <p:nvSpPr>
          <p:cNvPr id="28" name="Rectangle 27"/>
          <p:cNvSpPr/>
          <p:nvPr/>
        </p:nvSpPr>
        <p:spPr>
          <a:xfrm>
            <a:off x="4692316" y="1212479"/>
            <a:ext cx="4172552" cy="1107996"/>
          </a:xfrm>
          <a:prstGeom prst="rect">
            <a:avLst/>
          </a:prstGeom>
        </p:spPr>
        <p:txBody>
          <a:bodyPr wrap="square">
            <a:spAutoFit/>
          </a:bodyPr>
          <a:lstStyle/>
          <a:p>
            <a:pPr lvl="0"/>
            <a:r>
              <a:rPr lang="en-US" sz="1100"/>
              <a:t>[Present a concise, bulleted list of the technical approach. </a:t>
            </a:r>
          </a:p>
          <a:p>
            <a:pPr lvl="0"/>
            <a:r>
              <a:rPr lang="en-US" sz="1100"/>
              <a:t>This may include an associated figure. </a:t>
            </a:r>
          </a:p>
          <a:p>
            <a:pPr lvl="0"/>
            <a:endParaRPr lang="en-US" sz="1100"/>
          </a:p>
          <a:p>
            <a:pPr lvl="0"/>
            <a:r>
              <a:rPr lang="en-US" sz="1100"/>
              <a:t>Summarize the major technical risks and proposed risk mitigation strategies.]</a:t>
            </a:r>
          </a:p>
          <a:p>
            <a:pPr lvl="0"/>
            <a:endParaRPr lang="en-US" sz="1100"/>
          </a:p>
        </p:txBody>
      </p:sp>
      <p:sp>
        <p:nvSpPr>
          <p:cNvPr id="29" name="TextBox 28"/>
          <p:cNvSpPr txBox="1"/>
          <p:nvPr/>
        </p:nvSpPr>
        <p:spPr>
          <a:xfrm>
            <a:off x="1636297" y="529393"/>
            <a:ext cx="2646750" cy="307777"/>
          </a:xfrm>
          <a:prstGeom prst="rect">
            <a:avLst/>
          </a:prstGeom>
          <a:noFill/>
        </p:spPr>
        <p:txBody>
          <a:bodyPr wrap="none" rtlCol="0">
            <a:spAutoFit/>
          </a:bodyPr>
          <a:lstStyle/>
          <a:p>
            <a:r>
              <a:rPr lang="en-US" sz="1400"/>
              <a:t>[Proposer name and affiliation]</a:t>
            </a:r>
          </a:p>
        </p:txBody>
      </p:sp>
      <p:sp>
        <p:nvSpPr>
          <p:cNvPr id="30" name="Rectangle 29"/>
          <p:cNvSpPr/>
          <p:nvPr/>
        </p:nvSpPr>
        <p:spPr>
          <a:xfrm>
            <a:off x="211756" y="1145104"/>
            <a:ext cx="4186990" cy="461665"/>
          </a:xfrm>
          <a:prstGeom prst="rect">
            <a:avLst/>
          </a:prstGeom>
        </p:spPr>
        <p:txBody>
          <a:bodyPr wrap="square">
            <a:spAutoFit/>
          </a:bodyPr>
          <a:lstStyle/>
          <a:p>
            <a:r>
              <a:rPr lang="en-US" sz="1200"/>
              <a:t>[What’s the big idea, what problem are you solving, and why is it important?]</a:t>
            </a:r>
          </a:p>
        </p:txBody>
      </p:sp>
      <p:sp>
        <p:nvSpPr>
          <p:cNvPr id="8" name="TextBox 7"/>
          <p:cNvSpPr txBox="1"/>
          <p:nvPr/>
        </p:nvSpPr>
        <p:spPr>
          <a:xfrm>
            <a:off x="83817" y="6611779"/>
            <a:ext cx="2287423" cy="246221"/>
          </a:xfrm>
          <a:prstGeom prst="rect">
            <a:avLst/>
          </a:prstGeom>
          <a:noFill/>
        </p:spPr>
        <p:txBody>
          <a:bodyPr wrap="square" lIns="91440" tIns="45720" rIns="91440" bIns="45720" rtlCol="0">
            <a:spAutoFit/>
          </a:bodyPr>
          <a:lstStyle/>
          <a:p>
            <a:r>
              <a:rPr lang="en-US" sz="1000" dirty="0"/>
              <a:t>DARPARA2701 – Attachment B</a:t>
            </a:r>
          </a:p>
        </p:txBody>
      </p:sp>
      <p:sp>
        <p:nvSpPr>
          <p:cNvPr id="2" name="Rectangle 1"/>
          <p:cNvSpPr/>
          <p:nvPr/>
        </p:nvSpPr>
        <p:spPr>
          <a:xfrm>
            <a:off x="2112746" y="6627168"/>
            <a:ext cx="4572000" cy="230832"/>
          </a:xfrm>
          <a:prstGeom prst="rect">
            <a:avLst/>
          </a:prstGeom>
        </p:spPr>
        <p:txBody>
          <a:bodyPr>
            <a:spAutoFit/>
          </a:bodyPr>
          <a:lstStyle/>
          <a:p>
            <a:pPr algn="ctr">
              <a:defRPr/>
            </a:pPr>
            <a:r>
              <a:rPr lang="en-US" sz="900">
                <a:solidFill>
                  <a:prstClr val="black"/>
                </a:solidFill>
              </a:rPr>
              <a:t>Source Selection Information – Competition Sensitive – Government Use Only</a:t>
            </a:r>
          </a:p>
        </p:txBody>
      </p:sp>
    </p:spTree>
    <p:extLst>
      <p:ext uri="{BB962C8B-B14F-4D97-AF65-F5344CB8AC3E}">
        <p14:creationId xmlns:p14="http://schemas.microsoft.com/office/powerpoint/2010/main" val="3605454896"/>
      </p:ext>
    </p:extLst>
  </p:cSld>
  <p:clrMapOvr>
    <a:masterClrMapping/>
  </p:clrMapOvr>
</p:sld>
</file>

<file path=ppt/theme/theme1.xml><?xml version="1.0" encoding="utf-8"?>
<a:theme xmlns:a="http://schemas.openxmlformats.org/drawingml/2006/main" name="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20" ma:contentTypeDescription="Create a new document." ma:contentTypeScope="" ma:versionID="ecc61cc3cf998f1fca6509d688254880">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e51bb972127214d2108b82b0f260f630"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SortOrder" minOccurs="0"/>
                <xsd:element ref="ns2: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SortOrder" ma:index="22" nillable="true" ma:displayName="Sort Order" ma:decimals="0" ma:format="Dropdown" ma:internalName="SortOrder" ma:percentage="FALSE">
      <xsd:simpleType>
        <xsd:restriction base="dms:Number"/>
      </xsd:simpleType>
    </xsd:element>
    <xsd:element name="dateandtime" ma:index="23" nillable="true" ma:displayName="date and time" ma:format="DateOnly" ma:internalName="dateandtime">
      <xsd:simpleType>
        <xsd:restriction base="dms:DateTim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lcf76f155ced4ddcb4097134ff3c332f xmlns="0cd26ea9-6aaa-409c-ab6d-4ad08ad0145d">
      <Terms xmlns="http://schemas.microsoft.com/office/infopath/2007/PartnerControls"/>
    </lcf76f155ced4ddcb4097134ff3c332f>
    <SortOrder xmlns="0cd26ea9-6aaa-409c-ab6d-4ad08ad0145d" xsi:nil="true"/>
    <Hyperlink xmlns="0cd26ea9-6aaa-409c-ab6d-4ad08ad0145d">
      <Url xsi:nil="true"/>
      <Description xsi:nil="true"/>
    </Hyperlink>
    <dateandtime xmlns="0cd26ea9-6aaa-409c-ab6d-4ad08ad0145d" xsi:nil="true"/>
  </documentManagement>
</p:properties>
</file>

<file path=customXml/itemProps1.xml><?xml version="1.0" encoding="utf-8"?>
<ds:datastoreItem xmlns:ds="http://schemas.openxmlformats.org/officeDocument/2006/customXml" ds:itemID="{D68C93DA-C1AE-4DE6-BC29-767E01978B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cd26ea9-6aaa-409c-ab6d-4ad08ad0145d"/>
    <ds:schemaRef ds:uri="50b59d1c-721b-47d3-9451-b79b30f3c7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16C4EB8-CFC3-48E5-8F9F-43EA3C94B704}">
  <ds:schemaRefs>
    <ds:schemaRef ds:uri="http://schemas.microsoft.com/sharepoint/v3/contenttype/forms"/>
  </ds:schemaRefs>
</ds:datastoreItem>
</file>

<file path=customXml/itemProps3.xml><?xml version="1.0" encoding="utf-8"?>
<ds:datastoreItem xmlns:ds="http://schemas.openxmlformats.org/officeDocument/2006/customXml" ds:itemID="{2C87B327-3496-4B2A-9FA1-D8B1C27EDEBB}">
  <ds:schemaRefs>
    <ds:schemaRef ds:uri="0cd26ea9-6aaa-409c-ab6d-4ad08ad0145d"/>
    <ds:schemaRef ds:uri="22bfa268-515f-4603-8e5f-c3573b176fab"/>
    <ds:schemaRef ds:uri="50b59d1c-721b-47d3-9451-b79b30f3c7bf"/>
    <ds:schemaRef ds:uri="cf7dcb4c-d9b0-440b-8d7c-96fed3b885f8"/>
    <ds:schemaRef ds:uri="http://schemas.microsoft.com/office/2006/metadata/properties"/>
    <ds:schemaRef ds:uri="http://schemas.microsoft.com/office/infopath/2007/PartnerControls"/>
  </ds:schemaRefs>
</ds:datastoreItem>
</file>

<file path=docMetadata/LabelInfo.xml><?xml version="1.0" encoding="utf-8"?>
<clbl:labelList xmlns:clbl="http://schemas.microsoft.com/office/2020/mipLabelMetadata">
  <clbl:label id="{f84814b5-f44e-4690-9314-553e36b5f585}" enabled="0" method="" siteId="{f84814b5-f44e-4690-9314-553e36b5f585}" removed="1"/>
</clbl:labelList>
</file>

<file path=docProps/app.xml><?xml version="1.0" encoding="utf-8"?>
<Properties xmlns="http://schemas.openxmlformats.org/officeDocument/2006/extended-properties" xmlns:vt="http://schemas.openxmlformats.org/officeDocument/2006/docPropsVTypes">
  <Template>blank</Template>
  <TotalTime>0</TotalTime>
  <Words>98</Words>
  <Application>Microsoft Office PowerPoint</Application>
  <PresentationFormat>On-screen Show (4:3)</PresentationFormat>
  <Paragraphs>11</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Tahoma</vt:lpstr>
      <vt:lpstr>Times New Roman</vt:lpstr>
      <vt:lpstr>blank</vt:lpstr>
      <vt:lpstr>[TA#: Submission Title]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RS Information Systems</dc:creator>
  <cp:lastModifiedBy>Lum, Moani (contr-dso)</cp:lastModifiedBy>
  <cp:revision>1</cp:revision>
  <cp:lastPrinted>2011-09-22T20:00:03Z</cp:lastPrinted>
  <dcterms:created xsi:type="dcterms:W3CDTF">2012-08-31T18:33:20Z</dcterms:created>
  <dcterms:modified xsi:type="dcterms:W3CDTF">2026-10-01T12:24:35Z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y fmtid="{D5CDD505-2E9C-101B-9397-08002B2CF9AE}" pid="4" name="Order">
    <vt:r8>258400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ies>
</file>