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24"/>
  </p:notesMasterIdLst>
  <p:sldIdLst>
    <p:sldId id="256" r:id="rId6"/>
    <p:sldId id="257" r:id="rId7"/>
    <p:sldId id="260" r:id="rId8"/>
    <p:sldId id="270" r:id="rId9"/>
    <p:sldId id="279" r:id="rId10"/>
    <p:sldId id="280" r:id="rId11"/>
    <p:sldId id="282" r:id="rId12"/>
    <p:sldId id="281" r:id="rId13"/>
    <p:sldId id="276" r:id="rId14"/>
    <p:sldId id="278" r:id="rId15"/>
    <p:sldId id="272" r:id="rId16"/>
    <p:sldId id="275" r:id="rId17"/>
    <p:sldId id="274" r:id="rId18"/>
    <p:sldId id="268" r:id="rId19"/>
    <p:sldId id="269" r:id="rId20"/>
    <p:sldId id="273" r:id="rId21"/>
    <p:sldId id="277"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5" autoAdjust="0"/>
    <p:restoredTop sz="74961" autoAdjust="0"/>
  </p:normalViewPr>
  <p:slideViewPr>
    <p:cSldViewPr snapToGrid="0">
      <p:cViewPr varScale="1">
        <p:scale>
          <a:sx n="69" d="100"/>
          <a:sy n="69" d="100"/>
        </p:scale>
        <p:origin x="466" y="6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1A4BE866-6834-42A8-9A78-E0C5AF59F384}" type="datetimeFigureOut">
              <a:rPr lang="en-US" smtClean="0"/>
              <a:t>7/28/2026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D35BE744-6D3D-4B86-A50F-6527AF191C45}" type="slidenum">
              <a:rPr lang="en-US" smtClean="0"/>
              <a:t>‹#›</a:t>
            </a:fld>
            <a:endParaRPr lang="en-US"/>
          </a:p>
        </p:txBody>
      </p:sp>
    </p:spTree>
    <p:extLst>
      <p:ext uri="{BB962C8B-B14F-4D97-AF65-F5344CB8AC3E}">
        <p14:creationId xmlns:p14="http://schemas.microsoft.com/office/powerpoint/2010/main" val="277761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D35BE744-6D3D-4B86-A50F-6527AF191C45}" type="slidenum">
              <a:rPr lang="en-US" smtClean="0"/>
              <a:t>1</a:t>
            </a:fld>
            <a:endParaRPr lang="en-US"/>
          </a:p>
        </p:txBody>
      </p:sp>
    </p:spTree>
    <p:extLst>
      <p:ext uri="{BB962C8B-B14F-4D97-AF65-F5344CB8AC3E}">
        <p14:creationId xmlns:p14="http://schemas.microsoft.com/office/powerpoint/2010/main" val="2525337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1" dirty="0"/>
          </a:p>
        </p:txBody>
      </p:sp>
      <p:sp>
        <p:nvSpPr>
          <p:cNvPr id="4" name="Slide Number Placeholder 3"/>
          <p:cNvSpPr>
            <a:spLocks noGrp="1"/>
          </p:cNvSpPr>
          <p:nvPr>
            <p:ph type="sldNum" sz="quarter" idx="10"/>
          </p:nvPr>
        </p:nvSpPr>
        <p:spPr/>
        <p:txBody>
          <a:bodyPr/>
          <a:lstStyle/>
          <a:p>
            <a:fld id="{D35BE744-6D3D-4B86-A50F-6527AF191C45}" type="slidenum">
              <a:rPr lang="en-US" smtClean="0"/>
              <a:t>2</a:t>
            </a:fld>
            <a:endParaRPr lang="en-US"/>
          </a:p>
        </p:txBody>
      </p:sp>
    </p:spTree>
    <p:extLst>
      <p:ext uri="{BB962C8B-B14F-4D97-AF65-F5344CB8AC3E}">
        <p14:creationId xmlns:p14="http://schemas.microsoft.com/office/powerpoint/2010/main" val="2741877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3</a:t>
            </a:fld>
            <a:endParaRPr lang="en-US"/>
          </a:p>
        </p:txBody>
      </p:sp>
    </p:spTree>
    <p:extLst>
      <p:ext uri="{BB962C8B-B14F-4D97-AF65-F5344CB8AC3E}">
        <p14:creationId xmlns:p14="http://schemas.microsoft.com/office/powerpoint/2010/main" val="4172470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35BE744-6D3D-4B86-A50F-6527AF191C45}" type="slidenum">
              <a:rPr lang="en-US" smtClean="0"/>
              <a:t>4</a:t>
            </a:fld>
            <a:endParaRPr lang="en-US"/>
          </a:p>
        </p:txBody>
      </p:sp>
    </p:spTree>
    <p:extLst>
      <p:ext uri="{BB962C8B-B14F-4D97-AF65-F5344CB8AC3E}">
        <p14:creationId xmlns:p14="http://schemas.microsoft.com/office/powerpoint/2010/main" val="2729958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5BE744-6D3D-4B86-A50F-6527AF191C45}" type="slidenum">
              <a:rPr lang="en-US" smtClean="0"/>
              <a:t>5</a:t>
            </a:fld>
            <a:endParaRPr lang="en-US"/>
          </a:p>
        </p:txBody>
      </p:sp>
    </p:spTree>
    <p:extLst>
      <p:ext uri="{BB962C8B-B14F-4D97-AF65-F5344CB8AC3E}">
        <p14:creationId xmlns:p14="http://schemas.microsoft.com/office/powerpoint/2010/main" val="293690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5BE744-6D3D-4B86-A50F-6527AF191C45}" type="slidenum">
              <a:rPr lang="en-US" smtClean="0"/>
              <a:t>6</a:t>
            </a:fld>
            <a:endParaRPr lang="en-US"/>
          </a:p>
        </p:txBody>
      </p:sp>
    </p:spTree>
    <p:extLst>
      <p:ext uri="{BB962C8B-B14F-4D97-AF65-F5344CB8AC3E}">
        <p14:creationId xmlns:p14="http://schemas.microsoft.com/office/powerpoint/2010/main" val="709227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5BE744-6D3D-4B86-A50F-6527AF191C45}" type="slidenum">
              <a:rPr lang="en-US" smtClean="0"/>
              <a:t>7</a:t>
            </a:fld>
            <a:endParaRPr lang="en-US"/>
          </a:p>
        </p:txBody>
      </p:sp>
    </p:spTree>
    <p:extLst>
      <p:ext uri="{BB962C8B-B14F-4D97-AF65-F5344CB8AC3E}">
        <p14:creationId xmlns:p14="http://schemas.microsoft.com/office/powerpoint/2010/main" val="24121164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5BE744-6D3D-4B86-A50F-6527AF191C45}" type="slidenum">
              <a:rPr lang="en-US" smtClean="0"/>
              <a:t>8</a:t>
            </a:fld>
            <a:endParaRPr lang="en-US"/>
          </a:p>
        </p:txBody>
      </p:sp>
    </p:spTree>
    <p:extLst>
      <p:ext uri="{BB962C8B-B14F-4D97-AF65-F5344CB8AC3E}">
        <p14:creationId xmlns:p14="http://schemas.microsoft.com/office/powerpoint/2010/main" val="3545351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9</a:t>
            </a:fld>
            <a:endParaRPr lang="en-US"/>
          </a:p>
        </p:txBody>
      </p:sp>
    </p:spTree>
    <p:extLst>
      <p:ext uri="{BB962C8B-B14F-4D97-AF65-F5344CB8AC3E}">
        <p14:creationId xmlns:p14="http://schemas.microsoft.com/office/powerpoint/2010/main" val="3742052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5BE744-6D3D-4B86-A50F-6527AF191C45}" type="slidenum">
              <a:rPr lang="en-US" smtClean="0"/>
              <a:t>10</a:t>
            </a:fld>
            <a:endParaRPr lang="en-US"/>
          </a:p>
        </p:txBody>
      </p:sp>
    </p:spTree>
    <p:extLst>
      <p:ext uri="{BB962C8B-B14F-4D97-AF65-F5344CB8AC3E}">
        <p14:creationId xmlns:p14="http://schemas.microsoft.com/office/powerpoint/2010/main" val="5366231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11</a:t>
            </a:fld>
            <a:endParaRPr lang="en-US"/>
          </a:p>
        </p:txBody>
      </p:sp>
    </p:spTree>
    <p:extLst>
      <p:ext uri="{BB962C8B-B14F-4D97-AF65-F5344CB8AC3E}">
        <p14:creationId xmlns:p14="http://schemas.microsoft.com/office/powerpoint/2010/main" val="2945539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12</a:t>
            </a:fld>
            <a:endParaRPr lang="en-US"/>
          </a:p>
        </p:txBody>
      </p:sp>
    </p:spTree>
    <p:extLst>
      <p:ext uri="{BB962C8B-B14F-4D97-AF65-F5344CB8AC3E}">
        <p14:creationId xmlns:p14="http://schemas.microsoft.com/office/powerpoint/2010/main" val="16364312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13</a:t>
            </a:fld>
            <a:endParaRPr lang="en-US"/>
          </a:p>
        </p:txBody>
      </p:sp>
    </p:spTree>
    <p:extLst>
      <p:ext uri="{BB962C8B-B14F-4D97-AF65-F5344CB8AC3E}">
        <p14:creationId xmlns:p14="http://schemas.microsoft.com/office/powerpoint/2010/main" val="1426568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14</a:t>
            </a:fld>
            <a:endParaRPr lang="en-US"/>
          </a:p>
        </p:txBody>
      </p:sp>
    </p:spTree>
    <p:extLst>
      <p:ext uri="{BB962C8B-B14F-4D97-AF65-F5344CB8AC3E}">
        <p14:creationId xmlns:p14="http://schemas.microsoft.com/office/powerpoint/2010/main" val="4015167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15</a:t>
            </a:fld>
            <a:endParaRPr lang="en-US"/>
          </a:p>
        </p:txBody>
      </p:sp>
    </p:spTree>
    <p:extLst>
      <p:ext uri="{BB962C8B-B14F-4D97-AF65-F5344CB8AC3E}">
        <p14:creationId xmlns:p14="http://schemas.microsoft.com/office/powerpoint/2010/main" val="627039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16</a:t>
            </a:fld>
            <a:endParaRPr lang="en-US"/>
          </a:p>
        </p:txBody>
      </p:sp>
    </p:spTree>
    <p:extLst>
      <p:ext uri="{BB962C8B-B14F-4D97-AF65-F5344CB8AC3E}">
        <p14:creationId xmlns:p14="http://schemas.microsoft.com/office/powerpoint/2010/main" val="2401141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17</a:t>
            </a:fld>
            <a:endParaRPr lang="en-US"/>
          </a:p>
        </p:txBody>
      </p:sp>
    </p:spTree>
    <p:extLst>
      <p:ext uri="{BB962C8B-B14F-4D97-AF65-F5344CB8AC3E}">
        <p14:creationId xmlns:p14="http://schemas.microsoft.com/office/powerpoint/2010/main" val="38573386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5BE744-6D3D-4B86-A50F-6527AF191C45}" type="slidenum">
              <a:rPr lang="en-US" smtClean="0"/>
              <a:t>18</a:t>
            </a:fld>
            <a:endParaRPr lang="en-US"/>
          </a:p>
        </p:txBody>
      </p:sp>
    </p:spTree>
    <p:extLst>
      <p:ext uri="{BB962C8B-B14F-4D97-AF65-F5344CB8AC3E}">
        <p14:creationId xmlns:p14="http://schemas.microsoft.com/office/powerpoint/2010/main" val="2480869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7/28/2026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_PRICE_EVALUATION"/><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4768" y="671186"/>
            <a:ext cx="9581106" cy="3650293"/>
          </a:xfrm>
        </p:spPr>
        <p:txBody>
          <a:bodyPr/>
          <a:lstStyle/>
          <a:p>
            <a:r>
              <a:rPr lang="en-US" sz="4800" dirty="0"/>
              <a:t>Optional Pre-Quote Conference</a:t>
            </a:r>
            <a:br>
              <a:rPr lang="en-US" sz="5400" dirty="0"/>
            </a:br>
            <a:r>
              <a:rPr lang="en-US" sz="4800" dirty="0"/>
              <a:t>T1901 Tobacco Cessation Counseling (NJDOH) - Rebid</a:t>
            </a:r>
            <a:br>
              <a:rPr lang="en-US" sz="4800" dirty="0"/>
            </a:br>
            <a:r>
              <a:rPr lang="en-US" sz="4800" dirty="0"/>
              <a:t>26DPP01273</a:t>
            </a:r>
          </a:p>
        </p:txBody>
      </p:sp>
      <p:sp>
        <p:nvSpPr>
          <p:cNvPr id="3" name="Subtitle 2"/>
          <p:cNvSpPr>
            <a:spLocks noGrp="1"/>
          </p:cNvSpPr>
          <p:nvPr>
            <p:ph type="subTitle" idx="1"/>
          </p:nvPr>
        </p:nvSpPr>
        <p:spPr>
          <a:xfrm>
            <a:off x="552450" y="4958355"/>
            <a:ext cx="8825658" cy="1279388"/>
          </a:xfrm>
        </p:spPr>
        <p:txBody>
          <a:bodyPr>
            <a:normAutofit/>
          </a:bodyPr>
          <a:lstStyle/>
          <a:p>
            <a:r>
              <a:rPr lang="en-US" sz="2800" dirty="0"/>
              <a:t>Q&amp;a due by 2pm August 21, 2026</a:t>
            </a:r>
          </a:p>
          <a:p>
            <a:r>
              <a:rPr lang="en-US" sz="2800" dirty="0"/>
              <a:t>Quotes due by 2pm September 18, 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5" name="Content Placeholder 4">
            <a:extLst>
              <a:ext uri="{FF2B5EF4-FFF2-40B4-BE49-F238E27FC236}">
                <a16:creationId xmlns:a16="http://schemas.microsoft.com/office/drawing/2014/main" id="{77B211E0-3290-FB88-B26B-DE624DEFD7A6}"/>
              </a:ext>
            </a:extLst>
          </p:cNvPr>
          <p:cNvSpPr>
            <a:spLocks noGrp="1"/>
          </p:cNvSpPr>
          <p:nvPr>
            <p:ph idx="1"/>
          </p:nvPr>
        </p:nvSpPr>
        <p:spPr>
          <a:xfrm>
            <a:off x="855406" y="1853248"/>
            <a:ext cx="9194447" cy="4395151"/>
          </a:xfrm>
        </p:spPr>
        <p:txBody>
          <a:bodyPr/>
          <a:lstStyle/>
          <a:p>
            <a:r>
              <a:rPr lang="en-US" dirty="0"/>
              <a:t>Please sign in by entering your name, company, and email in the Microsoft Teams chat window.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3"/>
              </a:rPr>
              <a:t>https://www.state.nj.us/treasury/purchase/vendor.shtml</a:t>
            </a:r>
            <a:endParaRPr lang="en-US" dirty="0"/>
          </a:p>
          <a:p>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315154" y="1296808"/>
            <a:ext cx="11609624" cy="4429525"/>
          </a:xfrm>
        </p:spPr>
        <p:txBody>
          <a:bodyPr>
            <a:noAutofit/>
          </a:bodyPr>
          <a:lstStyle/>
          <a:p>
            <a:r>
              <a:rPr lang="en-US" dirty="0"/>
              <a:t>Cover page: Submission dates and set-aside requirements</a:t>
            </a:r>
          </a:p>
          <a:p>
            <a:r>
              <a:rPr lang="en-US" dirty="0"/>
              <a:t>Section 1: Introduction and Summary of the Bid Solicitation</a:t>
            </a:r>
          </a:p>
          <a:p>
            <a:r>
              <a:rPr lang="en-US" dirty="0"/>
              <a:t>Section 2: Pre-Quote Submission Information e-Q&amp;A, exceptions to the SSTC, Bid Amendments)</a:t>
            </a:r>
          </a:p>
          <a:p>
            <a:r>
              <a:rPr lang="en-US" dirty="0"/>
              <a:t>Section 3: Section 3: Quote Submission Requirements (forms, technical response, State-Supplied Price Sheet Instructions)</a:t>
            </a:r>
          </a:p>
          <a:p>
            <a:r>
              <a:rPr lang="en-US" dirty="0"/>
              <a:t>Section 4: Scope of Work</a:t>
            </a:r>
          </a:p>
          <a:p>
            <a:r>
              <a:rPr lang="en-US" dirty="0"/>
              <a:t>Section 5: General Contract Terms</a:t>
            </a:r>
          </a:p>
          <a:p>
            <a:r>
              <a:rPr lang="en-US" dirty="0"/>
              <a:t>Section 6: Data Security Requirements</a:t>
            </a:r>
          </a:p>
          <a:p>
            <a:r>
              <a:rPr lang="en-US" dirty="0"/>
              <a:t>Section 7: Modifications to the State of New Jersey Standard Terms and Conditions (SSTC)</a:t>
            </a:r>
          </a:p>
          <a:p>
            <a:r>
              <a:rPr lang="en-US" dirty="0"/>
              <a:t>Section 8: Quote Evaluation and Award</a:t>
            </a:r>
          </a:p>
          <a:p>
            <a:r>
              <a:rPr lang="en-US" dirty="0"/>
              <a:t>Section 9: Glossary</a:t>
            </a:r>
          </a:p>
          <a:p>
            <a:r>
              <a:rPr lang="en-US" dirty="0"/>
              <a:t>Attachment 1:  State of New Jersey Standard Terms and Conditions</a:t>
            </a:r>
          </a:p>
          <a:p>
            <a:endParaRPr lang="en-US" sz="2400"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500"/>
                                        <p:tgtEl>
                                          <p:spTgt spid="3">
                                            <p:txEl>
                                              <p:pRg st="1" end="1"/>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down)">
                                      <p:cBhvr>
                                        <p:cTn id="31" dur="500"/>
                                        <p:tgtEl>
                                          <p:spTgt spid="3">
                                            <p:txEl>
                                              <p:pRg st="6" end="6"/>
                                            </p:txEl>
                                          </p:spTgt>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down)">
                                      <p:cBhvr>
                                        <p:cTn id="35" dur="500"/>
                                        <p:tgtEl>
                                          <p:spTgt spid="3">
                                            <p:txEl>
                                              <p:pRg st="7" end="7"/>
                                            </p:txEl>
                                          </p:spTgt>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down)">
                                      <p:cBhvr>
                                        <p:cTn id="39" dur="500"/>
                                        <p:tgtEl>
                                          <p:spTgt spid="3">
                                            <p:txEl>
                                              <p:pRg st="8" end="8"/>
                                            </p:txEl>
                                          </p:spTgt>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wipe(down)">
                                      <p:cBhvr>
                                        <p:cTn id="43" dur="500"/>
                                        <p:tgtEl>
                                          <p:spTgt spid="3">
                                            <p:txEl>
                                              <p:pRg st="9" end="9"/>
                                            </p:tx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wipe(down)">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907B7-9513-7AD2-CA54-402DAFA79A42}"/>
              </a:ext>
            </a:extLst>
          </p:cNvPr>
          <p:cNvSpPr>
            <a:spLocks noGrp="1"/>
          </p:cNvSpPr>
          <p:nvPr>
            <p:ph type="title"/>
          </p:nvPr>
        </p:nvSpPr>
        <p:spPr>
          <a:xfrm>
            <a:off x="423747" y="452718"/>
            <a:ext cx="9627088" cy="1400530"/>
          </a:xfrm>
        </p:spPr>
        <p:txBody>
          <a:bodyPr/>
          <a:lstStyle/>
          <a:p>
            <a:pPr algn="ctr"/>
            <a:r>
              <a:rPr lang="en-US" dirty="0"/>
              <a:t>BID SOLICITATION BREAKDOWN PT. 1</a:t>
            </a:r>
          </a:p>
        </p:txBody>
      </p:sp>
      <p:sp>
        <p:nvSpPr>
          <p:cNvPr id="3" name="Content Placeholder 2">
            <a:extLst>
              <a:ext uri="{FF2B5EF4-FFF2-40B4-BE49-F238E27FC236}">
                <a16:creationId xmlns:a16="http://schemas.microsoft.com/office/drawing/2014/main" id="{8618F1CF-B103-C824-C3A8-3D4D8A10F9FE}"/>
              </a:ext>
            </a:extLst>
          </p:cNvPr>
          <p:cNvSpPr>
            <a:spLocks noGrp="1"/>
          </p:cNvSpPr>
          <p:nvPr>
            <p:ph idx="1"/>
          </p:nvPr>
        </p:nvSpPr>
        <p:spPr>
          <a:xfrm>
            <a:off x="568054" y="1522988"/>
            <a:ext cx="10566978" cy="4195481"/>
          </a:xfrm>
        </p:spPr>
        <p:txBody>
          <a:bodyPr/>
          <a:lstStyle/>
          <a:p>
            <a:r>
              <a:rPr lang="en-US" sz="2400" b="1" dirty="0"/>
              <a:t>Cover page</a:t>
            </a:r>
            <a:r>
              <a:rPr lang="en-US" sz="2400" dirty="0"/>
              <a:t>: Submission dates and set-aside requirements</a:t>
            </a:r>
          </a:p>
          <a:p>
            <a:endParaRPr lang="en-US" sz="2400" dirty="0"/>
          </a:p>
          <a:p>
            <a:r>
              <a:rPr lang="en-US" sz="2400" b="1" dirty="0"/>
              <a:t>Section 1</a:t>
            </a:r>
            <a:r>
              <a:rPr lang="en-US" sz="2400" dirty="0"/>
              <a:t>: Introduction and Summary of the Bid Solicitation</a:t>
            </a:r>
          </a:p>
          <a:p>
            <a:endParaRPr lang="en-US" sz="2400" dirty="0"/>
          </a:p>
          <a:p>
            <a:r>
              <a:rPr lang="en-US" sz="2400" b="1" dirty="0"/>
              <a:t>Section 2</a:t>
            </a:r>
            <a:r>
              <a:rPr lang="en-US" sz="2400" dirty="0"/>
              <a:t>: Pre-Quote Submission Information e-Q&amp;A, exceptions to the SSTC, Bid Amendments)</a:t>
            </a:r>
          </a:p>
          <a:p>
            <a:pPr marL="0" indent="0">
              <a:buNone/>
            </a:pPr>
            <a:endParaRPr lang="en-US" sz="2400" dirty="0"/>
          </a:p>
          <a:p>
            <a:r>
              <a:rPr lang="en-US" sz="2400" b="1" dirty="0"/>
              <a:t>Section 3: </a:t>
            </a:r>
            <a:r>
              <a:rPr lang="en-US" sz="2400" dirty="0"/>
              <a:t>Quote Submission Requirements</a:t>
            </a:r>
          </a:p>
          <a:p>
            <a:endParaRPr lang="en-US" dirty="0"/>
          </a:p>
        </p:txBody>
      </p:sp>
    </p:spTree>
    <p:extLst>
      <p:ext uri="{BB962C8B-B14F-4D97-AF65-F5344CB8AC3E}">
        <p14:creationId xmlns:p14="http://schemas.microsoft.com/office/powerpoint/2010/main" val="1548768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564DEC-0C45-3953-A2ED-9EF143D633B0}"/>
              </a:ext>
            </a:extLst>
          </p:cNvPr>
          <p:cNvSpPr>
            <a:spLocks noGrp="1"/>
          </p:cNvSpPr>
          <p:nvPr>
            <p:ph idx="1"/>
          </p:nvPr>
        </p:nvSpPr>
        <p:spPr>
          <a:xfrm>
            <a:off x="0" y="1224117"/>
            <a:ext cx="11405180" cy="5368412"/>
          </a:xfrm>
        </p:spPr>
        <p:txBody>
          <a:bodyPr>
            <a:normAutofit fontScale="92500" lnSpcReduction="10000"/>
          </a:bodyPr>
          <a:lstStyle/>
          <a:p>
            <a:r>
              <a:rPr lang="en-US" sz="1600" dirty="0"/>
              <a:t>Section 3.13 : Forms, Registrations, and Certifications to be Submitted with Quote</a:t>
            </a:r>
          </a:p>
          <a:p>
            <a:pPr lvl="1"/>
            <a:r>
              <a:rPr lang="en-US" sz="1600" b="1" dirty="0"/>
              <a:t>3.13.1</a:t>
            </a:r>
            <a:r>
              <a:rPr lang="en-US" sz="1600" dirty="0"/>
              <a:t> </a:t>
            </a:r>
            <a:r>
              <a:rPr lang="en-US" sz="1600" b="1" dirty="0"/>
              <a:t>Offer and Acceptance Page </a:t>
            </a:r>
            <a:r>
              <a:rPr lang="en-US" sz="1600" dirty="0"/>
              <a:t>– SHOULD</a:t>
            </a:r>
          </a:p>
          <a:p>
            <a:pPr lvl="1"/>
            <a:r>
              <a:rPr lang="en-US" sz="1600" b="1" dirty="0"/>
              <a:t>3.13.2 Ownership Disclosure (Form) </a:t>
            </a:r>
            <a:r>
              <a:rPr lang="en-US" sz="1600" dirty="0"/>
              <a:t>– SHALL/MUST (MUST be submitted with your Quote.)</a:t>
            </a:r>
          </a:p>
          <a:p>
            <a:pPr lvl="1"/>
            <a:r>
              <a:rPr lang="en-US" sz="1600" b="1" dirty="0"/>
              <a:t>3.13.3</a:t>
            </a:r>
            <a:r>
              <a:rPr lang="en-US" sz="1600" dirty="0"/>
              <a:t> </a:t>
            </a:r>
            <a:r>
              <a:rPr lang="en-US" sz="1600" b="1" dirty="0"/>
              <a:t>Disclosure of Investigations in Iran (Form) </a:t>
            </a:r>
            <a:r>
              <a:rPr lang="en-US" sz="1600" dirty="0"/>
              <a:t>- SHOULD </a:t>
            </a:r>
          </a:p>
          <a:p>
            <a:pPr lvl="1"/>
            <a:r>
              <a:rPr lang="en-US" sz="1600" b="1" dirty="0"/>
              <a:t>3.13.4 Disclosure of Investigations and Other Actions Involving Bidder (Form) </a:t>
            </a:r>
            <a:r>
              <a:rPr lang="en-US" sz="1600" dirty="0"/>
              <a:t>- SHOULD</a:t>
            </a:r>
          </a:p>
          <a:p>
            <a:pPr lvl="1"/>
            <a:r>
              <a:rPr lang="en-US" sz="1600" b="1" dirty="0"/>
              <a:t>3.13.5</a:t>
            </a:r>
            <a:r>
              <a:rPr lang="en-US" sz="1600" dirty="0"/>
              <a:t> </a:t>
            </a:r>
            <a:r>
              <a:rPr lang="en-US" sz="1600" b="1" dirty="0"/>
              <a:t>MacBride Principles (Form) </a:t>
            </a:r>
            <a:r>
              <a:rPr lang="en-US" sz="1600" dirty="0"/>
              <a:t>- SHOULD</a:t>
            </a:r>
          </a:p>
          <a:p>
            <a:pPr lvl="1"/>
            <a:r>
              <a:rPr lang="en-US" sz="1600" b="1" dirty="0"/>
              <a:t>3.13.6 Service Performance within the United State </a:t>
            </a:r>
            <a:r>
              <a:rPr lang="en-US" sz="1600" dirty="0"/>
              <a:t>- SHOULD</a:t>
            </a:r>
          </a:p>
          <a:p>
            <a:pPr lvl="1"/>
            <a:r>
              <a:rPr lang="en-US" sz="1600" b="1" dirty="0"/>
              <a:t>3.13.7 Confidentiality/Commitment to Defend </a:t>
            </a:r>
            <a:r>
              <a:rPr lang="en-US" sz="1600" dirty="0"/>
              <a:t>– SHOULD (If not submitted with Bidder’s Quote, State reserves the right to request the Bidder’s submission after the Quote submission.)</a:t>
            </a:r>
          </a:p>
          <a:p>
            <a:pPr lvl="1"/>
            <a:r>
              <a:rPr lang="en-US" sz="1600" dirty="0"/>
              <a:t>3.13.8 Sub-Contractor Utilization Plan – SHALL (This Bid Solicitation is designated as a set-aside for Sub-Contracting only. Bidders intending to use Subcontractor(s) MUST list all subcontractors on the Subcontractor Utilization Form or Subcontractor tab in NJSTART and take any other actions requested within in this section.)</a:t>
            </a:r>
          </a:p>
          <a:p>
            <a:pPr lvl="1"/>
            <a:r>
              <a:rPr lang="en-US" sz="1600" b="1" dirty="0"/>
              <a:t>3.13.10 Affirmative Action Compliance </a:t>
            </a:r>
            <a:r>
              <a:rPr lang="en-US" sz="1600" dirty="0"/>
              <a:t>(Employee Information Report) – MUST/SHALL (Submitted by Bidder, as well as Bidder’s subcontractor(s) if applicable, before the time of contract award.)</a:t>
            </a:r>
          </a:p>
          <a:p>
            <a:pPr lvl="1"/>
            <a:r>
              <a:rPr lang="en-US" sz="1600" b="1" dirty="0"/>
              <a:t>3.13.12</a:t>
            </a:r>
            <a:r>
              <a:rPr lang="en-US" sz="1600" dirty="0"/>
              <a:t> </a:t>
            </a:r>
            <a:r>
              <a:rPr lang="en-US" sz="1600" b="1" dirty="0"/>
              <a:t>State of New Jersey Security Due Diligence Third-Party Information Security Questionnaire </a:t>
            </a:r>
            <a:r>
              <a:rPr lang="en-US" sz="1600" dirty="0"/>
              <a:t>- SHOULD</a:t>
            </a:r>
          </a:p>
          <a:p>
            <a:pPr lvl="1"/>
            <a:r>
              <a:rPr lang="en-US" sz="1600" b="1" dirty="0"/>
              <a:t>3.13.13</a:t>
            </a:r>
            <a:r>
              <a:rPr lang="en-US" sz="1600" dirty="0"/>
              <a:t> </a:t>
            </a:r>
            <a:r>
              <a:rPr lang="en-US" sz="1600" b="1" dirty="0"/>
              <a:t>Business Registration </a:t>
            </a:r>
            <a:r>
              <a:rPr lang="en-US" sz="1600" dirty="0"/>
              <a:t>– SHALL/MUST (The Bidder and its proposed Subcontractor(s) MUST have a valid Business Registration Certificate prior to contract award.)</a:t>
            </a:r>
          </a:p>
          <a:p>
            <a:pPr lvl="1"/>
            <a:r>
              <a:rPr lang="en-US" sz="1600" b="1" dirty="0"/>
              <a:t>3.13.14</a:t>
            </a:r>
            <a:r>
              <a:rPr lang="en-US" sz="1600" dirty="0"/>
              <a:t> </a:t>
            </a:r>
            <a:r>
              <a:rPr lang="en-US" sz="1600" b="1" dirty="0"/>
              <a:t>Certification Regarding Prohibited Activities in Russia or Belarus </a:t>
            </a:r>
            <a:r>
              <a:rPr lang="en-US" sz="1600" dirty="0"/>
              <a:t>– SHOULD</a:t>
            </a:r>
          </a:p>
          <a:p>
            <a:pPr lvl="1"/>
            <a:endParaRPr lang="en-US" dirty="0"/>
          </a:p>
          <a:p>
            <a:endParaRPr lang="en-US" dirty="0"/>
          </a:p>
        </p:txBody>
      </p:sp>
      <p:sp>
        <p:nvSpPr>
          <p:cNvPr id="4" name="Title 1">
            <a:extLst>
              <a:ext uri="{FF2B5EF4-FFF2-40B4-BE49-F238E27FC236}">
                <a16:creationId xmlns:a16="http://schemas.microsoft.com/office/drawing/2014/main" id="{5792AE00-3F22-206B-09D5-817C3ECF3330}"/>
              </a:ext>
            </a:extLst>
          </p:cNvPr>
          <p:cNvSpPr>
            <a:spLocks noGrp="1"/>
          </p:cNvSpPr>
          <p:nvPr>
            <p:ph type="title"/>
          </p:nvPr>
        </p:nvSpPr>
        <p:spPr>
          <a:xfrm>
            <a:off x="334536" y="265471"/>
            <a:ext cx="9715926" cy="1400175"/>
          </a:xfrm>
        </p:spPr>
        <p:txBody>
          <a:bodyPr/>
          <a:lstStyle/>
          <a:p>
            <a:pPr algn="ctr"/>
            <a:r>
              <a:rPr lang="en-US" dirty="0"/>
              <a:t>BID SOLICITATION BREAKDOWN PT. 2</a:t>
            </a:r>
          </a:p>
        </p:txBody>
      </p:sp>
    </p:spTree>
    <p:extLst>
      <p:ext uri="{BB962C8B-B14F-4D97-AF65-F5344CB8AC3E}">
        <p14:creationId xmlns:p14="http://schemas.microsoft.com/office/powerpoint/2010/main" val="296540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DC43E15-78BC-374B-0573-48F691CD6105}"/>
              </a:ext>
            </a:extLst>
          </p:cNvPr>
          <p:cNvSpPr>
            <a:spLocks noGrp="1"/>
          </p:cNvSpPr>
          <p:nvPr>
            <p:ph type="title"/>
          </p:nvPr>
        </p:nvSpPr>
        <p:spPr>
          <a:xfrm>
            <a:off x="289322" y="378696"/>
            <a:ext cx="9760531" cy="1400175"/>
          </a:xfrm>
        </p:spPr>
        <p:txBody>
          <a:bodyPr/>
          <a:lstStyle/>
          <a:p>
            <a:pPr algn="ctr"/>
            <a:r>
              <a:rPr lang="en-US" dirty="0"/>
              <a:t>BID SOLICITATION BREAKDOWN PT. 3</a:t>
            </a:r>
          </a:p>
        </p:txBody>
      </p:sp>
      <p:sp>
        <p:nvSpPr>
          <p:cNvPr id="10" name="TextBox 9">
            <a:extLst>
              <a:ext uri="{FF2B5EF4-FFF2-40B4-BE49-F238E27FC236}">
                <a16:creationId xmlns:a16="http://schemas.microsoft.com/office/drawing/2014/main" id="{180D6BEE-C264-A7DC-AA84-ECA1A67CF15D}"/>
              </a:ext>
            </a:extLst>
          </p:cNvPr>
          <p:cNvSpPr txBox="1"/>
          <p:nvPr/>
        </p:nvSpPr>
        <p:spPr>
          <a:xfrm>
            <a:off x="289321" y="1306792"/>
            <a:ext cx="10167285" cy="4423775"/>
          </a:xfrm>
          <a:prstGeom prst="rect">
            <a:avLst/>
          </a:prstGeom>
          <a:noFill/>
        </p:spPr>
        <p:txBody>
          <a:bodyPr wrap="square">
            <a:spAutoFit/>
          </a:bodyPr>
          <a:lstStyle/>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3.15</a:t>
            </a:r>
            <a:r>
              <a:rPr lang="en-US" dirty="0">
                <a:effectLst/>
                <a:latin typeface="+mj-lt"/>
                <a:ea typeface="Calibri" panose="020F0502020204030204" pitchFamily="34" charset="0"/>
                <a:cs typeface="Times New Roman" panose="02020603050405020304" pitchFamily="18" charset="0"/>
              </a:rPr>
              <a:t> </a:t>
            </a:r>
            <a:r>
              <a:rPr lang="en-US" b="1" dirty="0">
                <a:effectLst/>
                <a:latin typeface="+mj-lt"/>
                <a:ea typeface="Calibri" panose="020F0502020204030204" pitchFamily="34" charset="0"/>
                <a:cs typeface="Times New Roman" panose="02020603050405020304" pitchFamily="18" charset="0"/>
              </a:rPr>
              <a:t>Bidder Quote Overview (Form)</a:t>
            </a:r>
            <a:r>
              <a:rPr lang="en-US" dirty="0">
                <a:effectLst/>
                <a:latin typeface="+mj-lt"/>
                <a:ea typeface="Calibri" panose="020F0502020204030204" pitchFamily="34" charset="0"/>
                <a:cs typeface="Times New Roman" panose="02020603050405020304" pitchFamily="18" charset="0"/>
              </a:rPr>
              <a:t> – Attached on NJSTART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3.16</a:t>
            </a:r>
            <a:r>
              <a:rPr lang="en-US" dirty="0">
                <a:effectLst/>
                <a:latin typeface="+mj-lt"/>
                <a:ea typeface="Calibri" panose="020F0502020204030204" pitchFamily="34" charset="0"/>
                <a:cs typeface="Times New Roman" panose="02020603050405020304" pitchFamily="18" charset="0"/>
              </a:rPr>
              <a:t> </a:t>
            </a:r>
            <a:r>
              <a:rPr lang="en-US" b="1" dirty="0">
                <a:effectLst/>
                <a:latin typeface="+mj-lt"/>
                <a:ea typeface="Calibri" panose="020F0502020204030204" pitchFamily="34" charset="0"/>
                <a:cs typeface="Times New Roman" panose="02020603050405020304" pitchFamily="18" charset="0"/>
              </a:rPr>
              <a:t>Bidder Data Sheet (Form)</a:t>
            </a:r>
            <a:r>
              <a:rPr lang="en-US" dirty="0">
                <a:effectLst/>
                <a:latin typeface="+mj-lt"/>
                <a:ea typeface="Calibri" panose="020F0502020204030204" pitchFamily="34" charset="0"/>
                <a:cs typeface="Times New Roman" panose="02020603050405020304" pitchFamily="18" charset="0"/>
              </a:rPr>
              <a:t> – Attached on NJSTART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3.17</a:t>
            </a:r>
            <a:r>
              <a:rPr lang="en-US" dirty="0">
                <a:effectLst/>
                <a:latin typeface="+mj-lt"/>
                <a:ea typeface="Calibri" panose="020F0502020204030204" pitchFamily="34" charset="0"/>
                <a:cs typeface="Times New Roman" panose="02020603050405020304" pitchFamily="18" charset="0"/>
              </a:rPr>
              <a:t> </a:t>
            </a:r>
            <a:r>
              <a:rPr lang="en-US" b="1" dirty="0">
                <a:effectLst/>
                <a:latin typeface="+mj-lt"/>
                <a:ea typeface="Calibri" panose="020F0502020204030204" pitchFamily="34" charset="0"/>
                <a:cs typeface="Times New Roman" panose="02020603050405020304" pitchFamily="18" charset="0"/>
              </a:rPr>
              <a:t>Management Overview Form</a:t>
            </a:r>
            <a:r>
              <a:rPr lang="en-US" dirty="0">
                <a:effectLst/>
                <a:latin typeface="+mj-lt"/>
                <a:ea typeface="Calibri" panose="020F0502020204030204" pitchFamily="34" charset="0"/>
                <a:cs typeface="Times New Roman" panose="02020603050405020304" pitchFamily="18" charset="0"/>
              </a:rPr>
              <a:t> – SHALL</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3.18</a:t>
            </a:r>
            <a:r>
              <a:rPr lang="en-US" dirty="0">
                <a:effectLst/>
                <a:latin typeface="+mj-lt"/>
                <a:ea typeface="Calibri" panose="020F0502020204030204" pitchFamily="34" charset="0"/>
                <a:cs typeface="Times New Roman" panose="02020603050405020304" pitchFamily="18" charset="0"/>
              </a:rPr>
              <a:t> </a:t>
            </a:r>
            <a:r>
              <a:rPr lang="en-US" b="1" dirty="0">
                <a:effectLst/>
                <a:latin typeface="+mj-lt"/>
                <a:ea typeface="Calibri" panose="020F0502020204030204" pitchFamily="34" charset="0"/>
                <a:cs typeface="Times New Roman" panose="02020603050405020304" pitchFamily="18" charset="0"/>
              </a:rPr>
              <a:t>Contract Management</a:t>
            </a:r>
            <a:r>
              <a:rPr lang="en-US" dirty="0">
                <a:effectLst/>
                <a:latin typeface="+mj-lt"/>
                <a:ea typeface="Calibri" panose="020F0502020204030204" pitchFamily="34" charset="0"/>
                <a:cs typeface="Times New Roman" panose="02020603050405020304" pitchFamily="18" charset="0"/>
              </a:rPr>
              <a:t> –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a:t>
            </a:r>
            <a:r>
              <a:rPr lang="en-US" dirty="0">
                <a:effectLst/>
                <a:latin typeface="+mj-lt"/>
                <a:ea typeface="Calibri" panose="020F0502020204030204" pitchFamily="34" charset="0"/>
                <a:cs typeface="Times New Roman" panose="02020603050405020304" pitchFamily="18" charset="0"/>
              </a:rPr>
              <a:t>.</a:t>
            </a:r>
            <a:r>
              <a:rPr lang="en-US" b="1" dirty="0">
                <a:effectLst/>
                <a:latin typeface="+mj-lt"/>
                <a:ea typeface="Calibri" panose="020F0502020204030204" pitchFamily="34" charset="0"/>
                <a:cs typeface="Times New Roman" panose="02020603050405020304" pitchFamily="18" charset="0"/>
              </a:rPr>
              <a:t>19 Contract Schedule</a:t>
            </a:r>
            <a:r>
              <a:rPr lang="en-US" dirty="0">
                <a:effectLst/>
                <a:latin typeface="+mj-lt"/>
                <a:ea typeface="Calibri" panose="020F0502020204030204" pitchFamily="34" charset="0"/>
                <a:cs typeface="Times New Roman" panose="02020603050405020304" pitchFamily="18" charset="0"/>
              </a:rPr>
              <a:t> –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3.20 Project Survey Instructions/Questionnaire </a:t>
            </a:r>
            <a:r>
              <a:rPr lang="en-US" dirty="0">
                <a:effectLst/>
                <a:latin typeface="+mj-lt"/>
                <a:ea typeface="Calibri" panose="020F0502020204030204" pitchFamily="34" charset="0"/>
                <a:cs typeface="Times New Roman" panose="02020603050405020304" pitchFamily="18" charset="0"/>
              </a:rPr>
              <a:t>- SHALL</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a:t>
            </a:r>
            <a:r>
              <a:rPr lang="en-US" dirty="0">
                <a:effectLst/>
                <a:latin typeface="+mj-lt"/>
                <a:ea typeface="Calibri" panose="020F0502020204030204" pitchFamily="34" charset="0"/>
                <a:cs typeface="Times New Roman" panose="02020603050405020304" pitchFamily="18" charset="0"/>
              </a:rPr>
              <a:t>.</a:t>
            </a:r>
            <a:r>
              <a:rPr lang="en-US" b="1" dirty="0">
                <a:effectLst/>
                <a:latin typeface="+mj-lt"/>
                <a:ea typeface="Calibri" panose="020F0502020204030204" pitchFamily="34" charset="0"/>
                <a:cs typeface="Times New Roman" panose="02020603050405020304" pitchFamily="18" charset="0"/>
              </a:rPr>
              <a:t>21 Organizational Experience </a:t>
            </a:r>
            <a:r>
              <a:rPr lang="en-US" dirty="0">
                <a:effectLst/>
                <a:latin typeface="+mj-lt"/>
                <a:ea typeface="Calibri" panose="020F0502020204030204" pitchFamily="34" charset="0"/>
                <a:cs typeface="Times New Roman" panose="02020603050405020304" pitchFamily="18" charset="0"/>
              </a:rPr>
              <a:t> –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a:t>
            </a:r>
            <a:r>
              <a:rPr lang="en-US" dirty="0">
                <a:effectLst/>
                <a:latin typeface="+mj-lt"/>
                <a:ea typeface="Calibri" panose="020F0502020204030204" pitchFamily="34" charset="0"/>
                <a:cs typeface="Times New Roman" panose="02020603050405020304" pitchFamily="18" charset="0"/>
              </a:rPr>
              <a:t>.</a:t>
            </a:r>
            <a:r>
              <a:rPr lang="en-US" b="1" dirty="0">
                <a:effectLst/>
                <a:latin typeface="+mj-lt"/>
                <a:ea typeface="Calibri" panose="020F0502020204030204" pitchFamily="34" charset="0"/>
                <a:cs typeface="Times New Roman" panose="02020603050405020304" pitchFamily="18" charset="0"/>
              </a:rPr>
              <a:t>22</a:t>
            </a:r>
            <a:r>
              <a:rPr lang="en-US" dirty="0">
                <a:effectLst/>
                <a:latin typeface="+mj-lt"/>
                <a:ea typeface="Calibri" panose="020F0502020204030204" pitchFamily="34" charset="0"/>
                <a:cs typeface="Times New Roman" panose="02020603050405020304" pitchFamily="18" charset="0"/>
              </a:rPr>
              <a:t> </a:t>
            </a:r>
            <a:r>
              <a:rPr lang="en-US" b="1" dirty="0">
                <a:effectLst/>
                <a:latin typeface="+mj-lt"/>
                <a:ea typeface="Calibri" panose="020F0502020204030204" pitchFamily="34" charset="0"/>
                <a:cs typeface="Times New Roman" panose="02020603050405020304" pitchFamily="18" charset="0"/>
              </a:rPr>
              <a:t>Location</a:t>
            </a:r>
            <a:r>
              <a:rPr lang="en-US" dirty="0">
                <a:effectLst/>
                <a:latin typeface="+mj-lt"/>
                <a:ea typeface="Calibri" panose="020F0502020204030204" pitchFamily="34" charset="0"/>
                <a:cs typeface="Times New Roman" panose="02020603050405020304" pitchFamily="18" charset="0"/>
              </a:rPr>
              <a:t> – SHOULD </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3.23 Organization Charts </a:t>
            </a:r>
            <a:r>
              <a:rPr lang="en-US" dirty="0">
                <a:effectLst/>
                <a:latin typeface="+mj-lt"/>
                <a:ea typeface="Calibri" panose="020F0502020204030204" pitchFamily="34" charset="0"/>
                <a:cs typeface="Times New Roman" panose="02020603050405020304" pitchFamily="18" charset="0"/>
              </a:rPr>
              <a:t>–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3.24 Resumes</a:t>
            </a:r>
            <a:r>
              <a:rPr lang="en-US" dirty="0">
                <a:effectLst/>
                <a:latin typeface="+mj-lt"/>
                <a:ea typeface="Calibri" panose="020F0502020204030204" pitchFamily="34" charset="0"/>
                <a:cs typeface="Times New Roman" panose="02020603050405020304" pitchFamily="18" charset="0"/>
              </a:rPr>
              <a:t> – SHOULD</a:t>
            </a:r>
          </a:p>
          <a:p>
            <a:pPr marL="342900" marR="0" lvl="0" indent="-342900">
              <a:lnSpc>
                <a:spcPct val="107000"/>
              </a:lnSpc>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3.25 Experience With Contracts of Similar Size and</a:t>
            </a:r>
            <a:r>
              <a:rPr lang="en-US" dirty="0">
                <a:effectLst/>
                <a:latin typeface="+mj-lt"/>
                <a:ea typeface="Calibri" panose="020F0502020204030204" pitchFamily="34" charset="0"/>
                <a:cs typeface="Times New Roman" panose="02020603050405020304" pitchFamily="18" charset="0"/>
              </a:rPr>
              <a:t> </a:t>
            </a:r>
            <a:r>
              <a:rPr lang="en-US" b="1" dirty="0">
                <a:effectLst/>
                <a:latin typeface="+mj-lt"/>
                <a:ea typeface="Calibri" panose="020F0502020204030204" pitchFamily="34" charset="0"/>
                <a:cs typeface="Times New Roman" panose="02020603050405020304" pitchFamily="18" charset="0"/>
              </a:rPr>
              <a:t>Scope</a:t>
            </a:r>
            <a:r>
              <a:rPr lang="en-US" dirty="0">
                <a:effectLst/>
                <a:latin typeface="+mj-lt"/>
                <a:ea typeface="Calibri" panose="020F0502020204030204" pitchFamily="34" charset="0"/>
                <a:cs typeface="Times New Roman" panose="02020603050405020304" pitchFamily="18" charset="0"/>
              </a:rPr>
              <a:t> - SHOULD</a:t>
            </a:r>
          </a:p>
          <a:p>
            <a:pPr marL="342900" marR="0" lvl="0" indent="-342900">
              <a:lnSpc>
                <a:spcPct val="107000"/>
              </a:lnSpc>
              <a:spcAft>
                <a:spcPts val="800"/>
              </a:spcAft>
              <a:buFont typeface="Symbol" panose="05050102010706020507" pitchFamily="18" charset="2"/>
              <a:buChar char=""/>
            </a:pPr>
            <a:r>
              <a:rPr lang="en-US" b="1" dirty="0">
                <a:effectLst/>
                <a:latin typeface="+mj-lt"/>
                <a:ea typeface="Calibri" panose="020F0502020204030204" pitchFamily="34" charset="0"/>
                <a:cs typeface="Times New Roman" panose="02020603050405020304" pitchFamily="18" charset="0"/>
              </a:rPr>
              <a:t>3</a:t>
            </a:r>
            <a:r>
              <a:rPr lang="en-US" dirty="0">
                <a:effectLst/>
                <a:latin typeface="+mj-lt"/>
                <a:ea typeface="Calibri" panose="020F0502020204030204" pitchFamily="34" charset="0"/>
                <a:cs typeface="Times New Roman" panose="02020603050405020304" pitchFamily="18" charset="0"/>
              </a:rPr>
              <a:t>.</a:t>
            </a:r>
            <a:r>
              <a:rPr lang="en-US" b="1" dirty="0">
                <a:effectLst/>
                <a:latin typeface="+mj-lt"/>
                <a:ea typeface="Calibri" panose="020F0502020204030204" pitchFamily="34" charset="0"/>
                <a:cs typeface="Times New Roman" panose="02020603050405020304" pitchFamily="18" charset="0"/>
              </a:rPr>
              <a:t>26 Financial Capability of the Bidder</a:t>
            </a:r>
            <a:r>
              <a:rPr lang="en-US" dirty="0">
                <a:effectLst/>
                <a:latin typeface="+mj-lt"/>
                <a:ea typeface="Calibri" panose="020F0502020204030204" pitchFamily="34" charset="0"/>
                <a:cs typeface="Times New Roman" panose="02020603050405020304" pitchFamily="18" charset="0"/>
              </a:rPr>
              <a:t> – SHOULD</a:t>
            </a:r>
          </a:p>
          <a:p>
            <a:pPr marL="342900" marR="0" lvl="0" indent="-342900">
              <a:lnSpc>
                <a:spcPct val="107000"/>
              </a:lnSpc>
              <a:spcAft>
                <a:spcPts val="800"/>
              </a:spcAft>
              <a:buFont typeface="Symbol" panose="05050102010706020507" pitchFamily="18" charset="2"/>
              <a:buChar char=""/>
            </a:pPr>
            <a:r>
              <a:rPr lang="en-US" b="1" dirty="0">
                <a:latin typeface="+mj-lt"/>
                <a:ea typeface="Calibri" panose="020F0502020204030204" pitchFamily="34" charset="0"/>
                <a:cs typeface="Times New Roman" panose="02020603050405020304" pitchFamily="18" charset="0"/>
              </a:rPr>
              <a:t>3.27 State Supplied Price Sheet Instructions </a:t>
            </a:r>
            <a:r>
              <a:rPr lang="en-US" dirty="0">
                <a:latin typeface="+mj-lt"/>
                <a:ea typeface="Calibri" panose="020F0502020204030204" pitchFamily="34" charset="0"/>
                <a:cs typeface="Times New Roman" panose="02020603050405020304" pitchFamily="18" charset="0"/>
              </a:rPr>
              <a:t>– SHALL</a:t>
            </a:r>
          </a:p>
          <a:p>
            <a:pPr marL="342900" marR="0" lvl="0" indent="-342900">
              <a:lnSpc>
                <a:spcPct val="107000"/>
              </a:lnSpc>
              <a:spcAft>
                <a:spcPts val="800"/>
              </a:spcAft>
              <a:buFont typeface="Symbol" panose="05050102010706020507" pitchFamily="18" charset="2"/>
              <a:buChar char=""/>
            </a:pPr>
            <a:endParaRPr lang="en-US"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51014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00F2E9-FEE8-1841-42CA-C9A94E63A743}"/>
              </a:ext>
            </a:extLst>
          </p:cNvPr>
          <p:cNvSpPr>
            <a:spLocks noGrp="1"/>
          </p:cNvSpPr>
          <p:nvPr>
            <p:ph idx="1"/>
          </p:nvPr>
        </p:nvSpPr>
        <p:spPr>
          <a:xfrm>
            <a:off x="416612" y="1852613"/>
            <a:ext cx="8946541" cy="4195481"/>
          </a:xfrm>
        </p:spPr>
        <p:txBody>
          <a:bodyPr/>
          <a:lstStyle/>
          <a:p>
            <a:r>
              <a:rPr lang="en-US" dirty="0"/>
              <a:t>Section 4: Scope of Work</a:t>
            </a:r>
          </a:p>
          <a:p>
            <a:r>
              <a:rPr lang="en-US" dirty="0"/>
              <a:t>Section 5: General Contract Terms</a:t>
            </a:r>
          </a:p>
          <a:p>
            <a:r>
              <a:rPr lang="en-US" dirty="0"/>
              <a:t>Section 6: Data Security Requirements</a:t>
            </a:r>
          </a:p>
          <a:p>
            <a:r>
              <a:rPr lang="en-US" dirty="0"/>
              <a:t>Section 7: Modifications to the State of New Jersey Standard Terms and Conditions (SSTC)</a:t>
            </a:r>
          </a:p>
          <a:p>
            <a:r>
              <a:rPr lang="en-US" dirty="0"/>
              <a:t>Section 8: Quote Evaluation and Award</a:t>
            </a:r>
          </a:p>
          <a:p>
            <a:r>
              <a:rPr lang="en-US" dirty="0"/>
              <a:t>Section 9: Glossary</a:t>
            </a:r>
          </a:p>
          <a:p>
            <a:endParaRPr lang="en-US" dirty="0"/>
          </a:p>
        </p:txBody>
      </p:sp>
      <p:sp>
        <p:nvSpPr>
          <p:cNvPr id="4" name="Title 1">
            <a:extLst>
              <a:ext uri="{FF2B5EF4-FFF2-40B4-BE49-F238E27FC236}">
                <a16:creationId xmlns:a16="http://schemas.microsoft.com/office/drawing/2014/main" id="{9471F262-B2F5-00E4-A909-667835FE9E51}"/>
              </a:ext>
            </a:extLst>
          </p:cNvPr>
          <p:cNvSpPr>
            <a:spLocks noGrp="1"/>
          </p:cNvSpPr>
          <p:nvPr>
            <p:ph type="title"/>
          </p:nvPr>
        </p:nvSpPr>
        <p:spPr>
          <a:xfrm>
            <a:off x="289932" y="452438"/>
            <a:ext cx="9760531" cy="1400175"/>
          </a:xfrm>
        </p:spPr>
        <p:txBody>
          <a:bodyPr/>
          <a:lstStyle/>
          <a:p>
            <a:pPr algn="ctr"/>
            <a:r>
              <a:rPr lang="en-US" dirty="0"/>
              <a:t>BID SOLICITATION BREAKDOWN PT. 3</a:t>
            </a:r>
          </a:p>
        </p:txBody>
      </p:sp>
    </p:spTree>
    <p:extLst>
      <p:ext uri="{BB962C8B-B14F-4D97-AF65-F5344CB8AC3E}">
        <p14:creationId xmlns:p14="http://schemas.microsoft.com/office/powerpoint/2010/main" val="1455787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965" y="28709"/>
            <a:ext cx="9404723" cy="1400530"/>
          </a:xfrm>
        </p:spPr>
        <p:txBody>
          <a:bodyPr/>
          <a:lstStyle/>
          <a:p>
            <a:r>
              <a:rPr lang="en-US" dirty="0"/>
              <a:t>State-Supplied Price Sheet</a:t>
            </a:r>
          </a:p>
        </p:txBody>
      </p:sp>
      <p:graphicFrame>
        <p:nvGraphicFramePr>
          <p:cNvPr id="4" name="Table 3">
            <a:extLst>
              <a:ext uri="{FF2B5EF4-FFF2-40B4-BE49-F238E27FC236}">
                <a16:creationId xmlns:a16="http://schemas.microsoft.com/office/drawing/2014/main" id="{4D8DF3AD-008B-5A83-ABD0-9BC6F41EEBAF}"/>
              </a:ext>
            </a:extLst>
          </p:cNvPr>
          <p:cNvGraphicFramePr>
            <a:graphicFrameLocks noGrp="1"/>
          </p:cNvGraphicFramePr>
          <p:nvPr>
            <p:extLst>
              <p:ext uri="{D42A27DB-BD31-4B8C-83A1-F6EECF244321}">
                <p14:modId xmlns:p14="http://schemas.microsoft.com/office/powerpoint/2010/main" val="2172869254"/>
              </p:ext>
            </p:extLst>
          </p:nvPr>
        </p:nvGraphicFramePr>
        <p:xfrm>
          <a:off x="304801" y="1589461"/>
          <a:ext cx="11418234" cy="3411220"/>
        </p:xfrm>
        <a:graphic>
          <a:graphicData uri="http://schemas.openxmlformats.org/drawingml/2006/table">
            <a:tbl>
              <a:tblPr firstRow="1" bandRow="1">
                <a:tableStyleId>{5C22544A-7EE6-4342-B048-85BDC9FD1C3A}</a:tableStyleId>
              </a:tblPr>
              <a:tblGrid>
                <a:gridCol w="1437894">
                  <a:extLst>
                    <a:ext uri="{9D8B030D-6E8A-4147-A177-3AD203B41FA5}">
                      <a16:colId xmlns:a16="http://schemas.microsoft.com/office/drawing/2014/main" val="1775037729"/>
                    </a:ext>
                  </a:extLst>
                </a:gridCol>
                <a:gridCol w="7961970">
                  <a:extLst>
                    <a:ext uri="{9D8B030D-6E8A-4147-A177-3AD203B41FA5}">
                      <a16:colId xmlns:a16="http://schemas.microsoft.com/office/drawing/2014/main" val="2563091295"/>
                    </a:ext>
                  </a:extLst>
                </a:gridCol>
                <a:gridCol w="2018370">
                  <a:extLst>
                    <a:ext uri="{9D8B030D-6E8A-4147-A177-3AD203B41FA5}">
                      <a16:colId xmlns:a16="http://schemas.microsoft.com/office/drawing/2014/main" val="3494056196"/>
                    </a:ext>
                  </a:extLst>
                </a:gridCol>
              </a:tblGrid>
              <a:tr h="370840">
                <a:tc>
                  <a:txBody>
                    <a:bodyPr/>
                    <a:lstStyle/>
                    <a:p>
                      <a:pPr algn="ctr"/>
                      <a:r>
                        <a:rPr lang="en-US" dirty="0"/>
                        <a:t>Price Lines</a:t>
                      </a:r>
                    </a:p>
                  </a:txBody>
                  <a:tcPr/>
                </a:tc>
                <a:tc>
                  <a:txBody>
                    <a:bodyPr/>
                    <a:lstStyle/>
                    <a:p>
                      <a:pPr algn="ctr"/>
                      <a:r>
                        <a:rPr lang="en-US" dirty="0"/>
                        <a:t>Description</a:t>
                      </a:r>
                    </a:p>
                  </a:txBody>
                  <a:tcPr/>
                </a:tc>
                <a:tc>
                  <a:txBody>
                    <a:bodyPr/>
                    <a:lstStyle/>
                    <a:p>
                      <a:pPr algn="ctr"/>
                      <a:r>
                        <a:rPr lang="en-US" dirty="0"/>
                        <a:t>Unit</a:t>
                      </a:r>
                    </a:p>
                  </a:txBody>
                  <a:tcPr/>
                </a:tc>
                <a:extLst>
                  <a:ext uri="{0D108BD9-81ED-4DB2-BD59-A6C34878D82A}">
                    <a16:rowId xmlns:a16="http://schemas.microsoft.com/office/drawing/2014/main" val="1795301021"/>
                  </a:ext>
                </a:extLst>
              </a:tr>
              <a:tr h="370840">
                <a:tc>
                  <a:txBody>
                    <a:bodyPr/>
                    <a:lstStyle/>
                    <a:p>
                      <a:pPr algn="ctr" fontAlgn="ctr">
                        <a:buNone/>
                      </a:pPr>
                      <a:r>
                        <a:rPr lang="en-US" sz="1400" b="1" i="0" u="none" strike="noStrike" dirty="0">
                          <a:solidFill>
                            <a:srgbClr val="000000"/>
                          </a:solidFill>
                          <a:effectLst/>
                          <a:latin typeface="Calibri" panose="020F0502020204030204" pitchFamily="34" charset="0"/>
                        </a:rPr>
                        <a:t>1</a:t>
                      </a:r>
                    </a:p>
                  </a:txBody>
                  <a:tcPr marL="7620" marR="7620" marT="7620" marB="0" anchor="ctr"/>
                </a:tc>
                <a:tc>
                  <a:txBody>
                    <a:bodyPr/>
                    <a:lstStyle/>
                    <a:p>
                      <a:pPr algn="l" fontAlgn="ctr">
                        <a:buNone/>
                      </a:pPr>
                      <a:r>
                        <a:rPr lang="en-US" sz="1400" b="1" i="0" u="none" strike="noStrike">
                          <a:solidFill>
                            <a:srgbClr val="000000"/>
                          </a:solidFill>
                          <a:effectLst/>
                          <a:latin typeface="Calibri" panose="020F0502020204030204" pitchFamily="34" charset="0"/>
                        </a:rPr>
                        <a:t>Field telephone communications requesting information and provide informational materials, in accordance with Bid Solicitation Section 4.3.1.                                                                                            </a:t>
                      </a:r>
                      <a:r>
                        <a:rPr lang="en-US" sz="1400" b="0" i="0" u="none" strike="noStrike">
                          <a:solidFill>
                            <a:srgbClr val="000000"/>
                          </a:solidFill>
                          <a:effectLst/>
                          <a:latin typeface="Calibri" panose="020F0502020204030204" pitchFamily="34" charset="0"/>
                        </a:rPr>
                        <a:t>                                                                                      </a:t>
                      </a:r>
                    </a:p>
                  </a:txBody>
                  <a:tcPr marL="7620" marR="7620" marT="7620" marB="0" anchor="ctr"/>
                </a:tc>
                <a:tc>
                  <a:txBody>
                    <a:bodyPr/>
                    <a:lstStyle/>
                    <a:p>
                      <a:pPr algn="ctr" fontAlgn="ctr">
                        <a:buNone/>
                      </a:pPr>
                      <a:r>
                        <a:rPr lang="en-US" sz="1400" b="1" i="0" u="none" strike="noStrike" dirty="0">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1775177917"/>
                  </a:ext>
                </a:extLst>
              </a:tr>
              <a:tr h="370840">
                <a:tc>
                  <a:txBody>
                    <a:bodyPr/>
                    <a:lstStyle/>
                    <a:p>
                      <a:pPr algn="ctr" fontAlgn="ctr">
                        <a:buNone/>
                      </a:pPr>
                      <a:r>
                        <a:rPr lang="en-US" sz="1400" b="1" i="0" u="none" strike="noStrike">
                          <a:solidFill>
                            <a:srgbClr val="000000"/>
                          </a:solidFill>
                          <a:effectLst/>
                          <a:latin typeface="Calibri" panose="020F0502020204030204" pitchFamily="34" charset="0"/>
                        </a:rPr>
                        <a:t>2</a:t>
                      </a:r>
                    </a:p>
                  </a:txBody>
                  <a:tcPr marL="7620" marR="7620" marT="7620" marB="0" anchor="ctr"/>
                </a:tc>
                <a:tc>
                  <a:txBody>
                    <a:bodyPr/>
                    <a:lstStyle/>
                    <a:p>
                      <a:pPr algn="l" fontAlgn="ctr">
                        <a:buNone/>
                      </a:pPr>
                      <a:r>
                        <a:rPr lang="en-US" sz="1400" b="1" i="0" u="none" strike="noStrike">
                          <a:solidFill>
                            <a:srgbClr val="000000"/>
                          </a:solidFill>
                          <a:effectLst/>
                          <a:latin typeface="Calibri" panose="020F0502020204030204" pitchFamily="34" charset="0"/>
                        </a:rPr>
                        <a:t>Field telephone communications requesting information and provide informational materials - Including Holidays, in accordance with Bid Solicitation Section 4.3.1.                                                                                            </a:t>
                      </a:r>
                      <a:r>
                        <a:rPr lang="en-US" sz="1400" b="0" i="0" u="none" strike="noStrike">
                          <a:solidFill>
                            <a:srgbClr val="000000"/>
                          </a:solidFill>
                          <a:effectLst/>
                          <a:latin typeface="Calibri" panose="020F0502020204030204" pitchFamily="34" charset="0"/>
                        </a:rPr>
                        <a:t>                                                                               </a:t>
                      </a:r>
                    </a:p>
                  </a:txBody>
                  <a:tcPr marL="7620" marR="7620" marT="7620" marB="0" anchor="ctr"/>
                </a:tc>
                <a:tc>
                  <a:txBody>
                    <a:bodyPr/>
                    <a:lstStyle/>
                    <a:p>
                      <a:pPr algn="ctr" fontAlgn="ctr">
                        <a:buNone/>
                      </a:pPr>
                      <a:r>
                        <a:rPr lang="en-US" sz="1400" b="1" i="0" u="none" strike="noStrike">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1579713309"/>
                  </a:ext>
                </a:extLst>
              </a:tr>
              <a:tr h="370840">
                <a:tc>
                  <a:txBody>
                    <a:bodyPr/>
                    <a:lstStyle/>
                    <a:p>
                      <a:pPr algn="ctr" fontAlgn="ctr">
                        <a:buNone/>
                      </a:pPr>
                      <a:r>
                        <a:rPr lang="en-US" sz="1400" b="1" i="0" u="none" strike="noStrike">
                          <a:solidFill>
                            <a:srgbClr val="000000"/>
                          </a:solidFill>
                          <a:effectLst/>
                          <a:latin typeface="Calibri" panose="020F0502020204030204" pitchFamily="34" charset="0"/>
                        </a:rPr>
                        <a:t>3</a:t>
                      </a:r>
                    </a:p>
                  </a:txBody>
                  <a:tcPr marL="7620" marR="7620" marT="7620" marB="0" anchor="ctr"/>
                </a:tc>
                <a:tc>
                  <a:txBody>
                    <a:bodyPr/>
                    <a:lstStyle/>
                    <a:p>
                      <a:pPr algn="l" fontAlgn="ctr">
                        <a:buNone/>
                      </a:pPr>
                      <a:r>
                        <a:rPr lang="en-US" sz="1400" b="1" i="0" u="none" strike="noStrike">
                          <a:solidFill>
                            <a:srgbClr val="000000"/>
                          </a:solidFill>
                          <a:effectLst/>
                          <a:latin typeface="Calibri" panose="020F0502020204030204" pitchFamily="34" charset="0"/>
                        </a:rPr>
                        <a:t>Multiple sessions of Counseling (Maximum of five (5) sessions), in accordance with Bid Solicitation Section 4.3.2.          </a:t>
                      </a:r>
                      <a:r>
                        <a:rPr lang="en-US" sz="1400" b="0" i="0" u="none" strike="noStrike">
                          <a:solidFill>
                            <a:srgbClr val="000000"/>
                          </a:solidFill>
                          <a:effectLst/>
                          <a:latin typeface="Calibri" panose="020F0502020204030204" pitchFamily="34" charset="0"/>
                        </a:rPr>
                        <a:t>      </a:t>
                      </a:r>
                    </a:p>
                  </a:txBody>
                  <a:tcPr marL="7620" marR="7620" marT="7620" marB="0" anchor="ctr"/>
                </a:tc>
                <a:tc>
                  <a:txBody>
                    <a:bodyPr/>
                    <a:lstStyle/>
                    <a:p>
                      <a:pPr algn="ctr" fontAlgn="ctr">
                        <a:buNone/>
                      </a:pPr>
                      <a:r>
                        <a:rPr lang="en-US" sz="1400" b="1" i="0" u="none" strike="noStrike">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2359437150"/>
                  </a:ext>
                </a:extLst>
              </a:tr>
              <a:tr h="370840">
                <a:tc>
                  <a:txBody>
                    <a:bodyPr/>
                    <a:lstStyle/>
                    <a:p>
                      <a:pPr algn="ctr" fontAlgn="ctr">
                        <a:buNone/>
                      </a:pPr>
                      <a:r>
                        <a:rPr lang="en-US" sz="1400" b="1" i="0" u="none" strike="noStrike">
                          <a:solidFill>
                            <a:srgbClr val="000000"/>
                          </a:solidFill>
                          <a:effectLst/>
                          <a:latin typeface="Calibri" panose="020F0502020204030204" pitchFamily="34" charset="0"/>
                        </a:rPr>
                        <a:t>4</a:t>
                      </a:r>
                    </a:p>
                  </a:txBody>
                  <a:tcPr marL="7620" marR="7620" marT="7620" marB="0" anchor="ctr"/>
                </a:tc>
                <a:tc>
                  <a:txBody>
                    <a:bodyPr/>
                    <a:lstStyle/>
                    <a:p>
                      <a:pPr algn="l" fontAlgn="ctr">
                        <a:buNone/>
                      </a:pPr>
                      <a:r>
                        <a:rPr lang="en-US" sz="1400" b="1" i="0" u="none" strike="noStrike">
                          <a:solidFill>
                            <a:srgbClr val="000000"/>
                          </a:solidFill>
                          <a:effectLst/>
                          <a:latin typeface="Calibri" panose="020F0502020204030204" pitchFamily="34" charset="0"/>
                        </a:rPr>
                        <a:t>Multiple sessions of Counseling  (Maximum of five (5) sessions) - Including Holidays, in accordance with Bid Solicitation Section 4.3.2.          </a:t>
                      </a:r>
                      <a:r>
                        <a:rPr lang="en-US" sz="1400" b="0" i="0" u="none" strike="noStrike">
                          <a:solidFill>
                            <a:srgbClr val="000000"/>
                          </a:solidFill>
                          <a:effectLst/>
                          <a:latin typeface="Calibri" panose="020F0502020204030204" pitchFamily="34" charset="0"/>
                        </a:rPr>
                        <a:t>      </a:t>
                      </a:r>
                    </a:p>
                  </a:txBody>
                  <a:tcPr marL="7620" marR="7620" marT="7620" marB="0" anchor="ctr"/>
                </a:tc>
                <a:tc>
                  <a:txBody>
                    <a:bodyPr/>
                    <a:lstStyle/>
                    <a:p>
                      <a:pPr algn="ctr" fontAlgn="ctr">
                        <a:buNone/>
                      </a:pPr>
                      <a:r>
                        <a:rPr lang="en-US" sz="1400" b="1" i="0" u="none" strike="noStrike">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1624679733"/>
                  </a:ext>
                </a:extLst>
              </a:tr>
              <a:tr h="370840">
                <a:tc>
                  <a:txBody>
                    <a:bodyPr/>
                    <a:lstStyle/>
                    <a:p>
                      <a:pPr algn="ctr" fontAlgn="ctr">
                        <a:buNone/>
                      </a:pPr>
                      <a:r>
                        <a:rPr lang="en-US" sz="1400" b="1" i="0" u="none" strike="noStrike">
                          <a:solidFill>
                            <a:srgbClr val="000000"/>
                          </a:solidFill>
                          <a:effectLst/>
                          <a:latin typeface="Calibri" panose="020F0502020204030204" pitchFamily="34" charset="0"/>
                        </a:rPr>
                        <a:t>5</a:t>
                      </a:r>
                    </a:p>
                  </a:txBody>
                  <a:tcPr marL="7620" marR="7620" marT="7620" marB="0" anchor="ctr"/>
                </a:tc>
                <a:tc>
                  <a:txBody>
                    <a:bodyPr/>
                    <a:lstStyle/>
                    <a:p>
                      <a:pPr algn="l" fontAlgn="ctr">
                        <a:buNone/>
                      </a:pPr>
                      <a:r>
                        <a:rPr lang="en-US" sz="1400" b="1" i="0" u="none" strike="noStrike">
                          <a:solidFill>
                            <a:srgbClr val="000000"/>
                          </a:solidFill>
                          <a:effectLst/>
                          <a:latin typeface="Calibri" panose="020F0502020204030204" pitchFamily="34" charset="0"/>
                        </a:rPr>
                        <a:t>Nicotine Replacement Therapy Products for three (3) weeks -(Nicotine Patches) in accordance with Bid Solicitation Sections 4.3.2.2.</a:t>
                      </a:r>
                    </a:p>
                  </a:txBody>
                  <a:tcPr marL="7620" marR="7620" marT="7620" marB="0" anchor="ctr"/>
                </a:tc>
                <a:tc>
                  <a:txBody>
                    <a:bodyPr/>
                    <a:lstStyle/>
                    <a:p>
                      <a:pPr algn="ctr" fontAlgn="ctr">
                        <a:buNone/>
                      </a:pPr>
                      <a:r>
                        <a:rPr lang="en-US" sz="1400" b="1" i="0" u="none" strike="noStrike">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3883929805"/>
                  </a:ext>
                </a:extLst>
              </a:tr>
              <a:tr h="370840">
                <a:tc>
                  <a:txBody>
                    <a:bodyPr/>
                    <a:lstStyle/>
                    <a:p>
                      <a:pPr algn="ctr" fontAlgn="ctr">
                        <a:buNone/>
                      </a:pPr>
                      <a:r>
                        <a:rPr lang="en-US" sz="1400" b="1" i="0" u="none" strike="noStrike">
                          <a:solidFill>
                            <a:srgbClr val="000000"/>
                          </a:solidFill>
                          <a:effectLst/>
                          <a:latin typeface="Calibri" panose="020F0502020204030204" pitchFamily="34" charset="0"/>
                        </a:rPr>
                        <a:t>6</a:t>
                      </a:r>
                    </a:p>
                  </a:txBody>
                  <a:tcPr marL="7620" marR="7620" marT="7620" marB="0" anchor="ctr"/>
                </a:tc>
                <a:tc>
                  <a:txBody>
                    <a:bodyPr/>
                    <a:lstStyle/>
                    <a:p>
                      <a:pPr algn="l" fontAlgn="ctr">
                        <a:buNone/>
                      </a:pPr>
                      <a:r>
                        <a:rPr lang="en-US" sz="1400" b="1" i="0" u="none" strike="noStrike">
                          <a:solidFill>
                            <a:srgbClr val="000000"/>
                          </a:solidFill>
                          <a:effectLst/>
                          <a:latin typeface="Calibri" panose="020F0502020204030204" pitchFamily="34" charset="0"/>
                        </a:rPr>
                        <a:t>Nicotine Replacement Therapy Products for three (3) weeks - (Nicotine Gum) in accordance with Bid Solicitation Sections 4.3.2.2.</a:t>
                      </a:r>
                    </a:p>
                  </a:txBody>
                  <a:tcPr marL="7620" marR="7620" marT="7620" marB="0" anchor="ctr"/>
                </a:tc>
                <a:tc>
                  <a:txBody>
                    <a:bodyPr/>
                    <a:lstStyle/>
                    <a:p>
                      <a:pPr algn="ctr" fontAlgn="ctr">
                        <a:buNone/>
                      </a:pPr>
                      <a:r>
                        <a:rPr lang="en-US" sz="1400" b="1" i="0" u="none" strike="noStrike">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2460114178"/>
                  </a:ext>
                </a:extLst>
              </a:tr>
              <a:tr h="370840">
                <a:tc>
                  <a:txBody>
                    <a:bodyPr/>
                    <a:lstStyle/>
                    <a:p>
                      <a:pPr algn="ctr" fontAlgn="ctr">
                        <a:buNone/>
                      </a:pPr>
                      <a:r>
                        <a:rPr lang="en-US" sz="1400" b="1" i="0" u="none" strike="noStrike" dirty="0">
                          <a:solidFill>
                            <a:srgbClr val="000000"/>
                          </a:solidFill>
                          <a:effectLst/>
                          <a:latin typeface="Calibri" panose="020F0502020204030204" pitchFamily="34" charset="0"/>
                        </a:rPr>
                        <a:t>7</a:t>
                      </a:r>
                    </a:p>
                  </a:txBody>
                  <a:tcPr marL="7620" marR="7620" marT="7620" marB="0" anchor="ctr"/>
                </a:tc>
                <a:tc>
                  <a:txBody>
                    <a:bodyPr/>
                    <a:lstStyle/>
                    <a:p>
                      <a:pPr algn="l" fontAlgn="ctr">
                        <a:buNone/>
                      </a:pPr>
                      <a:r>
                        <a:rPr lang="en-US" sz="1400" b="1" i="0" u="none" strike="noStrike" dirty="0">
                          <a:solidFill>
                            <a:srgbClr val="000000"/>
                          </a:solidFill>
                          <a:effectLst/>
                          <a:latin typeface="Calibri" panose="020F0502020204030204" pitchFamily="34" charset="0"/>
                        </a:rPr>
                        <a:t>Nicotine Replacement Therapy Products for three (3) weeks - (Nicotine Lozenges), in accordance with Bid Solicitation Sections 4.3.2.2.</a:t>
                      </a:r>
                    </a:p>
                  </a:txBody>
                  <a:tcPr marL="7620" marR="7620" marT="7620" marB="0" anchor="ctr"/>
                </a:tc>
                <a:tc>
                  <a:txBody>
                    <a:bodyPr/>
                    <a:lstStyle/>
                    <a:p>
                      <a:pPr algn="ctr" fontAlgn="ctr">
                        <a:buNone/>
                      </a:pPr>
                      <a:r>
                        <a:rPr lang="en-US" sz="1400" b="1" i="0" u="none" strike="noStrike" dirty="0">
                          <a:solidFill>
                            <a:srgbClr val="000000"/>
                          </a:solidFill>
                          <a:effectLst/>
                          <a:latin typeface="Calibri" panose="020F0502020204030204" pitchFamily="34" charset="0"/>
                        </a:rPr>
                        <a:t>Each</a:t>
                      </a:r>
                    </a:p>
                  </a:txBody>
                  <a:tcPr marL="7620" marR="7620" marT="7620" marB="0" anchor="ctr"/>
                </a:tc>
                <a:extLst>
                  <a:ext uri="{0D108BD9-81ED-4DB2-BD59-A6C34878D82A}">
                    <a16:rowId xmlns:a16="http://schemas.microsoft.com/office/drawing/2014/main" val="2053346092"/>
                  </a:ext>
                </a:extLst>
              </a:tr>
            </a:tbl>
          </a:graphicData>
        </a:graphic>
      </p:graphicFrame>
    </p:spTree>
    <p:extLst>
      <p:ext uri="{BB962C8B-B14F-4D97-AF65-F5344CB8AC3E}">
        <p14:creationId xmlns:p14="http://schemas.microsoft.com/office/powerpoint/2010/main" val="1128275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4A839-4167-710E-2DCC-E44A790DDF0E}"/>
              </a:ext>
            </a:extLst>
          </p:cNvPr>
          <p:cNvSpPr>
            <a:spLocks noGrp="1"/>
          </p:cNvSpPr>
          <p:nvPr>
            <p:ph type="title"/>
          </p:nvPr>
        </p:nvSpPr>
        <p:spPr>
          <a:xfrm>
            <a:off x="250695" y="255010"/>
            <a:ext cx="10030127" cy="1400530"/>
          </a:xfrm>
        </p:spPr>
        <p:txBody>
          <a:bodyPr/>
          <a:lstStyle/>
          <a:p>
            <a:r>
              <a:rPr lang="en-US" dirty="0"/>
              <a:t>State-Supplied Price Sheet Instructions</a:t>
            </a:r>
          </a:p>
        </p:txBody>
      </p:sp>
      <p:sp>
        <p:nvSpPr>
          <p:cNvPr id="5" name="TextBox 4">
            <a:extLst>
              <a:ext uri="{FF2B5EF4-FFF2-40B4-BE49-F238E27FC236}">
                <a16:creationId xmlns:a16="http://schemas.microsoft.com/office/drawing/2014/main" id="{7AE69449-83B9-3EE2-A058-7431DFAB1AFE}"/>
              </a:ext>
            </a:extLst>
          </p:cNvPr>
          <p:cNvSpPr txBox="1"/>
          <p:nvPr/>
        </p:nvSpPr>
        <p:spPr>
          <a:xfrm>
            <a:off x="379456" y="1166842"/>
            <a:ext cx="10210286" cy="5632311"/>
          </a:xfrm>
          <a:prstGeom prst="rect">
            <a:avLst/>
          </a:prstGeom>
          <a:noFill/>
        </p:spPr>
        <p:txBody>
          <a:bodyPr wrap="square">
            <a:spAutoFit/>
          </a:bodyPr>
          <a:lstStyle/>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Calibri" panose="020F0502020204030204" pitchFamily="34" charset="0"/>
              </a:rPr>
              <a:t>Step 1</a:t>
            </a:r>
            <a:r>
              <a:rPr lang="en-US" sz="1200" dirty="0">
                <a:effectLst/>
                <a:latin typeface="Calibri" panose="020F0502020204030204" pitchFamily="34" charset="0"/>
                <a:ea typeface="Calibri" panose="020F0502020204030204" pitchFamily="34" charset="0"/>
                <a:cs typeface="Calibri" panose="020F0502020204030204" pitchFamily="34" charset="0"/>
              </a:rPr>
              <a:t> -The Bidder should enter the Bidder name in the field titled “Bidder Name:” located at the top of the State-Supplied Price Sheet.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Step 2</a:t>
            </a:r>
            <a:r>
              <a:rPr lang="en-US" sz="1200" dirty="0">
                <a:effectLst/>
                <a:latin typeface="Calibri" panose="020F0502020204030204" pitchFamily="34" charset="0"/>
                <a:ea typeface="Calibri" panose="020F0502020204030204" pitchFamily="34" charset="0"/>
                <a:cs typeface="Times New Roman" panose="02020603050405020304" pitchFamily="18" charset="0"/>
              </a:rPr>
              <a:t> – For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Price Line 1</a:t>
            </a:r>
            <a:r>
              <a:rPr lang="en-US" sz="1200" dirty="0">
                <a:effectLst/>
                <a:latin typeface="Calibri" panose="020F0502020204030204" pitchFamily="34" charset="0"/>
                <a:ea typeface="Calibri" panose="020F0502020204030204" pitchFamily="34" charset="0"/>
                <a:cs typeface="Times New Roman" panose="02020603050405020304" pitchFamily="18" charset="0"/>
              </a:rPr>
              <a:t>, the Bidder shall insert a firm, fixed price, for each information request, in US dollars for Year 1, Year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Times New Roman" panose="02020603050405020304" pitchFamily="18" charset="0"/>
              </a:rPr>
              <a:t>Step 3</a:t>
            </a:r>
            <a:r>
              <a:rPr lang="en-US" sz="1200" dirty="0">
                <a:effectLst/>
                <a:latin typeface="Calibri" panose="020F0502020204030204" pitchFamily="34" charset="0"/>
                <a:ea typeface="Calibri" panose="020F0502020204030204" pitchFamily="34" charset="0"/>
                <a:cs typeface="Times New Roman" panose="02020603050405020304" pitchFamily="18" charset="0"/>
              </a:rPr>
              <a:t> – For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Price Line 2</a:t>
            </a:r>
            <a:r>
              <a:rPr lang="en-US" sz="1200" dirty="0">
                <a:effectLst/>
                <a:latin typeface="Calibri" panose="020F0502020204030204" pitchFamily="34" charset="0"/>
                <a:ea typeface="Calibri" panose="020F0502020204030204" pitchFamily="34" charset="0"/>
                <a:cs typeface="Times New Roman" panose="02020603050405020304" pitchFamily="18" charset="0"/>
              </a:rPr>
              <a:t>, the Bidder shall insert a firm, fixed  price, for each information request, including on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Holidays</a:t>
            </a:r>
            <a:r>
              <a:rPr lang="en-US" sz="1200" dirty="0">
                <a:effectLst/>
                <a:latin typeface="Calibri" panose="020F0502020204030204" pitchFamily="34" charset="0"/>
                <a:ea typeface="Calibri" panose="020F0502020204030204" pitchFamily="34" charset="0"/>
                <a:cs typeface="Times New Roman" panose="02020603050405020304" pitchFamily="18" charset="0"/>
              </a:rPr>
              <a:t>, in US dollars for Year 1, Year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Calibri" panose="020F0502020204030204" pitchFamily="34" charset="0"/>
              </a:rPr>
              <a:t>Step 4</a:t>
            </a:r>
            <a:r>
              <a:rPr lang="en-US" sz="1200" dirty="0">
                <a:effectLst/>
                <a:latin typeface="Calibri" panose="020F0502020204030204" pitchFamily="34" charset="0"/>
                <a:ea typeface="Calibri" panose="020F0502020204030204" pitchFamily="34" charset="0"/>
                <a:cs typeface="Calibri" panose="020F0502020204030204" pitchFamily="34" charset="0"/>
              </a:rPr>
              <a:t> – For </a:t>
            </a:r>
            <a:r>
              <a:rPr lang="en-US" sz="1200" b="1" dirty="0">
                <a:effectLst/>
                <a:latin typeface="Calibri" panose="020F0502020204030204" pitchFamily="34" charset="0"/>
                <a:ea typeface="Calibri" panose="020F0502020204030204" pitchFamily="34" charset="0"/>
                <a:cs typeface="Calibri" panose="020F0502020204030204" pitchFamily="34" charset="0"/>
              </a:rPr>
              <a:t>Price Line 3</a:t>
            </a:r>
            <a:r>
              <a:rPr lang="en-US" sz="1200" dirty="0">
                <a:effectLst/>
                <a:latin typeface="Calibri" panose="020F0502020204030204" pitchFamily="34" charset="0"/>
                <a:ea typeface="Calibri" panose="020F0502020204030204" pitchFamily="34" charset="0"/>
                <a:cs typeface="Calibri" panose="020F0502020204030204" pitchFamily="34" charset="0"/>
              </a:rPr>
              <a:t>, the Bidder shall insert a firm, fixed price, for each Counseling session, in US dollars for Year 1, Year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Calibri" panose="020F0502020204030204" pitchFamily="34" charset="0"/>
              </a:rPr>
              <a:t>Step 5</a:t>
            </a:r>
            <a:r>
              <a:rPr lang="en-US" sz="1200" dirty="0">
                <a:effectLst/>
                <a:latin typeface="Calibri" panose="020F0502020204030204" pitchFamily="34" charset="0"/>
                <a:ea typeface="Calibri" panose="020F0502020204030204" pitchFamily="34" charset="0"/>
                <a:cs typeface="Calibri" panose="020F0502020204030204" pitchFamily="34" charset="0"/>
              </a:rPr>
              <a:t> – For </a:t>
            </a:r>
            <a:r>
              <a:rPr lang="en-US" sz="1200" b="1" dirty="0">
                <a:effectLst/>
                <a:latin typeface="Calibri" panose="020F0502020204030204" pitchFamily="34" charset="0"/>
                <a:ea typeface="Calibri" panose="020F0502020204030204" pitchFamily="34" charset="0"/>
                <a:cs typeface="Calibri" panose="020F0502020204030204" pitchFamily="34" charset="0"/>
              </a:rPr>
              <a:t>Price Line 4</a:t>
            </a:r>
            <a:r>
              <a:rPr lang="en-US" sz="1200" dirty="0">
                <a:effectLst/>
                <a:latin typeface="Calibri" panose="020F0502020204030204" pitchFamily="34" charset="0"/>
                <a:ea typeface="Calibri" panose="020F0502020204030204" pitchFamily="34" charset="0"/>
                <a:cs typeface="Calibri" panose="020F0502020204030204" pitchFamily="34" charset="0"/>
              </a:rPr>
              <a:t>, the Bidder shall insert a firm, fixed </a:t>
            </a:r>
            <a:r>
              <a:rPr lang="en-US" sz="1200" b="1" dirty="0">
                <a:effectLst/>
                <a:latin typeface="Calibri" panose="020F0502020204030204" pitchFamily="34" charset="0"/>
                <a:ea typeface="Calibri" panose="020F0502020204030204" pitchFamily="34" charset="0"/>
                <a:cs typeface="Calibri" panose="020F0502020204030204" pitchFamily="34" charset="0"/>
              </a:rPr>
              <a:t> </a:t>
            </a:r>
            <a:r>
              <a:rPr lang="en-US" sz="1200" dirty="0">
                <a:effectLst/>
                <a:latin typeface="Calibri" panose="020F0502020204030204" pitchFamily="34" charset="0"/>
                <a:ea typeface="Calibri" panose="020F0502020204030204" pitchFamily="34" charset="0"/>
                <a:cs typeface="Calibri" panose="020F0502020204030204" pitchFamily="34" charset="0"/>
              </a:rPr>
              <a:t>price, for each Counseling session, including on </a:t>
            </a:r>
            <a:r>
              <a:rPr lang="en-US" sz="1200" b="1" dirty="0">
                <a:effectLst/>
                <a:latin typeface="Calibri" panose="020F0502020204030204" pitchFamily="34" charset="0"/>
                <a:ea typeface="Calibri" panose="020F0502020204030204" pitchFamily="34" charset="0"/>
                <a:cs typeface="Calibri" panose="020F0502020204030204" pitchFamily="34" charset="0"/>
              </a:rPr>
              <a:t>Holidays</a:t>
            </a:r>
            <a:r>
              <a:rPr lang="en-US" sz="1200" dirty="0">
                <a:effectLst/>
                <a:latin typeface="Calibri" panose="020F0502020204030204" pitchFamily="34" charset="0"/>
                <a:ea typeface="Calibri" panose="020F0502020204030204" pitchFamily="34" charset="0"/>
                <a:cs typeface="Calibri" panose="020F0502020204030204" pitchFamily="34" charset="0"/>
              </a:rPr>
              <a:t>, in US dollars for Year 1, Year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Calibri" panose="020F0502020204030204" pitchFamily="34" charset="0"/>
              </a:rPr>
              <a:t>Step 6</a:t>
            </a:r>
            <a:r>
              <a:rPr lang="en-US" sz="1200" dirty="0">
                <a:effectLst/>
                <a:latin typeface="Calibri" panose="020F0502020204030204" pitchFamily="34" charset="0"/>
                <a:ea typeface="Calibri" panose="020F0502020204030204" pitchFamily="34" charset="0"/>
                <a:cs typeface="Calibri" panose="020F0502020204030204" pitchFamily="34" charset="0"/>
              </a:rPr>
              <a:t> – For </a:t>
            </a:r>
            <a:r>
              <a:rPr lang="en-US" sz="1200" b="1" dirty="0">
                <a:effectLst/>
                <a:latin typeface="Calibri" panose="020F0502020204030204" pitchFamily="34" charset="0"/>
                <a:ea typeface="Calibri" panose="020F0502020204030204" pitchFamily="34" charset="0"/>
                <a:cs typeface="Calibri" panose="020F0502020204030204" pitchFamily="34" charset="0"/>
              </a:rPr>
              <a:t>Price Line 5</a:t>
            </a:r>
            <a:r>
              <a:rPr lang="en-US" sz="1200" dirty="0">
                <a:effectLst/>
                <a:latin typeface="Calibri" panose="020F0502020204030204" pitchFamily="34" charset="0"/>
                <a:ea typeface="Calibri" panose="020F0502020204030204" pitchFamily="34" charset="0"/>
                <a:cs typeface="Calibri" panose="020F0502020204030204" pitchFamily="34" charset="0"/>
              </a:rPr>
              <a:t>, the Bidder shall insert a firm, fixed price, for each Nicotine Therapy Product (Nicotine Patches), in US dollars for Year 1, Years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Calibri" panose="020F0502020204030204" pitchFamily="34" charset="0"/>
              </a:rPr>
              <a:t>Step 7 </a:t>
            </a:r>
            <a:r>
              <a:rPr lang="en-US" sz="1200" dirty="0">
                <a:effectLst/>
                <a:latin typeface="Calibri" panose="020F0502020204030204" pitchFamily="34" charset="0"/>
                <a:ea typeface="Calibri" panose="020F0502020204030204" pitchFamily="34" charset="0"/>
                <a:cs typeface="Calibri" panose="020F0502020204030204" pitchFamily="34" charset="0"/>
              </a:rPr>
              <a:t>– For </a:t>
            </a:r>
            <a:r>
              <a:rPr lang="en-US" sz="1200" b="1" dirty="0">
                <a:effectLst/>
                <a:latin typeface="Calibri" panose="020F0502020204030204" pitchFamily="34" charset="0"/>
                <a:ea typeface="Calibri" panose="020F0502020204030204" pitchFamily="34" charset="0"/>
                <a:cs typeface="Calibri" panose="020F0502020204030204" pitchFamily="34" charset="0"/>
              </a:rPr>
              <a:t>Price Line 6</a:t>
            </a:r>
            <a:r>
              <a:rPr lang="en-US" sz="1200" dirty="0">
                <a:effectLst/>
                <a:latin typeface="Calibri" panose="020F0502020204030204" pitchFamily="34" charset="0"/>
                <a:ea typeface="Calibri" panose="020F0502020204030204" pitchFamily="34" charset="0"/>
                <a:cs typeface="Calibri" panose="020F0502020204030204" pitchFamily="34" charset="0"/>
              </a:rPr>
              <a:t>, the Bidder shall insert a firm, fixed price, for each Nicotine Therapy Product (Nicotine Gum), in US dollars for Year 1, Years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buSzPts val="1000"/>
              <a:buFont typeface="Symbol" panose="05050102010706020507" pitchFamily="18" charset="2"/>
              <a:buChar char=""/>
              <a:tabLst>
                <a:tab pos="457200" algn="l"/>
              </a:tabLst>
            </a:pPr>
            <a:r>
              <a:rPr lang="en-US" sz="1200" b="1" dirty="0">
                <a:effectLst/>
                <a:latin typeface="Calibri" panose="020F0502020204030204" pitchFamily="34" charset="0"/>
                <a:ea typeface="Calibri" panose="020F0502020204030204" pitchFamily="34" charset="0"/>
                <a:cs typeface="Calibri" panose="020F0502020204030204" pitchFamily="34" charset="0"/>
              </a:rPr>
              <a:t>Step 8 </a:t>
            </a:r>
            <a:r>
              <a:rPr lang="en-US" sz="1200" dirty="0">
                <a:effectLst/>
                <a:latin typeface="Calibri" panose="020F0502020204030204" pitchFamily="34" charset="0"/>
                <a:ea typeface="Calibri" panose="020F0502020204030204" pitchFamily="34" charset="0"/>
                <a:cs typeface="Calibri" panose="020F0502020204030204" pitchFamily="34" charset="0"/>
              </a:rPr>
              <a:t>- For </a:t>
            </a:r>
            <a:r>
              <a:rPr lang="en-US" sz="1200" b="1" dirty="0">
                <a:effectLst/>
                <a:latin typeface="Calibri" panose="020F0502020204030204" pitchFamily="34" charset="0"/>
                <a:ea typeface="Calibri" panose="020F0502020204030204" pitchFamily="34" charset="0"/>
                <a:cs typeface="Calibri" panose="020F0502020204030204" pitchFamily="34" charset="0"/>
              </a:rPr>
              <a:t>Price Line 7</a:t>
            </a:r>
            <a:r>
              <a:rPr lang="en-US" sz="1200" dirty="0">
                <a:effectLst/>
                <a:latin typeface="Calibri" panose="020F0502020204030204" pitchFamily="34" charset="0"/>
                <a:ea typeface="Calibri" panose="020F0502020204030204" pitchFamily="34" charset="0"/>
                <a:cs typeface="Calibri" panose="020F0502020204030204" pitchFamily="34" charset="0"/>
              </a:rPr>
              <a:t>, the Bidder shall insert a firm, fixed price, for each Nicotine Therapy Product (Nicotine Lozenges), in US dollars for Year 1, Years 2, and Year 3 in the corresponding columns titled “Year 1 – Firm Fixed Unit Cost”, “Year 2 – Firm Fixed Unit Cost”, and “Year 3 – Firm Fixed Unit Cost” on the State-Supplied Price Sheet.  If a Bidder leaves the firm, fixed unit cost column blank, it shall be considered that the Bidder provided no Quote for that Price Line item</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buNone/>
            </a:pPr>
            <a:r>
              <a:rPr lang="en-US" sz="1200" dirty="0">
                <a:effectLst/>
                <a:latin typeface="Calibri" panose="020F0502020204030204" pitchFamily="34" charset="0"/>
                <a:ea typeface="Calibri" panose="020F0502020204030204" pitchFamily="34" charset="0"/>
                <a:cs typeface="Calibri" panose="020F0502020204030204" pitchFamily="34"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buNone/>
            </a:pPr>
            <a:r>
              <a:rPr lang="en-US" sz="1200" b="1" u="sng" dirty="0">
                <a:effectLst/>
                <a:latin typeface="Calibri" panose="020F0502020204030204" pitchFamily="34" charset="0"/>
                <a:ea typeface="Calibri" panose="020F0502020204030204" pitchFamily="34" charset="0"/>
                <a:cs typeface="Calibri" panose="020F0502020204030204" pitchFamily="34" charset="0"/>
              </a:rPr>
              <a:t>Note</a:t>
            </a:r>
            <a:r>
              <a:rPr lang="en-US" sz="1200" dirty="0">
                <a:effectLst/>
                <a:latin typeface="Calibri" panose="020F0502020204030204" pitchFamily="34" charset="0"/>
                <a:ea typeface="Calibri" panose="020F0502020204030204" pitchFamily="34" charset="0"/>
                <a:cs typeface="Calibri" panose="020F0502020204030204" pitchFamily="34" charset="0"/>
              </a:rPr>
              <a:t>: Price Lines 6 and 7 will be reviewed for reasonableness but will not be a part of the Bidder’s Pricing Evaluation in reference to Bid Solicitation Section 8.9.2 </a:t>
            </a:r>
            <a:r>
              <a:rPr lang="en-US" sz="1200" i="1"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ction="ppaction://hlinkfile"/>
              </a:rPr>
              <a:t>Price Evaluation</a:t>
            </a:r>
            <a:r>
              <a:rPr lang="en-US" sz="1200" dirty="0">
                <a:effectLst/>
                <a:latin typeface="Calibri" panose="020F0502020204030204" pitchFamily="34" charset="0"/>
                <a:ea typeface="Calibri" panose="020F0502020204030204" pitchFamily="34" charset="0"/>
                <a:cs typeface="Calibri" panose="020F0502020204030204" pitchFamily="34"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5589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460761" y="1401807"/>
            <a:ext cx="11512936" cy="4887782"/>
          </a:xfrm>
        </p:spPr>
        <p:txBody>
          <a:bodyPr>
            <a:normAutofit lnSpcReduction="10000"/>
          </a:bodyPr>
          <a:lstStyle/>
          <a:p>
            <a:pPr lvl="1"/>
            <a:r>
              <a:rPr lang="en-US" sz="1900" dirty="0"/>
              <a:t>Review Bid Solicitation in its entirety and submit any questions prior to the deadline including exceptions to the SSTC. Updated documents will be posted in NJSTART and should be reviewed as posted.</a:t>
            </a:r>
          </a:p>
          <a:p>
            <a:pPr lvl="1"/>
            <a:r>
              <a:rPr lang="en-US" sz="1900"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sz="1900" dirty="0"/>
              <a:t>When submitting a Quote through </a:t>
            </a:r>
            <a:r>
              <a:rPr lang="en-US" sz="1900" b="1" i="1" dirty="0"/>
              <a:t>NJSTART</a:t>
            </a:r>
            <a:r>
              <a:rPr lang="en-US" sz="1900"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endParaRPr lang="en-US" sz="1900" dirty="0">
              <a:solidFill>
                <a:srgbClr val="FFFF00"/>
              </a:solidFill>
            </a:endParaRPr>
          </a:p>
          <a:p>
            <a:pPr lvl="1"/>
            <a:r>
              <a:rPr lang="en-US" sz="1900" dirty="0"/>
              <a:t>Be advised that this is NOT a Waiver or Delegated Purchasing Authority (“DPA”) procurement. The Quote may not be emailed, faxed, or hand-delivered.  The Quote may only be submitted through NJSTART.</a:t>
            </a:r>
          </a:p>
          <a:p>
            <a:pPr lvl="1"/>
            <a:r>
              <a:rPr lang="en-US" sz="1900"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 presetClass="entr" presetSubtype="4"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grpId="0" nodeType="after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F578AB1A-A797-069B-339B-33C140CF9B81}"/>
              </a:ext>
            </a:extLst>
          </p:cNvPr>
          <p:cNvSpPr>
            <a:spLocks noGrp="1"/>
          </p:cNvSpPr>
          <p:nvPr>
            <p:ph idx="1"/>
          </p:nvPr>
        </p:nvSpPr>
        <p:spPr/>
        <p:txBody>
          <a:bodyPr/>
          <a:lstStyle/>
          <a:p>
            <a:endParaRPr lang="en-US" dirty="0"/>
          </a:p>
        </p:txBody>
      </p:sp>
      <p:pic>
        <p:nvPicPr>
          <p:cNvPr id="7" name="Picture 6">
            <a:extLst>
              <a:ext uri="{FF2B5EF4-FFF2-40B4-BE49-F238E27FC236}">
                <a16:creationId xmlns:a16="http://schemas.microsoft.com/office/drawing/2014/main" id="{74C2A521-0D11-DAC0-07D5-6582BCA43574}"/>
              </a:ext>
            </a:extLst>
          </p:cNvPr>
          <p:cNvPicPr>
            <a:picLocks noChangeAspect="1"/>
          </p:cNvPicPr>
          <p:nvPr/>
        </p:nvPicPr>
        <p:blipFill>
          <a:blip r:embed="rId3"/>
          <a:stretch>
            <a:fillRect/>
          </a:stretch>
        </p:blipFill>
        <p:spPr>
          <a:xfrm>
            <a:off x="328684" y="270998"/>
            <a:ext cx="11534632" cy="631600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Questions?</a:t>
            </a:r>
            <a:endParaRPr lang="en-US" dirty="0"/>
          </a:p>
        </p:txBody>
      </p:sp>
      <p:sp>
        <p:nvSpPr>
          <p:cNvPr id="3" name="Content Placeholder 2"/>
          <p:cNvSpPr>
            <a:spLocks noGrp="1"/>
          </p:cNvSpPr>
          <p:nvPr>
            <p:ph idx="1"/>
          </p:nvPr>
        </p:nvSpPr>
        <p:spPr/>
        <p:txBody>
          <a:bodyPr/>
          <a:lstStyle/>
          <a:p>
            <a:r>
              <a:rPr lang="en-US" dirty="0"/>
              <a:t>Procedural questions only please. All Scope of Work related questions should be addressed electronically during Q&amp;A. </a:t>
            </a:r>
          </a:p>
          <a:p>
            <a:r>
              <a:rPr lang="en-US" dirty="0"/>
              <a:t>State your name and the Agency/Company you represent before asking your question.</a:t>
            </a:r>
          </a:p>
          <a:p>
            <a:endParaRPr lang="en-US" dirty="0"/>
          </a:p>
        </p:txBody>
      </p:sp>
    </p:spTree>
    <p:extLst>
      <p:ext uri="{BB962C8B-B14F-4D97-AF65-F5344CB8AC3E}">
        <p14:creationId xmlns:p14="http://schemas.microsoft.com/office/powerpoint/2010/main" val="2610348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August 21, 2026</a:t>
            </a:r>
          </a:p>
          <a:p>
            <a:endParaRPr lang="en-US" sz="4000" dirty="0"/>
          </a:p>
          <a:p>
            <a:r>
              <a:rPr lang="en-US" sz="4000" dirty="0"/>
              <a:t>Quotes due by 2pm September 18, 2026</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purl.org/dc/elements/1.1/"/>
    <ds:schemaRef ds:uri="http://schemas.microsoft.com/office/2006/metadata/properties"/>
    <ds:schemaRef ds:uri="http://schemas.microsoft.com/office/2006/documentManagement/types"/>
    <ds:schemaRef ds:uri="d4e5d782-6a70-4577-82ee-b2c87f6aa0d2"/>
    <ds:schemaRef ds:uri="http://purl.org/dc/terms/"/>
    <ds:schemaRef ds:uri="http://schemas.openxmlformats.org/package/2006/metadata/core-properties"/>
    <ds:schemaRef ds:uri="http://purl.org/dc/dcmitype/"/>
    <ds:schemaRef ds:uri="http://schemas.microsoft.com/office/infopath/2007/PartnerControls"/>
    <ds:schemaRef ds:uri="4a2393ed-911e-4c9b-9d18-84f1fe0b670e"/>
    <ds:schemaRef ds:uri="http://schemas.microsoft.com/sharepoint/v3"/>
    <ds:schemaRef ds:uri="http://www.w3.org/XML/1998/namespac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4623</TotalTime>
  <Words>2495</Words>
  <Application>Microsoft Office PowerPoint</Application>
  <PresentationFormat>Widescreen</PresentationFormat>
  <Paragraphs>153</Paragraphs>
  <Slides>18</Slides>
  <Notes>18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Symbol</vt:lpstr>
      <vt:lpstr>Wingdings 3</vt:lpstr>
      <vt:lpstr>Ion</vt:lpstr>
      <vt:lpstr>Optional Pre-Quote Conference T1901 Tobacco Cessation Counseling (NJDOH) - Rebid 26DPP01273</vt:lpstr>
      <vt:lpstr>WELCOME &amp; INTRODUCTIONS </vt:lpstr>
      <vt:lpstr>PURPOSE &amp; GENERAL INFORMATION</vt:lpstr>
      <vt:lpstr>BID SOLICITATION AT A GLANCE</vt:lpstr>
      <vt:lpstr>BID SOLICITATION BREAKDOWN PT. 1</vt:lpstr>
      <vt:lpstr>BID SOLICITATION BREAKDOWN PT. 2</vt:lpstr>
      <vt:lpstr>BID SOLICITATION BREAKDOWN PT. 3</vt:lpstr>
      <vt:lpstr>BID SOLICITATION BREAKDOWN PT. 3</vt:lpstr>
      <vt:lpstr>State-Supplied Price Sheet</vt:lpstr>
      <vt:lpstr>State-Supplied Price Sheet Instructions</vt:lpstr>
      <vt:lpstr>PRICE SHEET PITFALLS</vt:lpstr>
      <vt:lpstr>HELPFUL TIPS &amp; REMINDERS</vt:lpstr>
      <vt:lpstr>OTHER HELPFUL TIPS</vt:lpstr>
      <vt:lpstr>PowerPoint Presentation</vt:lpstr>
      <vt:lpstr>PowerPoint Presentation</vt:lpstr>
      <vt:lpstr>PowerPoint Presentation</vt:lpstr>
      <vt:lpstr>Questions?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Young, Kimara [TREAS]</cp:lastModifiedBy>
  <cp:revision>77</cp:revision>
  <cp:lastPrinted>2020-02-11T14:28:14Z</cp:lastPrinted>
  <dcterms:created xsi:type="dcterms:W3CDTF">2020-01-31T19:31:42Z</dcterms:created>
  <dcterms:modified xsi:type="dcterms:W3CDTF">2026-07-28T18:14:24Z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