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8"/>
  </p:notesMasterIdLst>
  <p:sldIdLst>
    <p:sldId id="256" r:id="rId6"/>
    <p:sldId id="257" r:id="rId7"/>
    <p:sldId id="260" r:id="rId8"/>
    <p:sldId id="270" r:id="rId9"/>
    <p:sldId id="271" r:id="rId10"/>
    <p:sldId id="272" r:id="rId11"/>
    <p:sldId id="275" r:id="rId12"/>
    <p:sldId id="274" r:id="rId13"/>
    <p:sldId id="268" r:id="rId14"/>
    <p:sldId id="269" r:id="rId15"/>
    <p:sldId id="276"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6" d="100"/>
          <a:sy n="96" d="100"/>
        </p:scale>
        <p:origin x="510" y="5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54CC0B01-87EE-4481-B7D8-EBAD59388E51}" type="datetimeFigureOut">
              <a:rPr lang="en-US" smtClean="0"/>
              <a:t>9/18/2026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ACCEC751-D9BD-4535-8546-0121FF23865B}" type="slidenum">
              <a:rPr lang="en-US" smtClean="0"/>
              <a:t>‹#›</a:t>
            </a:fld>
            <a:endParaRPr lang="en-US"/>
          </a:p>
        </p:txBody>
      </p:sp>
    </p:spTree>
    <p:extLst>
      <p:ext uri="{BB962C8B-B14F-4D97-AF65-F5344CB8AC3E}">
        <p14:creationId xmlns:p14="http://schemas.microsoft.com/office/powerpoint/2010/main" val="3769118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B1AF08-206B-4AAD-9E86-56D406A59B1F}"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9E32AAC-91AD-4E71-B6DA-D52041F06E5F}"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4DAC59-276D-4D50-804D-8935244087C1}"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59564D-D974-467E-956E-011F4D2F8BA4}" type="datetime1">
              <a:rPr lang="en-US" smtClean="0"/>
              <a:t>9/18/2026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2AFD8B-969E-4D5C-B4F7-B03A0F37FA80}" type="datetime1">
              <a:rPr lang="en-US" smtClean="0"/>
              <a:t>9/18/2026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B9980BB-02F2-4567-8FA9-101AF952464B}" type="datetime1">
              <a:rPr lang="en-US" smtClean="0"/>
              <a:t>9/18/2026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F2F1E0-72E5-4E44-980B-7A1600D8F046}" type="datetime1">
              <a:rPr lang="en-US" smtClean="0"/>
              <a:t>9/18/2026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FB6BD11-B8D0-4499-A1BE-05F6EE36283A}" type="datetime1">
              <a:rPr lang="en-US" smtClean="0"/>
              <a:t>9/18/2026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A0FD30-40B0-43EC-BC09-417BB5C4A1B3}" type="datetime1">
              <a:rPr lang="en-US" smtClean="0"/>
              <a:t>9/18/2026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2E5DBC-3E94-49EB-AC91-F81598E466CF}" type="datetime1">
              <a:rPr lang="en-US" smtClean="0"/>
              <a:t>9/18/2026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CCA45975-B008-49C0-893B-F0DA6D7761DB}"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F94ED16-8CBC-430D-9B71-129F5A6CE025}"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30DC1F-5BD7-457F-9BAB-C79F5A471866}"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ED7716-4B73-4047-8F47-DC2ADC28B8E3}" type="datetime1">
              <a:rPr lang="en-US" smtClean="0"/>
              <a:t>9/18/2026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AD96F53-9AB4-4CD4-83C9-5CC13E39017B}" type="datetime1">
              <a:rPr lang="en-US" smtClean="0"/>
              <a:t>9/18/2026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70DD6-854E-46EF-9770-EE7A6574E7D8}"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29038-A6FB-46D1-AE09-221537E4BC11}" type="datetime1">
              <a:rPr lang="en-US" smtClean="0"/>
              <a:t>9/18/2026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F18D381-AADB-447A-8CED-7FEDFC6CE415}" type="datetime1">
              <a:rPr lang="en-US" smtClean="0"/>
              <a:t>9/18/2026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3" y="1447800"/>
            <a:ext cx="9946721" cy="3329581"/>
          </a:xfrm>
        </p:spPr>
        <p:txBody>
          <a:bodyPr/>
          <a:lstStyle/>
          <a:p>
            <a:r>
              <a:rPr lang="en-US" sz="5400" dirty="0"/>
              <a:t>Optional Pre-Quote Conference</a:t>
            </a:r>
            <a:br>
              <a:rPr lang="en-US" sz="5400" dirty="0"/>
            </a:br>
            <a:r>
              <a:rPr lang="en-US" sz="4000" dirty="0"/>
              <a:t>T2314 </a:t>
            </a:r>
            <a:r>
              <a:rPr lang="en-US" sz="4000" dirty="0" err="1"/>
              <a:t>NJKiDS</a:t>
            </a:r>
            <a:r>
              <a:rPr lang="en-US" sz="4000" dirty="0"/>
              <a:t> Application Maintenance and Support for NJ Automated Child Support Eligibility System (ACSES)</a:t>
            </a:r>
            <a:br>
              <a:rPr lang="en-US" sz="5400" dirty="0"/>
            </a:br>
            <a:r>
              <a:rPr lang="en-US" sz="5400" dirty="0"/>
              <a:t>26DPP01287 </a:t>
            </a:r>
          </a:p>
        </p:txBody>
      </p:sp>
      <p:sp>
        <p:nvSpPr>
          <p:cNvPr id="3" name="Subtitle 2"/>
          <p:cNvSpPr>
            <a:spLocks noGrp="1"/>
          </p:cNvSpPr>
          <p:nvPr>
            <p:ph type="subTitle" idx="1"/>
          </p:nvPr>
        </p:nvSpPr>
        <p:spPr>
          <a:xfrm>
            <a:off x="1154955" y="4777380"/>
            <a:ext cx="8825658" cy="1279388"/>
          </a:xfrm>
        </p:spPr>
        <p:txBody>
          <a:bodyPr>
            <a:normAutofit fontScale="92500"/>
          </a:bodyPr>
          <a:lstStyle/>
          <a:p>
            <a:r>
              <a:rPr lang="en-US" sz="2800" dirty="0"/>
              <a:t>Q&amp;a due by 2pm on Friday, October 2, 2026 </a:t>
            </a:r>
          </a:p>
          <a:p>
            <a:r>
              <a:rPr lang="en-US" sz="2800" dirty="0"/>
              <a:t>Quotes due by 2pm on Tuesday, January 5, 2027</a:t>
            </a:r>
          </a:p>
        </p:txBody>
      </p:sp>
      <p:sp>
        <p:nvSpPr>
          <p:cNvPr id="6" name="Slide Number Placeholder 5">
            <a:extLst>
              <a:ext uri="{FF2B5EF4-FFF2-40B4-BE49-F238E27FC236}">
                <a16:creationId xmlns:a16="http://schemas.microsoft.com/office/drawing/2014/main" id="{3DD7FFA7-07A2-3DD1-329D-DE3409599450}"/>
              </a:ext>
            </a:extLst>
          </p:cNvPr>
          <p:cNvSpPr>
            <a:spLocks noGrp="1"/>
          </p:cNvSpPr>
          <p:nvPr>
            <p:ph type="sldNum" sz="quarter" idx="12"/>
          </p:nvPr>
        </p:nvSpPr>
        <p:spPr/>
        <p:txBody>
          <a:bodyPr/>
          <a:lstStyle/>
          <a:p>
            <a:fld id="{D57F1E4F-1CFF-5643-939E-02111984F565}" type="slidenum">
              <a:rPr lang="en-US" smtClean="0"/>
              <a:t>1</a:t>
            </a:fld>
            <a:endParaRPr lang="en-US" dirty="0"/>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6" name="Slide Number Placeholder 5">
            <a:extLst>
              <a:ext uri="{FF2B5EF4-FFF2-40B4-BE49-F238E27FC236}">
                <a16:creationId xmlns:a16="http://schemas.microsoft.com/office/drawing/2014/main" id="{C805BB77-8347-246D-31BF-EE7A1B48D685}"/>
              </a:ext>
            </a:extLst>
          </p:cNvPr>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
        <p:nvSpPr>
          <p:cNvPr id="6" name="Slide Number Placeholder 5">
            <a:extLst>
              <a:ext uri="{FF2B5EF4-FFF2-40B4-BE49-F238E27FC236}">
                <a16:creationId xmlns:a16="http://schemas.microsoft.com/office/drawing/2014/main" id="{EDF4ADD6-8469-0441-2BEB-2416B7E34C57}"/>
              </a:ext>
            </a:extLst>
          </p:cNvPr>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
        <p:nvSpPr>
          <p:cNvPr id="6" name="Slide Number Placeholder 5">
            <a:extLst>
              <a:ext uri="{FF2B5EF4-FFF2-40B4-BE49-F238E27FC236}">
                <a16:creationId xmlns:a16="http://schemas.microsoft.com/office/drawing/2014/main" id="{65DC9BC8-7DCB-5A4D-EB12-8F0594BFF4CD}"/>
              </a:ext>
            </a:extLst>
          </p:cNvPr>
          <p:cNvSpPr>
            <a:spLocks noGrp="1"/>
          </p:cNvSpPr>
          <p:nvPr>
            <p:ph type="sldNum" sz="quarter" idx="12"/>
          </p:nvPr>
        </p:nvSpPr>
        <p:spPr/>
        <p:txBody>
          <a:bodyPr/>
          <a:lstStyle/>
          <a:p>
            <a:fld id="{D57F1E4F-1CFF-5643-939E-02111984F565}" type="slidenum">
              <a:rPr lang="en-US" smtClean="0"/>
              <a:t>4</a:t>
            </a:fld>
            <a:endParaRPr lang="en-US" dirty="0"/>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
        <p:nvSpPr>
          <p:cNvPr id="6" name="Slide Number Placeholder 5">
            <a:extLst>
              <a:ext uri="{FF2B5EF4-FFF2-40B4-BE49-F238E27FC236}">
                <a16:creationId xmlns:a16="http://schemas.microsoft.com/office/drawing/2014/main" id="{2218DDE3-E88C-5941-B791-3D5356F690CC}"/>
              </a:ext>
            </a:extLst>
          </p:cNvPr>
          <p:cNvSpPr>
            <a:spLocks noGrp="1"/>
          </p:cNvSpPr>
          <p:nvPr>
            <p:ph type="sldNum" sz="quarter" idx="12"/>
          </p:nvPr>
        </p:nvSpPr>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
        <p:nvSpPr>
          <p:cNvPr id="6" name="Slide Number Placeholder 5">
            <a:extLst>
              <a:ext uri="{FF2B5EF4-FFF2-40B4-BE49-F238E27FC236}">
                <a16:creationId xmlns:a16="http://schemas.microsoft.com/office/drawing/2014/main" id="{08471D4C-0709-BCEB-8377-9769A7095293}"/>
              </a:ext>
            </a:extLst>
          </p:cNvPr>
          <p:cNvSpPr>
            <a:spLocks noGrp="1"/>
          </p:cNvSpPr>
          <p:nvPr>
            <p:ph type="sldNum" sz="quarter" idx="12"/>
          </p:nvPr>
        </p:nvSpPr>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62500" lnSpcReduction="20000"/>
          </a:bodyPr>
          <a:lstStyle/>
          <a:p>
            <a:pPr lvl="1"/>
            <a:endParaRPr lang="en-US" dirty="0"/>
          </a:p>
          <a:p>
            <a:pPr lvl="1"/>
            <a:r>
              <a:rPr lang="en-US" sz="2200" dirty="0"/>
              <a:t>Review Bid Solicitation in its entirety and submit any questions prior to the deadline including exceptions to the SSTC. Updated documents will be posted in NJSTART and should be reviewed as posted.</a:t>
            </a:r>
          </a:p>
          <a:p>
            <a:pPr lvl="1"/>
            <a:endParaRPr lang="en-US" sz="2200" dirty="0"/>
          </a:p>
          <a:p>
            <a:pPr lvl="1"/>
            <a:r>
              <a:rPr lang="en-US" sz="22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sz="2200" dirty="0"/>
          </a:p>
          <a:p>
            <a:pPr lvl="1"/>
            <a:r>
              <a:rPr lang="en-US" sz="2200" dirty="0"/>
              <a:t>When submitting a Quote through </a:t>
            </a:r>
            <a:r>
              <a:rPr lang="en-US" sz="2200" b="1" i="1" dirty="0"/>
              <a:t>NJSTART</a:t>
            </a:r>
            <a:r>
              <a:rPr lang="en-US" sz="22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sz="2200" dirty="0">
              <a:solidFill>
                <a:srgbClr val="FFFF00"/>
              </a:solidFill>
            </a:endParaRPr>
          </a:p>
          <a:p>
            <a:pPr lvl="1"/>
            <a:r>
              <a:rPr lang="en-US" sz="2200" dirty="0"/>
              <a:t>Be advised that this is NOT a Waiver or Delegated Purchasing Authority (“DPA”) procurement. The Quote may not be emailed, faxed, or hand-delivered.  The Quote may only be submitted through NJSTART.</a:t>
            </a:r>
          </a:p>
          <a:p>
            <a:pPr marL="457200" lvl="1" indent="0">
              <a:buNone/>
            </a:pPr>
            <a:endParaRPr lang="en-US" sz="2200" dirty="0"/>
          </a:p>
          <a:p>
            <a:pPr lvl="1"/>
            <a:r>
              <a:rPr lang="en-US" sz="2200" dirty="0"/>
              <a:t>Do not select “No Bid” on the NJSTART “General Tab” unless you are not intending to submit a bid. Your bid will not appear in the Bid Tab if this option is selected.</a:t>
            </a:r>
          </a:p>
          <a:p>
            <a:pPr marL="457200" lvl="1" indent="0">
              <a:buNone/>
            </a:pPr>
            <a:endParaRPr lang="en-US" dirty="0"/>
          </a:p>
        </p:txBody>
      </p:sp>
      <p:sp>
        <p:nvSpPr>
          <p:cNvPr id="6" name="Slide Number Placeholder 5">
            <a:extLst>
              <a:ext uri="{FF2B5EF4-FFF2-40B4-BE49-F238E27FC236}">
                <a16:creationId xmlns:a16="http://schemas.microsoft.com/office/drawing/2014/main" id="{8635AC76-016B-4E3F-A2FC-1878CD203641}"/>
              </a:ext>
            </a:extLst>
          </p:cNvPr>
          <p:cNvSpPr>
            <a:spLocks noGrp="1"/>
          </p:cNvSpPr>
          <p:nvPr>
            <p:ph type="sldNum" sz="quarter" idx="12"/>
          </p:nvPr>
        </p:nvSpPr>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6" name="Slide Number Placeholder 5">
            <a:extLst>
              <a:ext uri="{FF2B5EF4-FFF2-40B4-BE49-F238E27FC236}">
                <a16:creationId xmlns:a16="http://schemas.microsoft.com/office/drawing/2014/main" id="{14AD16C9-6671-107B-0785-4039A025BB46}"/>
              </a:ext>
            </a:extLst>
          </p:cNvPr>
          <p:cNvSpPr>
            <a:spLocks noGrp="1"/>
          </p:cNvSpPr>
          <p:nvPr>
            <p:ph type="sldNum" sz="quarter" idx="12"/>
          </p:nvPr>
        </p:nvSpPr>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
        <p:nvSpPr>
          <p:cNvPr id="5" name="Slide Number Placeholder 4">
            <a:extLst>
              <a:ext uri="{FF2B5EF4-FFF2-40B4-BE49-F238E27FC236}">
                <a16:creationId xmlns:a16="http://schemas.microsoft.com/office/drawing/2014/main" id="{6AC0BD12-A85F-179A-2F1A-B652CF922BA0}"/>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
        <p:nvSpPr>
          <p:cNvPr id="5" name="Slide Number Placeholder 4">
            <a:extLst>
              <a:ext uri="{FF2B5EF4-FFF2-40B4-BE49-F238E27FC236}">
                <a16:creationId xmlns:a16="http://schemas.microsoft.com/office/drawing/2014/main" id="{B8545F4B-E491-8E72-AC2F-6D15E77C8457}"/>
              </a:ext>
            </a:extLst>
          </p:cNvPr>
          <p:cNvSpPr>
            <a:spLocks noGrp="1"/>
          </p:cNvSpPr>
          <p:nvPr>
            <p:ph type="sldNum" sz="quarter" idx="12"/>
          </p:nvPr>
        </p:nvSpPr>
        <p:spPr/>
        <p:txBody>
          <a:bodyPr/>
          <a:lstStyle/>
          <a:p>
            <a:fld id="{D57F1E4F-1CFF-5643-939E-02111984F565}" type="slidenum">
              <a:rPr lang="en-US" smtClean="0"/>
              <a:t>10</a:t>
            </a:fld>
            <a:endParaRPr lang="en-US" dirty="0"/>
          </a:p>
        </p:txBody>
      </p:sp>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11</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2554545"/>
          </a:xfrm>
          <a:prstGeom prst="rect">
            <a:avLst/>
          </a:prstGeom>
        </p:spPr>
        <p:txBody>
          <a:bodyPr wrap="square">
            <a:spAutoFit/>
          </a:bodyPr>
          <a:lstStyle/>
          <a:p>
            <a:r>
              <a:rPr lang="en-US" sz="4000" dirty="0"/>
              <a:t>Q&amp;A due by 2pm on Friday, October 2, 2026</a:t>
            </a:r>
          </a:p>
          <a:p>
            <a:endParaRPr lang="en-US" sz="4000" dirty="0"/>
          </a:p>
          <a:p>
            <a:r>
              <a:rPr lang="en-US" sz="4000" dirty="0"/>
              <a:t>Quotes due by 2pm on Tuesday</a:t>
            </a:r>
            <a:r>
              <a:rPr lang="en-US" sz="4000"/>
              <a:t>, January 5, 2027</a:t>
            </a:r>
            <a:endParaRPr lang="en-US" sz="4000" dirty="0"/>
          </a:p>
        </p:txBody>
      </p:sp>
      <p:sp>
        <p:nvSpPr>
          <p:cNvPr id="7" name="Slide Number Placeholder 6">
            <a:extLst>
              <a:ext uri="{FF2B5EF4-FFF2-40B4-BE49-F238E27FC236}">
                <a16:creationId xmlns:a16="http://schemas.microsoft.com/office/drawing/2014/main" id="{4DF93C50-445D-AFA0-B8A2-61DEA687DD1E}"/>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UHEEMK3J3FEE-1573984473-907</_dlc_DocId>
    <_dlc_DocIdUrl xmlns="d4e5d782-6a70-4577-82ee-b2c87f6aa0d2">
      <Url>http://treassp19/sites/purchase/NJSTART Document Templates/_layouts/15/DocIdRedir.aspx?ID=UHEEMK3J3FEE-1573984473-907</Url>
      <Description>UHEEMK3J3FEE-1573984473-907</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2006/metadata/properties"/>
    <ds:schemaRef ds:uri="http://schemas.microsoft.com/sharepoint/v3"/>
    <ds:schemaRef ds:uri="d4e5d782-6a70-4577-82ee-b2c87f6aa0d2"/>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4a2393ed-911e-4c9b-9d18-84f1fe0b670e"/>
    <ds:schemaRef ds:uri="http://www.w3.org/XML/1998/namespac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1473</TotalTime>
  <Words>1042</Words>
  <Application>Microsoft Office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Century Gothic</vt:lpstr>
      <vt:lpstr>Wingdings 3</vt:lpstr>
      <vt:lpstr>Ion</vt:lpstr>
      <vt:lpstr>Optional Pre-Quote Conference T2314 NJKiDS Application Maintenance and Support for NJ Automated Child Support Eligibility System (ACSES) 26DPP01287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Hartman, Alex [TREAS]</cp:lastModifiedBy>
  <cp:revision>75</cp:revision>
  <cp:lastPrinted>2020-02-11T14:28:14Z</cp:lastPrinted>
  <dcterms:created xsi:type="dcterms:W3CDTF">2020-01-31T19:31:42Z</dcterms:created>
  <dcterms:modified xsi:type="dcterms:W3CDTF">2026-09-18T15:41:54Z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44205b82-0f40-4d1c-90cc-624140bffaf4</vt:lpwstr>
  </property>
  <property fmtid="{D5CDD505-2E9C-101B-9397-08002B2CF9AE}" pid="4" name="URL">
    <vt:lpwstr/>
  </property>
  <property fmtid="{D5CDD505-2E9C-101B-9397-08002B2CF9AE}" pid="5" name="DocumentSetDescription">
    <vt:lpwstr/>
  </property>
</Properties>
</file>