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5"/>
  </p:sldMasterIdLst>
  <p:notesMasterIdLst>
    <p:notesMasterId r:id="rId25"/>
  </p:notesMasterIdLst>
  <p:handoutMasterIdLst>
    <p:handoutMasterId r:id="rId26"/>
  </p:handoutMasterIdLst>
  <p:sldIdLst>
    <p:sldId id="285" r:id="rId6"/>
    <p:sldId id="306" r:id="rId7"/>
    <p:sldId id="307" r:id="rId8"/>
    <p:sldId id="308" r:id="rId9"/>
    <p:sldId id="309" r:id="rId10"/>
    <p:sldId id="272" r:id="rId11"/>
    <p:sldId id="315" r:id="rId12"/>
    <p:sldId id="288" r:id="rId13"/>
    <p:sldId id="310" r:id="rId14"/>
    <p:sldId id="286" r:id="rId15"/>
    <p:sldId id="303" r:id="rId16"/>
    <p:sldId id="261" r:id="rId17"/>
    <p:sldId id="311" r:id="rId18"/>
    <p:sldId id="297" r:id="rId19"/>
    <p:sldId id="312" r:id="rId20"/>
    <p:sldId id="298" r:id="rId21"/>
    <p:sldId id="313" r:id="rId22"/>
    <p:sldId id="314" r:id="rId23"/>
    <p:sldId id="302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bino, Kelly M CIV US USA" initials="GKMCUU" lastIdx="42" clrIdx="0">
    <p:extLst>
      <p:ext uri="{19B8F6BF-5375-455C-9EA6-DF929625EA0E}">
        <p15:presenceInfo xmlns:p15="http://schemas.microsoft.com/office/powerpoint/2012/main" userId="Gerbino, Kelly M CIV US USA" providerId="None"/>
      </p:ext>
    </p:extLst>
  </p:cmAuthor>
  <p:cmAuthor id="2" name="Liz Wearn" initials="LW" lastIdx="9" clrIdx="1">
    <p:extLst>
      <p:ext uri="{19B8F6BF-5375-455C-9EA6-DF929625EA0E}">
        <p15:presenceInfo xmlns:p15="http://schemas.microsoft.com/office/powerpoint/2012/main" userId="Liz Wearn" providerId="None"/>
      </p:ext>
    </p:extLst>
  </p:cmAuthor>
  <p:cmAuthor id="3" name="Karen Kennedy" initials="KK" lastIdx="9" clrIdx="2">
    <p:extLst>
      <p:ext uri="{19B8F6BF-5375-455C-9EA6-DF929625EA0E}">
        <p15:presenceInfo xmlns:p15="http://schemas.microsoft.com/office/powerpoint/2012/main" userId="Karen Kennedy" providerId="None"/>
      </p:ext>
    </p:extLst>
  </p:cmAuthor>
  <p:cmAuthor id="4" name="Chambers, Jared CIV USA" initials="CJCU" lastIdx="6" clrIdx="3">
    <p:extLst>
      <p:ext uri="{19B8F6BF-5375-455C-9EA6-DF929625EA0E}">
        <p15:presenceInfo xmlns:p15="http://schemas.microsoft.com/office/powerpoint/2012/main" userId="Chambers, Jared CIV US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7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91581" autoAdjust="0"/>
  </p:normalViewPr>
  <p:slideViewPr>
    <p:cSldViewPr snapToGrid="0">
      <p:cViewPr varScale="1">
        <p:scale>
          <a:sx n="98" d="100"/>
          <a:sy n="98" d="100"/>
        </p:scale>
        <p:origin x="102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57C04-6294-4167-A153-C4250BA94E46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572B2-2E85-472F-95E5-AE3EB695E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9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C1E4B8CC-50C6-460D-A937-1D42699A48E1}" type="datetimeFigureOut">
              <a:rPr lang="en-US" smtClean="0"/>
              <a:t>11/21/2018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13AFE1A4-0A45-453D-A823-FBDE329F22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85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4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60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06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82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40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38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34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07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endParaRPr lang="en-US" sz="1500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500B86-038C-4642-8CB0-DE42B542EC0B}" type="slidenum">
              <a:rPr lang="en-US" smtClean="0">
                <a:latin typeface="Calibri" pitchFamily="34" charset="0"/>
                <a:ea typeface="MS PGothic" pitchFamily="34" charset="-128"/>
              </a:rPr>
              <a:pPr/>
              <a:t>16</a:t>
            </a:fld>
            <a:endParaRPr lang="en-US" dirty="0" smtClean="0"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8919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7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rgbClr val="7F7F73">
                <a:lumMod val="5000"/>
                <a:lumOff val="95000"/>
              </a:srgbClr>
            </a:gs>
            <a:gs pos="74000">
              <a:srgbClr val="7F7F73"/>
            </a:gs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4995949"/>
          </a:xfrm>
          <a:prstGeom prst="rect">
            <a:avLst/>
          </a:prstGeom>
        </p:spPr>
      </p:pic>
      <p:pic>
        <p:nvPicPr>
          <p:cNvPr id="6" name="LowerBar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5700"/>
            <a:ext cx="9144000" cy="31623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744" y="5863173"/>
            <a:ext cx="7155611" cy="332399"/>
          </a:xfr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744" y="5366881"/>
            <a:ext cx="7155611" cy="484748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76200" dist="38100" dir="3600000" algn="t" rotWithShape="0">
                    <a:schemeClr val="tx1">
                      <a:alpha val="70000"/>
                    </a:scheme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Army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4" y="0"/>
            <a:ext cx="1495425" cy="1857375"/>
          </a:xfrm>
          <a:prstGeom prst="rect">
            <a:avLst/>
          </a:prstGeom>
        </p:spPr>
      </p:pic>
      <p:sp>
        <p:nvSpPr>
          <p:cNvPr id="11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/>
              <a:t>UNCLASSIFIED//FOUO</a:t>
            </a:r>
            <a:endParaRPr lang="en-US" sz="900" b="1" dirty="0"/>
          </a:p>
        </p:txBody>
      </p:sp>
      <p:sp>
        <p:nvSpPr>
          <p:cNvPr id="12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schemeClr val="tx1"/>
                </a:solidFill>
              </a:rPr>
              <a:t>UNCLASSIFIED//FOUO</a:t>
            </a:r>
            <a:endParaRPr lang="en-US" sz="900" b="1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20" y="4053383"/>
            <a:ext cx="804304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32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912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7252" y="6190488"/>
            <a:ext cx="8307388" cy="369332"/>
          </a:xfrm>
        </p:spPr>
        <p:txBody>
          <a:bodyPr vert="horz" wrap="square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 smtClean="0"/>
              <a:t>Click to add bumper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8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73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823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754" y="2471681"/>
            <a:ext cx="7886700" cy="1421928"/>
          </a:xfrm>
        </p:spPr>
        <p:txBody>
          <a:bodyPr anchor="b"/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7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83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155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100584"/>
            <a:ext cx="795528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57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LowerBar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075"/>
            <a:ext cx="9144000" cy="923925"/>
          </a:xfrm>
          <a:prstGeom prst="rect">
            <a:avLst/>
          </a:prstGeom>
        </p:spPr>
      </p:pic>
      <p:pic>
        <p:nvPicPr>
          <p:cNvPr id="10" name="TopBar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3"/>
            <a:ext cx="9144000" cy="10287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761" y="99565"/>
            <a:ext cx="795528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/>
          <a:p>
            <a:pPr marL="0"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761" y="711257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59192" y="6646189"/>
            <a:ext cx="2225616" cy="18466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3C3F5D-9F0A-4D26-898B-10DC4C85EE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lassification Lower"/>
          <p:cNvSpPr txBox="1">
            <a:spLocks/>
          </p:cNvSpPr>
          <p:nvPr userDrawn="1"/>
        </p:nvSpPr>
        <p:spPr>
          <a:xfrm>
            <a:off x="0" y="6724790"/>
            <a:ext cx="8515350" cy="138499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 smtClean="0"/>
              <a:t>UNCLASSIFIED//FOUO</a:t>
            </a:r>
            <a:endParaRPr lang="en-US" sz="900" b="1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>
          <a:xfrm>
            <a:off x="781050" y="0"/>
            <a:ext cx="78867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solidFill>
                  <a:schemeClr val="bg1"/>
                </a:solidFill>
              </a:rPr>
              <a:t>UNCLASSIFIED//FOUO</a:t>
            </a:r>
            <a:endParaRPr lang="en-US" sz="900" b="1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200" y="6100082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90000"/>
        </a:lnSpc>
        <a:spcBef>
          <a:spcPts val="1000"/>
        </a:spcBef>
        <a:buClrTx/>
        <a:buFont typeface="Wingdings" panose="05000000000000000000" pitchFamily="2" charset="2"/>
        <a:buChar char="ü"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46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1363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74725" indent="-17303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985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rgbClr val="7F7F73"/>
            </a:gs>
            <a:gs pos="100000">
              <a:srgbClr val="7F7F73">
                <a:lumMod val="50000"/>
                <a:lumOff val="50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7445" y="632176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Version Number 2</a:t>
            </a:r>
          </a:p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As of 14 November 2018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84291" y="5736985"/>
            <a:ext cx="5231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Presented by:</a:t>
            </a:r>
          </a:p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Jared Chambers</a:t>
            </a:r>
          </a:p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Nicole Gram</a:t>
            </a:r>
          </a:p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ACC-WRN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117444" y="5060887"/>
            <a:ext cx="9026556" cy="1352195"/>
          </a:xfrm>
        </p:spPr>
        <p:txBody>
          <a:bodyPr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Army - Watercraft Sustainment Maintenance (A-WSM) Program Informational Meeting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to:  </a:t>
            </a:r>
            <a:b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</a:t>
            </a:r>
            <a:b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ound Single Corner Rectangle 1"/>
          <p:cNvSpPr/>
          <p:nvPr/>
        </p:nvSpPr>
        <p:spPr>
          <a:xfrm>
            <a:off x="4065562" y="0"/>
            <a:ext cx="1322363" cy="126609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691092"/>
            <a:ext cx="1350498" cy="166908"/>
          </a:xfrm>
          <a:prstGeom prst="round1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67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92286"/>
            <a:ext cx="7955280" cy="480131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Introduction and Ground Rules</a:t>
            </a:r>
            <a:endParaRPr lang="en-US" b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Purpose and Background of A-WSM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Overview of A-WSM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Small Business Provisions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Proposed Evaluation Criteria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11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Introduction to A-WSM Contracting Team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Mr. Jared Chambers, Procuring Contracting Officer (PCO) </a:t>
            </a:r>
            <a:endParaRPr lang="en-US" b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Ms. Nicole Gram, </a:t>
            </a:r>
            <a:r>
              <a:rPr lang="en-US" b="0" dirty="0" smtClean="0"/>
              <a:t>Contract </a:t>
            </a:r>
            <a:r>
              <a:rPr lang="en-US" b="0" dirty="0" smtClean="0"/>
              <a:t>Specialist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Ms. Karen Kennedy, Contract Specialist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7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Ground Rules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b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No photography or recording is permitted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Please silence all cell phones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Questions must be submitted </a:t>
            </a:r>
          </a:p>
          <a:p>
            <a:pPr lvl="1"/>
            <a:r>
              <a:rPr lang="en-US" dirty="0" smtClean="0"/>
              <a:t>On the 3x5 cards provided to you today; or</a:t>
            </a:r>
          </a:p>
          <a:p>
            <a:pPr lvl="1"/>
            <a:r>
              <a:rPr lang="en-US" b="0" dirty="0" smtClean="0"/>
              <a:t>Via email to the AWSM mailbox; all emailed questions shall be in the body of the email (not in an attachment to the email)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236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Purpose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The purpose of this presentation is to provide information regarding the A-WSM requirements, as well as, proposed solicitation structure and evaluation criteria.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32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654248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Background</a:t>
            </a:r>
            <a:b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6762" y="457200"/>
            <a:ext cx="7955280" cy="59899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dirty="0" smtClean="0">
                <a:latin typeface=" Arial"/>
              </a:rPr>
              <a:t>A-WSM will replace Army Contracting Command – Warren’s (ACC-WRN’s) use of five contact mechanisms </a:t>
            </a:r>
          </a:p>
          <a:p>
            <a:pPr marL="0" indent="0">
              <a:buNone/>
            </a:pPr>
            <a:endParaRPr lang="en-US" sz="100" dirty="0" smtClean="0">
              <a:latin typeface=" Arial"/>
            </a:endParaRPr>
          </a:p>
          <a:p>
            <a:pPr lvl="1"/>
            <a:r>
              <a:rPr lang="en-US" sz="1800" dirty="0" smtClean="0">
                <a:latin typeface=" Arial"/>
              </a:rPr>
              <a:t>East Coast US Multiple Award Indefinite Delivery Indefinite Quantity (MA IDIQ)</a:t>
            </a:r>
          </a:p>
          <a:p>
            <a:pPr lvl="2"/>
            <a:r>
              <a:rPr lang="en-US" sz="1800" dirty="0">
                <a:latin typeface=" Arial"/>
              </a:rPr>
              <a:t>C</a:t>
            </a:r>
            <a:r>
              <a:rPr lang="en-US" sz="1800" dirty="0" smtClean="0">
                <a:latin typeface=" Arial"/>
              </a:rPr>
              <a:t>ontractor pool with nine shipyards from Brooklyn to Tampa</a:t>
            </a:r>
          </a:p>
          <a:p>
            <a:pPr lvl="2"/>
            <a:r>
              <a:rPr lang="en-US" sz="1800" dirty="0" smtClean="0">
                <a:latin typeface=" Arial"/>
              </a:rPr>
              <a:t>Shipyard and pier side repairs</a:t>
            </a:r>
          </a:p>
          <a:p>
            <a:pPr lvl="2"/>
            <a:r>
              <a:rPr lang="en-US" sz="1800" dirty="0" smtClean="0">
                <a:latin typeface=" Arial"/>
              </a:rPr>
              <a:t>Expires Feb 2021</a:t>
            </a:r>
          </a:p>
          <a:p>
            <a:pPr marL="566738" lvl="2" indent="0">
              <a:buNone/>
            </a:pPr>
            <a:endParaRPr lang="en-US" sz="1800" dirty="0" smtClean="0">
              <a:latin typeface=" Arial"/>
            </a:endParaRPr>
          </a:p>
          <a:p>
            <a:pPr lvl="1"/>
            <a:r>
              <a:rPr lang="en-US" sz="1800" dirty="0" smtClean="0">
                <a:latin typeface=" Arial"/>
              </a:rPr>
              <a:t> West Coast US MA IDIQ</a:t>
            </a:r>
          </a:p>
          <a:p>
            <a:pPr lvl="2"/>
            <a:r>
              <a:rPr lang="en-US" sz="1800" dirty="0" smtClean="0">
                <a:latin typeface=" Arial"/>
              </a:rPr>
              <a:t> Contractor pool with eight shipyards from Tacoma to Hawaii</a:t>
            </a:r>
          </a:p>
          <a:p>
            <a:pPr lvl="2"/>
            <a:r>
              <a:rPr lang="en-US" sz="1800" dirty="0" smtClean="0">
                <a:latin typeface=" Arial"/>
              </a:rPr>
              <a:t>Shipyard and pier side repairs</a:t>
            </a:r>
          </a:p>
          <a:p>
            <a:pPr lvl="2"/>
            <a:r>
              <a:rPr lang="en-US" sz="1800" dirty="0" smtClean="0">
                <a:latin typeface=" Arial"/>
              </a:rPr>
              <a:t>Expires Dec 2020</a:t>
            </a:r>
          </a:p>
          <a:p>
            <a:pPr marL="566738" lvl="2" indent="0">
              <a:buNone/>
            </a:pPr>
            <a:endParaRPr lang="en-US" sz="1800" dirty="0">
              <a:latin typeface=" Arial"/>
            </a:endParaRPr>
          </a:p>
          <a:p>
            <a:pPr lvl="1"/>
            <a:r>
              <a:rPr lang="en-US" sz="1800" dirty="0" smtClean="0">
                <a:latin typeface=" Arial"/>
              </a:rPr>
              <a:t>Kuwait IDIQ Contract</a:t>
            </a:r>
          </a:p>
          <a:p>
            <a:pPr lvl="2"/>
            <a:r>
              <a:rPr lang="en-US" sz="1800" dirty="0" smtClean="0">
                <a:latin typeface=" Arial"/>
              </a:rPr>
              <a:t>One shipyard in Kuwait (HEISCO)</a:t>
            </a:r>
          </a:p>
          <a:p>
            <a:pPr lvl="2"/>
            <a:r>
              <a:rPr lang="en-US" sz="1800" dirty="0" smtClean="0">
                <a:latin typeface=" Arial"/>
              </a:rPr>
              <a:t>Shipyard and pier side repairs</a:t>
            </a:r>
          </a:p>
          <a:p>
            <a:pPr lvl="2"/>
            <a:r>
              <a:rPr lang="en-US" sz="1800" dirty="0" smtClean="0">
                <a:latin typeface=" Arial"/>
              </a:rPr>
              <a:t>Expires Aug 2020</a:t>
            </a:r>
          </a:p>
          <a:p>
            <a:pPr marL="566738" lvl="2" indent="0">
              <a:buNone/>
            </a:pPr>
            <a:endParaRPr lang="en-US" sz="1800" dirty="0" smtClean="0">
              <a:latin typeface=" Arial"/>
            </a:endParaRPr>
          </a:p>
          <a:p>
            <a:pPr marL="517525" lvl="2" indent="0">
              <a:buNone/>
            </a:pPr>
            <a:endParaRPr lang="en-US" sz="1800" dirty="0" smtClean="0">
              <a:latin typeface=" Arial"/>
            </a:endParaRPr>
          </a:p>
          <a:p>
            <a:pPr lvl="2"/>
            <a:endParaRPr lang="en-US" sz="1100" dirty="0">
              <a:latin typeface=" Arial"/>
            </a:endParaRPr>
          </a:p>
          <a:p>
            <a:pPr lvl="2"/>
            <a:endParaRPr lang="en-US" sz="1100" dirty="0" smtClean="0">
              <a:latin typeface=" Arial"/>
            </a:endParaRPr>
          </a:p>
          <a:p>
            <a:pPr lvl="1"/>
            <a:endParaRPr lang="en-US" sz="1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51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continued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1800" dirty="0">
                <a:latin typeface=" Arial"/>
              </a:rPr>
              <a:t>Japan Navy Blanket Purchase Agreements</a:t>
            </a:r>
          </a:p>
          <a:p>
            <a:pPr lvl="2"/>
            <a:r>
              <a:rPr lang="en-US" sz="1800" dirty="0">
                <a:latin typeface=" Arial"/>
              </a:rPr>
              <a:t>Facilitate pre-award activities through Navy Fleet Logistics Center (FLC) and then assume post-award functions</a:t>
            </a:r>
          </a:p>
          <a:p>
            <a:pPr lvl="2"/>
            <a:r>
              <a:rPr lang="en-US" sz="1800" dirty="0">
                <a:latin typeface=" Arial"/>
              </a:rPr>
              <a:t>Shipyard and pier side repairs </a:t>
            </a:r>
          </a:p>
          <a:p>
            <a:pPr lvl="2"/>
            <a:r>
              <a:rPr lang="en-US" sz="1800" dirty="0">
                <a:latin typeface=" Arial"/>
              </a:rPr>
              <a:t>No expiration </a:t>
            </a:r>
            <a:r>
              <a:rPr lang="en-US" sz="1800" dirty="0" smtClean="0">
                <a:latin typeface=" Arial"/>
              </a:rPr>
              <a:t>date</a:t>
            </a:r>
            <a:endParaRPr lang="en-US" sz="1800" dirty="0">
              <a:latin typeface=" Arial"/>
            </a:endParaRPr>
          </a:p>
          <a:p>
            <a:pPr marL="517525" lvl="2" indent="0">
              <a:buNone/>
            </a:pPr>
            <a:endParaRPr lang="en-US" sz="1800" dirty="0">
              <a:latin typeface=" Arial"/>
            </a:endParaRPr>
          </a:p>
          <a:p>
            <a:pPr lvl="1"/>
            <a:r>
              <a:rPr lang="en-US" sz="1800" dirty="0">
                <a:latin typeface=" Arial"/>
              </a:rPr>
              <a:t>Landing Craft Utility (LCU) Service Life Extension Program (SLEP) (Contract W56HZV-16-D-0061)</a:t>
            </a:r>
          </a:p>
          <a:p>
            <a:pPr lvl="2"/>
            <a:r>
              <a:rPr lang="en-US" sz="1800" dirty="0">
                <a:latin typeface=" Arial"/>
              </a:rPr>
              <a:t>Phase II SLEP will transition to the A-WSM program upon award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413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47167"/>
            <a:ext cx="7955280" cy="480131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# of Incumbent Contractors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836761" y="1177083"/>
            <a:ext cx="77724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sz="2000" dirty="0" smtClean="0"/>
              <a:t>East Coast </a:t>
            </a:r>
          </a:p>
          <a:p>
            <a:pPr lvl="1"/>
            <a:r>
              <a:rPr lang="en-US" sz="2000" dirty="0" smtClean="0"/>
              <a:t>Multiple Award (MA) Indefinite Delivery Indefinite Quantity (IDIQ)</a:t>
            </a:r>
          </a:p>
          <a:p>
            <a:pPr lvl="1"/>
            <a:r>
              <a:rPr lang="en-US" sz="2000" dirty="0" smtClean="0"/>
              <a:t>9 Small Business Contracts Awarded </a:t>
            </a:r>
          </a:p>
          <a:p>
            <a:pPr lvl="1">
              <a:buFontTx/>
              <a:buChar char="-"/>
            </a:pPr>
            <a:endParaRPr lang="en-US" sz="2000" dirty="0"/>
          </a:p>
          <a:p>
            <a:r>
              <a:rPr lang="en-US" sz="2000" dirty="0" smtClean="0"/>
              <a:t>West </a:t>
            </a:r>
            <a:r>
              <a:rPr lang="en-US" sz="2000" dirty="0"/>
              <a:t>Coast </a:t>
            </a:r>
            <a:endParaRPr lang="en-US" sz="2000" dirty="0" smtClean="0"/>
          </a:p>
          <a:p>
            <a:pPr lvl="1"/>
            <a:r>
              <a:rPr lang="en-US" sz="2000" dirty="0" smtClean="0"/>
              <a:t>MA IDIQ</a:t>
            </a:r>
          </a:p>
          <a:p>
            <a:pPr lvl="1"/>
            <a:r>
              <a:rPr lang="en-US" sz="2000" dirty="0" smtClean="0"/>
              <a:t>5 Small Businesses</a:t>
            </a:r>
          </a:p>
          <a:p>
            <a:pPr lvl="1"/>
            <a:r>
              <a:rPr lang="en-US" sz="2000" dirty="0" smtClean="0"/>
              <a:t>3 Other-Than-Small Business Contracts Awarded</a:t>
            </a:r>
          </a:p>
          <a:p>
            <a:endParaRPr lang="en-US" sz="2000" dirty="0"/>
          </a:p>
          <a:p>
            <a:r>
              <a:rPr lang="en-US" sz="2000" dirty="0" smtClean="0"/>
              <a:t>Kuwait</a:t>
            </a:r>
          </a:p>
          <a:p>
            <a:pPr lvl="1"/>
            <a:r>
              <a:rPr lang="en-US" sz="2000" dirty="0" smtClean="0"/>
              <a:t>Single Award IDIQ (HEISCO) – Other-Than-Small Business Contract Awarded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Japan</a:t>
            </a:r>
          </a:p>
          <a:p>
            <a:pPr lvl="1"/>
            <a:r>
              <a:rPr lang="en-US" sz="2000" dirty="0" smtClean="0"/>
              <a:t>ACC-WRN orders off the Navy’s BPA</a:t>
            </a:r>
          </a:p>
          <a:p>
            <a:pPr lvl="1"/>
            <a:r>
              <a:rPr lang="en-US" sz="2000" dirty="0" smtClean="0"/>
              <a:t>5 Other-Than-Small Business BPAs Awarded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SLEP </a:t>
            </a:r>
          </a:p>
          <a:p>
            <a:pPr lvl="1"/>
            <a:r>
              <a:rPr lang="en-US" sz="2000" dirty="0" smtClean="0"/>
              <a:t>Single Award IDIQ – </a:t>
            </a:r>
            <a:r>
              <a:rPr lang="en-US" sz="2000" dirty="0"/>
              <a:t>Other-Than-Small Business Contract Awarded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63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Vessel Fleet Overview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02177" y="875683"/>
            <a:ext cx="8622015" cy="5361332"/>
            <a:chOff x="3239" y="889983"/>
            <a:chExt cx="9525242" cy="5915007"/>
          </a:xfrm>
        </p:grpSpPr>
        <p:sp>
          <p:nvSpPr>
            <p:cNvPr id="6" name="Rounded Rectangle 5"/>
            <p:cNvSpPr/>
            <p:nvPr/>
          </p:nvSpPr>
          <p:spPr>
            <a:xfrm>
              <a:off x="4763312" y="1172151"/>
              <a:ext cx="4343400" cy="3816590"/>
            </a:xfrm>
            <a:prstGeom prst="roundRect">
              <a:avLst>
                <a:gd name="adj" fmla="val 3920"/>
              </a:avLst>
            </a:prstGeom>
            <a:noFill/>
            <a:ln w="25400" cap="flat" cmpd="sng" algn="ctr">
              <a:solidFill>
                <a:srgbClr val="996633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Modular Causeway System (MCS)</a:t>
              </a:r>
            </a:p>
          </p:txBody>
        </p:sp>
        <p:pic>
          <p:nvPicPr>
            <p:cNvPr id="7" name="Picture 11" descr="LSV Honolulu"/>
            <p:cNvPicPr>
              <a:picLocks noChangeAspect="1" noChangeArrowheads="1"/>
            </p:cNvPicPr>
            <p:nvPr/>
          </p:nvPicPr>
          <p:blipFill>
            <a:blip r:embed="rId2" cstate="screen">
              <a:lum bright="-6000"/>
            </a:blip>
            <a:srcRect/>
            <a:stretch>
              <a:fillRect/>
            </a:stretch>
          </p:blipFill>
          <p:spPr bwMode="auto">
            <a:xfrm>
              <a:off x="33780" y="1217253"/>
              <a:ext cx="2286000" cy="1429871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8" name="Picture 9" descr="LCM"/>
            <p:cNvPicPr>
              <a:picLocks noChangeAspect="1" noChangeArrowheads="1"/>
            </p:cNvPicPr>
            <p:nvPr/>
          </p:nvPicPr>
          <p:blipFill>
            <a:blip r:embed="rId3" cstate="screen">
              <a:lum bright="18000"/>
            </a:blip>
            <a:srcRect b="5000"/>
            <a:stretch>
              <a:fillRect/>
            </a:stretch>
          </p:blipFill>
          <p:spPr bwMode="auto">
            <a:xfrm>
              <a:off x="33780" y="4761441"/>
              <a:ext cx="2286000" cy="1447800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9" name="Picture 8" descr="BD inbound4"/>
            <p:cNvPicPr>
              <a:picLocks noChangeAspect="1" noChangeArrowheads="1"/>
            </p:cNvPicPr>
            <p:nvPr/>
          </p:nvPicPr>
          <p:blipFill>
            <a:blip r:embed="rId4" cstate="screen">
              <a:lum bright="12000" contrast="36000"/>
            </a:blip>
            <a:srcRect t="5293"/>
            <a:stretch>
              <a:fillRect/>
            </a:stretch>
          </p:blipFill>
          <p:spPr bwMode="auto">
            <a:xfrm>
              <a:off x="2417060" y="4761441"/>
              <a:ext cx="2286000" cy="1443335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10" name="Picture 2" descr="C:\Documents and Settings\eugene.sullivan\Desktop\LCU MRAPs.jpg"/>
            <p:cNvPicPr>
              <a:picLocks noChangeAspect="1" noChangeArrowheads="1"/>
            </p:cNvPicPr>
            <p:nvPr/>
          </p:nvPicPr>
          <p:blipFill>
            <a:blip r:embed="rId5" cstate="screen">
              <a:lum bright="-6000"/>
            </a:blip>
            <a:srcRect/>
            <a:stretch>
              <a:fillRect/>
            </a:stretch>
          </p:blipFill>
          <p:spPr bwMode="auto">
            <a:xfrm>
              <a:off x="33780" y="2922009"/>
              <a:ext cx="2291470" cy="1547041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>
              <a:lum bright="10000"/>
            </a:blip>
            <a:srcRect b="14999"/>
            <a:stretch>
              <a:fillRect/>
            </a:stretch>
          </p:blipFill>
          <p:spPr bwMode="auto">
            <a:xfrm>
              <a:off x="2417060" y="1220833"/>
              <a:ext cx="2275114" cy="1447800"/>
            </a:xfrm>
            <a:prstGeom prst="rect">
              <a:avLst/>
            </a:prstGeom>
            <a:noFill/>
            <a:ln w="9525" algn="ctr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pic>
          <p:nvPicPr>
            <p:cNvPr id="12" name="Picture 9" descr="ST-Underway  1-Tacoma WA"/>
            <p:cNvPicPr>
              <a:picLocks noChangeAspect="1" noChangeArrowheads="1"/>
            </p:cNvPicPr>
            <p:nvPr/>
          </p:nvPicPr>
          <p:blipFill>
            <a:blip r:embed="rId7" cstate="print">
              <a:lum bright="-6000"/>
            </a:blip>
            <a:srcRect l="20979" t="21845" r="9396" b="11037"/>
            <a:stretch>
              <a:fillRect/>
            </a:stretch>
          </p:blipFill>
          <p:spPr bwMode="auto">
            <a:xfrm>
              <a:off x="2417060" y="2927121"/>
              <a:ext cx="2286000" cy="1447800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17832" y="2404337"/>
              <a:ext cx="2301948" cy="280138"/>
            </a:xfrm>
            <a:prstGeom prst="rect">
              <a:avLst/>
            </a:prstGeom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Logistic Support Vessel (LSV)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780" y="4217313"/>
              <a:ext cx="2284224" cy="261610"/>
            </a:xfrm>
            <a:prstGeom prst="rect">
              <a:avLst/>
            </a:prstGeom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Landing Craft Utility (LCU) 2000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780" y="6018235"/>
              <a:ext cx="2286000" cy="274320"/>
            </a:xfrm>
            <a:prstGeom prst="rect">
              <a:avLst/>
            </a:prstGeom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Landing Craft Mechanized (LCM-8)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17060" y="2413602"/>
              <a:ext cx="2286000" cy="261610"/>
            </a:xfrm>
            <a:prstGeom prst="rect">
              <a:avLst/>
            </a:prstGeom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Large Tug (LT)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17060" y="4219788"/>
              <a:ext cx="2286000" cy="261610"/>
            </a:xfrm>
            <a:prstGeom prst="rect">
              <a:avLst/>
            </a:prstGeom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Small Tug (ST)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22376" y="6018349"/>
              <a:ext cx="2286000" cy="274320"/>
            </a:xfrm>
            <a:prstGeom prst="rect">
              <a:avLst/>
            </a:prstGeom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Barge Derrick (BD)</a:t>
              </a:r>
            </a:p>
          </p:txBody>
        </p:sp>
        <p:grpSp>
          <p:nvGrpSpPr>
            <p:cNvPr id="19" name="Group 71"/>
            <p:cNvGrpSpPr/>
            <p:nvPr/>
          </p:nvGrpSpPr>
          <p:grpSpPr>
            <a:xfrm>
              <a:off x="4839512" y="1254939"/>
              <a:ext cx="2275632" cy="1445957"/>
              <a:chOff x="4876800" y="2133596"/>
              <a:chExt cx="2167269" cy="1524004"/>
            </a:xfrm>
          </p:grpSpPr>
          <p:pic>
            <p:nvPicPr>
              <p:cNvPr id="66" name="Object 12" descr="npo00001e"/>
              <p:cNvPicPr>
                <a:picLocks noChangeAspect="1" noChangeArrowheads="1"/>
              </p:cNvPicPr>
              <p:nvPr/>
            </p:nvPicPr>
            <p:blipFill>
              <a:blip r:embed="rId8" cstate="screen"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4876800" y="2133596"/>
                <a:ext cx="2158409" cy="1473198"/>
              </a:xfrm>
              <a:prstGeom prst="rect">
                <a:avLst/>
              </a:prstGeom>
              <a:noFill/>
              <a:ln w="9525" algn="ctr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4876800" y="3429000"/>
                <a:ext cx="2167269" cy="228600"/>
              </a:xfrm>
              <a:prstGeom prst="rect">
                <a:avLst/>
              </a:prstGeom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MS PGothic" pitchFamily="34" charset="-128"/>
                    <a:cs typeface="Arial" pitchFamily="34" charset="0"/>
                  </a:rPr>
                  <a:t>Roll-On/Roll-Off Discharge Facility (RRDF</a:t>
                </a: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)</a:t>
                </a:r>
              </a:p>
            </p:txBody>
          </p:sp>
        </p:grpSp>
        <p:grpSp>
          <p:nvGrpSpPr>
            <p:cNvPr id="20" name="Group 75"/>
            <p:cNvGrpSpPr/>
            <p:nvPr/>
          </p:nvGrpSpPr>
          <p:grpSpPr>
            <a:xfrm>
              <a:off x="4812295" y="2936657"/>
              <a:ext cx="2237017" cy="1346338"/>
              <a:chOff x="4860852" y="3962400"/>
              <a:chExt cx="2050056" cy="1233816"/>
            </a:xfrm>
          </p:grpSpPr>
          <p:pic>
            <p:nvPicPr>
              <p:cNvPr id="64" name="Picture 9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bright="10000"/>
              </a:blip>
              <a:srcRect l="3651" r="2563"/>
              <a:stretch>
                <a:fillRect/>
              </a:stretch>
            </p:blipFill>
            <p:spPr bwMode="auto">
              <a:xfrm>
                <a:off x="4877678" y="3962400"/>
                <a:ext cx="2025114" cy="1199606"/>
              </a:xfrm>
              <a:prstGeom prst="rect">
                <a:avLst/>
              </a:prstGeom>
              <a:noFill/>
              <a:ln w="9525" algn="ctr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4860852" y="4942368"/>
                <a:ext cx="2050056" cy="253848"/>
              </a:xfrm>
              <a:prstGeom prst="rect">
                <a:avLst/>
              </a:prstGeom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MS PGothic" pitchFamily="34" charset="-128"/>
                    <a:cs typeface="Arial" pitchFamily="34" charset="0"/>
                  </a:rPr>
                  <a:t>Causeway Ferry (CF</a:t>
                </a:r>
                <a:r>
                  <a:rPr kumimoji="0" 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)</a:t>
                </a:r>
              </a:p>
            </p:txBody>
          </p:sp>
        </p:grpSp>
        <p:grpSp>
          <p:nvGrpSpPr>
            <p:cNvPr id="21" name="Group 74"/>
            <p:cNvGrpSpPr/>
            <p:nvPr/>
          </p:nvGrpSpPr>
          <p:grpSpPr>
            <a:xfrm>
              <a:off x="7127377" y="1254940"/>
              <a:ext cx="1975513" cy="1417240"/>
              <a:chOff x="7044072" y="2133600"/>
              <a:chExt cx="1881441" cy="1493734"/>
            </a:xfrm>
          </p:grpSpPr>
          <p:pic>
            <p:nvPicPr>
              <p:cNvPr id="62" name="Picture 10"/>
              <p:cNvPicPr>
                <a:picLocks noChangeAspect="1" noChangeArrowheads="1"/>
              </p:cNvPicPr>
              <p:nvPr/>
            </p:nvPicPr>
            <p:blipFill>
              <a:blip r:embed="rId10" cstate="print">
                <a:lum bright="10000"/>
              </a:blip>
              <a:stretch>
                <a:fillRect/>
              </a:stretch>
            </p:blipFill>
            <p:spPr bwMode="auto">
              <a:xfrm>
                <a:off x="7044072" y="2133600"/>
                <a:ext cx="1833880" cy="1447800"/>
              </a:xfrm>
              <a:prstGeom prst="rect">
                <a:avLst/>
              </a:prstGeom>
              <a:noFill/>
              <a:ln w="9525" algn="ctr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</p:pic>
          <p:sp>
            <p:nvSpPr>
              <p:cNvPr id="63" name="TextBox 62"/>
              <p:cNvSpPr txBox="1"/>
              <p:nvPr/>
            </p:nvSpPr>
            <p:spPr>
              <a:xfrm>
                <a:off x="7068358" y="3398734"/>
                <a:ext cx="1857155" cy="228600"/>
              </a:xfrm>
              <a:prstGeom prst="rect">
                <a:avLst/>
              </a:prstGeom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MS PGothic" pitchFamily="34" charset="-128"/>
                    <a:cs typeface="Arial" pitchFamily="34" charset="0"/>
                  </a:rPr>
                  <a:t>Modular Warping Tug (MWT)</a:t>
                </a:r>
              </a:p>
            </p:txBody>
          </p:sp>
        </p:grpSp>
        <p:grpSp>
          <p:nvGrpSpPr>
            <p:cNvPr id="22" name="Group 76"/>
            <p:cNvGrpSpPr/>
            <p:nvPr/>
          </p:nvGrpSpPr>
          <p:grpSpPr>
            <a:xfrm>
              <a:off x="7038680" y="2941972"/>
              <a:ext cx="2018784" cy="1337859"/>
              <a:chOff x="7028124" y="3962400"/>
              <a:chExt cx="1850062" cy="1226046"/>
            </a:xfrm>
          </p:grpSpPr>
          <p:pic>
            <p:nvPicPr>
              <p:cNvPr id="60" name="Picture 2"/>
              <p:cNvPicPr>
                <a:picLocks noChangeAspect="1" noChangeArrowheads="1"/>
              </p:cNvPicPr>
              <p:nvPr/>
            </p:nvPicPr>
            <p:blipFill>
              <a:blip r:embed="rId11" cstate="print">
                <a:lum bright="10000"/>
              </a:blip>
              <a:srcRect l="5615"/>
              <a:stretch>
                <a:fillRect/>
              </a:stretch>
            </p:blipFill>
            <p:spPr bwMode="auto">
              <a:xfrm>
                <a:off x="7045848" y="3962400"/>
                <a:ext cx="1828800" cy="1171575"/>
              </a:xfrm>
              <a:prstGeom prst="rect">
                <a:avLst/>
              </a:prstGeom>
              <a:noFill/>
              <a:ln w="9525" algn="ctr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7028124" y="4937053"/>
                <a:ext cx="1850062" cy="251393"/>
              </a:xfrm>
              <a:prstGeom prst="rect">
                <a:avLst/>
              </a:prstGeom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MS PGothic" pitchFamily="34" charset="-128"/>
                    <a:cs typeface="Arial" pitchFamily="34" charset="0"/>
                  </a:rPr>
                  <a:t>Floating Causeway (FC)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3780" y="2703486"/>
              <a:ext cx="228600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(8): 5 AC/3 RC/0 APS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17060" y="2703486"/>
              <a:ext cx="228600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(8)*: 1 AC/2 RC/3 APS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044" y="4525557"/>
              <a:ext cx="228599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(34): 7 AC/7 RC/20 APS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17060" y="4520433"/>
              <a:ext cx="228600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(16): 2 AC/6 RC/8 APS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137" y="6313427"/>
              <a:ext cx="2285999" cy="184666"/>
            </a:xfrm>
            <a:prstGeom prst="rect">
              <a:avLst/>
            </a:prstGeom>
            <a:noFill/>
            <a:ln w="38100">
              <a:noFill/>
              <a:prstDash val="solid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(36): 9 AC/9 RC/18 APS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22376" y="6308111"/>
              <a:ext cx="228600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(6)*: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0 AC/2 RC/2 APS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39512" y="2770501"/>
              <a:ext cx="2161953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(6): 2 AC/0 RC/4 APS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82703" y="2702740"/>
              <a:ext cx="2020188" cy="30480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(18)*: 5 AC/0 RC/11 APS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39512" y="4288213"/>
              <a:ext cx="220980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(3): 1 AC/0 RC/2 APS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049312" y="4288213"/>
              <a:ext cx="198120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MS PGothic" pitchFamily="34" charset="-128"/>
                  <a:cs typeface="Arial" pitchFamily="34" charset="0"/>
                </a:rPr>
                <a:t>AAO (3): 1 AC/0 RC/2 APS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1557780" y="1211935"/>
              <a:ext cx="752783" cy="542548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27 </a:t>
              </a:r>
              <a:r>
                <a:rPr kumimoji="0" lang="en-US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</a:t>
              </a: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/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/>
                </a:rPr>
                <a:t>10</a:t>
              </a: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 </a:t>
              </a:r>
              <a:r>
                <a:rPr kumimoji="0" lang="en-US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(LSV7-8)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265710" y="1222569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23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Yrs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889162" y="2922009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26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Yrs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4281658" y="2922009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16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889162" y="4761441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45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Yrs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4281659" y="4761441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17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Yrs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4800600" y="5127745"/>
              <a:ext cx="4727881" cy="1384995"/>
              <a:chOff x="5414840" y="5927153"/>
              <a:chExt cx="4727125" cy="986467"/>
            </a:xfrm>
          </p:grpSpPr>
          <p:sp>
            <p:nvSpPr>
              <p:cNvPr id="58" name="Rounded Rectangle 57"/>
              <p:cNvSpPr/>
              <p:nvPr/>
            </p:nvSpPr>
            <p:spPr>
              <a:xfrm>
                <a:off x="5418698" y="5927155"/>
                <a:ext cx="4223035" cy="934853"/>
              </a:xfrm>
              <a:prstGeom prst="round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414840" y="5927153"/>
                <a:ext cx="4727125" cy="986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  </a:t>
                </a: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Small density fleet (132 complex system of systems)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  No single OEM or Organic Depot support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  Many different configurations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  Several platforms at or past Economic Useful Life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  51% in Army Prepositioned Stock (APS 4 and 5)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MS PGothic" pitchFamily="34" charset="-128"/>
                    <a:cs typeface="Arial" pitchFamily="34" charset="0"/>
                  </a:rPr>
                  <a:t>  Unique requirements (Code of Federal Regulations)</a:t>
                </a: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5480185" y="6516363"/>
              <a:ext cx="2114846" cy="288627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MS PGothic" pitchFamily="34" charset="-128"/>
                  <a:cs typeface="Arial" pitchFamily="34" charset="0"/>
                </a:rPr>
                <a:t>* Currently short of the AAO</a:t>
              </a: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MS PGothic" pitchFamily="34" charset="-128"/>
                  <a:cs typeface="Arial" pitchFamily="34" charset="0"/>
                </a:rPr>
                <a:t>.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497" y="5792293"/>
              <a:ext cx="222208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 Arial"/>
                  <a:ea typeface="MS PGothic" pitchFamily="34" charset="-128"/>
                  <a:cs typeface="Arial" pitchFamily="34" charset="0"/>
                </a:rPr>
                <a:t>(To be displaced by the MSV(L))</a:t>
              </a: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684260" y="1254940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16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8633564" y="1254940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6629324" y="2931340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22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633564" y="2941972"/>
              <a:ext cx="421401" cy="3810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 smtClean="0">
                  <a:solidFill>
                    <a:prstClr val="black"/>
                  </a:solidFill>
                  <a:latin typeface="Calibri"/>
                </a:rPr>
                <a:t>20</a:t>
              </a: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Yrs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33780" y="1245609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1988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– First  Fielding</a:t>
              </a: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2417060" y="1245609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1994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– First Fielding</a:t>
              </a: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33780" y="2922009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1990 –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 Fielding</a:t>
              </a: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2417060" y="2922009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1998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– First  Fielding</a:t>
              </a: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33780" y="4750809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1967 –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First  Fielding</a:t>
              </a: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2417060" y="4750809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1999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– First  Fielding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304398" y="3799554"/>
              <a:ext cx="1447800" cy="2286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576" tIns="36576" rIns="36576" bIns="36576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1996 </a:t>
              </a: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– First  Fielding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93825" y="889983"/>
              <a:ext cx="116717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MS PGothic" pitchFamily="34" charset="-128"/>
                  <a:cs typeface="Arial" pitchFamily="34" charset="0"/>
                </a:rPr>
                <a:t>Landing Craft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390003" y="890300"/>
              <a:ext cx="450171" cy="3395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MS PGothic" pitchFamily="34" charset="-128"/>
                  <a:cs typeface="Arial" pitchFamily="34" charset="0"/>
                </a:rPr>
                <a:t>ort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930803" y="898997"/>
              <a:ext cx="196399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996633"/>
                  </a:solidFill>
                  <a:effectLst/>
                  <a:uLnTx/>
                  <a:uFillTx/>
                  <a:latin typeface="Calibri"/>
                  <a:ea typeface="MS PGothic" pitchFamily="34" charset="-128"/>
                  <a:cs typeface="Arial" pitchFamily="34" charset="0"/>
                </a:rPr>
                <a:t>Ship-to-Shore Enablers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3239" y="1164145"/>
              <a:ext cx="2341123" cy="5310479"/>
            </a:xfrm>
            <a:prstGeom prst="roundRect">
              <a:avLst>
                <a:gd name="adj" fmla="val 3920"/>
              </a:avLst>
            </a:prstGeom>
            <a:noFill/>
            <a:ln w="25400" cap="flat" cmpd="sng" algn="ctr">
              <a:solidFill>
                <a:srgbClr val="4F81BD">
                  <a:lumMod val="7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2393079" y="1170228"/>
              <a:ext cx="2341123" cy="5310479"/>
            </a:xfrm>
            <a:prstGeom prst="roundRect">
              <a:avLst>
                <a:gd name="adj" fmla="val 3920"/>
              </a:avLst>
            </a:prstGeom>
            <a:noFill/>
            <a:ln w="25400" cap="flat" cmpd="sng" algn="ctr">
              <a:solidFill>
                <a:srgbClr val="F79646">
                  <a:lumMod val="7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8" name="Rectangle 67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 Single Corner Rectangle 68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81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Box 178"/>
          <p:cNvSpPr txBox="1"/>
          <p:nvPr/>
        </p:nvSpPr>
        <p:spPr>
          <a:xfrm>
            <a:off x="5334000" y="4419600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Japan</a:t>
            </a:r>
          </a:p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25%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096000" y="5029200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Hawaii</a:t>
            </a:r>
          </a:p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3%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211" name="5-Point Star 210"/>
          <p:cNvSpPr/>
          <p:nvPr/>
        </p:nvSpPr>
        <p:spPr>
          <a:xfrm>
            <a:off x="8534400" y="6477000"/>
            <a:ext cx="228600" cy="228600"/>
          </a:xfrm>
          <a:prstGeom prst="star5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TextBox 211"/>
          <p:cNvSpPr txBox="1"/>
          <p:nvPr/>
        </p:nvSpPr>
        <p:spPr>
          <a:xfrm>
            <a:off x="8153400" y="6248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Antarctica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924138" y="73155"/>
            <a:ext cx="4421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Future Contract Strategy</a:t>
            </a:r>
            <a:endParaRPr lang="en-US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59192" y="6646189"/>
            <a:ext cx="2225616" cy="184666"/>
          </a:xfrm>
        </p:spPr>
        <p:txBody>
          <a:bodyPr/>
          <a:lstStyle/>
          <a:p>
            <a:r>
              <a:rPr lang="en-US" dirty="0" smtClean="0"/>
              <a:t>10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58" y="969051"/>
            <a:ext cx="8632684" cy="49198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ingle Corner Rectangle 9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26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Contract Strategy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6761" y="711256"/>
            <a:ext cx="7772400" cy="560327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sz="4500" dirty="0" smtClean="0"/>
          </a:p>
          <a:p>
            <a:r>
              <a:rPr lang="en-US" sz="4500" dirty="0" smtClean="0"/>
              <a:t>Army - Watercraft Sustainment Maintenance (A-WSM) Family of Contracts (FoC) </a:t>
            </a:r>
            <a:endParaRPr lang="en-US" sz="4500" strike="sngStrike" dirty="0" smtClean="0">
              <a:solidFill>
                <a:srgbClr val="FF0000"/>
              </a:solidFill>
            </a:endParaRPr>
          </a:p>
          <a:p>
            <a:pPr lvl="1"/>
            <a:r>
              <a:rPr lang="en-US" sz="3000" dirty="0" smtClean="0"/>
              <a:t>Separate contract vehicles will be executed under one overarching mechanism </a:t>
            </a:r>
          </a:p>
          <a:p>
            <a:pPr lvl="1"/>
            <a:r>
              <a:rPr lang="en-US" sz="3000" dirty="0" smtClean="0"/>
              <a:t>One Source Selection Evaluation Board, one set of </a:t>
            </a:r>
            <a:r>
              <a:rPr lang="en-US" sz="3000" dirty="0"/>
              <a:t>p</a:t>
            </a:r>
            <a:r>
              <a:rPr lang="en-US" sz="3000" dirty="0" smtClean="0"/>
              <a:t>rogram documents</a:t>
            </a:r>
          </a:p>
          <a:p>
            <a:pPr lvl="1"/>
            <a:r>
              <a:rPr lang="en-US" sz="3000" i="1" u="sng" dirty="0" smtClean="0"/>
              <a:t>Three</a:t>
            </a:r>
            <a:r>
              <a:rPr lang="en-US" sz="3000" dirty="0" smtClean="0"/>
              <a:t> distinct Requests for Proposal will result in </a:t>
            </a:r>
            <a:r>
              <a:rPr lang="en-US" sz="3000" i="1" u="sng" dirty="0" smtClean="0"/>
              <a:t>multiple </a:t>
            </a:r>
            <a:r>
              <a:rPr lang="en-US" sz="3000" dirty="0" smtClean="0"/>
              <a:t>IDIQs</a:t>
            </a:r>
          </a:p>
          <a:p>
            <a:pPr marL="339725" lvl="1" indent="0">
              <a:buNone/>
            </a:pPr>
            <a:endParaRPr lang="en-US" dirty="0" smtClean="0"/>
          </a:p>
          <a:p>
            <a:r>
              <a:rPr lang="en-US" sz="4900" dirty="0" smtClean="0"/>
              <a:t>MA IDIQs will be broken down by geographic location:</a:t>
            </a:r>
          </a:p>
          <a:p>
            <a:pPr lvl="1"/>
            <a:r>
              <a:rPr lang="en-US" sz="3000" dirty="0" smtClean="0"/>
              <a:t>Zone 1- CONUS OCCM (East and West Coast) *Includes Alaska and Hawaii</a:t>
            </a:r>
          </a:p>
          <a:p>
            <a:pPr lvl="2"/>
            <a:r>
              <a:rPr lang="en-US" sz="3000" dirty="0" smtClean="0"/>
              <a:t>Shipyard repairs requiring dry-dock</a:t>
            </a:r>
          </a:p>
          <a:p>
            <a:pPr lvl="2"/>
            <a:r>
              <a:rPr lang="en-US" sz="3000" dirty="0" smtClean="0"/>
              <a:t>Shifts two separate East and West contracts under one vehicle (East &amp; West Coast US)</a:t>
            </a:r>
          </a:p>
          <a:p>
            <a:pPr lvl="2"/>
            <a:r>
              <a:rPr lang="en-US" sz="3000" dirty="0" smtClean="0"/>
              <a:t>Incorporates CONUS LCUs, LSVs and CFs requiring SLEP</a:t>
            </a:r>
          </a:p>
          <a:p>
            <a:pPr marL="517525" lvl="2" indent="0">
              <a:buNone/>
            </a:pPr>
            <a:endParaRPr lang="en-US" sz="3000" dirty="0" smtClean="0"/>
          </a:p>
          <a:p>
            <a:pPr lvl="1"/>
            <a:r>
              <a:rPr lang="en-US" sz="3000" dirty="0" smtClean="0"/>
              <a:t>Zone 2 OCONUS</a:t>
            </a:r>
          </a:p>
          <a:p>
            <a:pPr lvl="2"/>
            <a:r>
              <a:rPr lang="en-US" sz="3000" dirty="0" smtClean="0"/>
              <a:t>Shipyard repairs requiring dry-dock</a:t>
            </a:r>
          </a:p>
          <a:p>
            <a:pPr lvl="2"/>
            <a:r>
              <a:rPr lang="en-US" sz="3000" dirty="0" smtClean="0"/>
              <a:t>Incorporates  vessels located in APS 4, APS 5 </a:t>
            </a:r>
            <a:r>
              <a:rPr lang="en-US" sz="3000" dirty="0"/>
              <a:t>LCUs, LSVs and CFs requiring SLEP</a:t>
            </a:r>
          </a:p>
          <a:p>
            <a:pPr marL="517525" lvl="2" indent="0">
              <a:buNone/>
            </a:pPr>
            <a:endParaRPr lang="en-US" sz="3000" dirty="0" smtClean="0"/>
          </a:p>
          <a:p>
            <a:pPr lvl="1"/>
            <a:r>
              <a:rPr lang="en-US" sz="3000" dirty="0" smtClean="0"/>
              <a:t>Zone 3-World-Wide Pier Side Repairs </a:t>
            </a:r>
          </a:p>
          <a:p>
            <a:pPr marL="860425" lvl="2" indent="-342900"/>
            <a:r>
              <a:rPr lang="en-US" sz="3000" dirty="0" smtClean="0"/>
              <a:t>Ship yard repairs not requiring a dry-dock</a:t>
            </a:r>
          </a:p>
          <a:p>
            <a:pPr marL="860425" lvl="2" indent="-342900"/>
            <a:r>
              <a:rPr lang="en-US" sz="3000" dirty="0" smtClean="0"/>
              <a:t>Currently executed under the shipyard contract</a:t>
            </a:r>
          </a:p>
          <a:p>
            <a:pPr marL="0" indent="0">
              <a:buNone/>
            </a:pPr>
            <a:endParaRPr lang="en-US" dirty="0"/>
          </a:p>
          <a:p>
            <a:pPr marL="292100" indent="-342900"/>
            <a:endParaRPr lang="en-US" dirty="0" smtClean="0"/>
          </a:p>
          <a:p>
            <a:pPr marL="290512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56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480131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Watercraft Mission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939800"/>
            <a:ext cx="7772400" cy="48513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517525" lvl="2" indent="0">
              <a:buNone/>
            </a:pPr>
            <a:endParaRPr lang="en-US" sz="1200" dirty="0" smtClean="0"/>
          </a:p>
          <a:p>
            <a:pPr marL="801687" lvl="3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A1F-899F-4626-8D32-D8AC3CC31A00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89161" y="1092200"/>
            <a:ext cx="7772400" cy="4851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3038" indent="-17303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Wingdings" panose="05000000000000000000" pitchFamily="2" charset="2"/>
              <a:buChar char="ü"/>
              <a:defRPr lang="en-U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46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4136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7472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985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574675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The Army Watercraft Sustainment Maintenance Program </a:t>
            </a:r>
            <a:r>
              <a:rPr lang="en-US" sz="2000" dirty="0" smtClean="0"/>
              <a:t>Requirements consist of:</a:t>
            </a:r>
          </a:p>
          <a:p>
            <a:pPr marL="0" indent="0">
              <a:buNone/>
            </a:pPr>
            <a:endParaRPr lang="en-US" sz="2000" dirty="0" smtClean="0"/>
          </a:p>
          <a:p>
            <a:pPr lvl="1"/>
            <a:r>
              <a:rPr lang="en-US" sz="1600" dirty="0" smtClean="0"/>
              <a:t>Shipyard/On Condition Cyclic Maintenance (OCCM) - scheduled maintenance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1600" dirty="0"/>
              <a:t>Modification items for Product </a:t>
            </a:r>
            <a:r>
              <a:rPr lang="en-US" sz="1600" dirty="0" smtClean="0"/>
              <a:t>Director - Army </a:t>
            </a:r>
            <a:r>
              <a:rPr lang="en-US" sz="1600" dirty="0"/>
              <a:t>Watercraft Systems</a:t>
            </a:r>
          </a:p>
          <a:p>
            <a:pPr marL="339725" lvl="1" indent="0">
              <a:buNone/>
            </a:pPr>
            <a:endParaRPr lang="en-US" sz="1600" dirty="0"/>
          </a:p>
          <a:p>
            <a:pPr lvl="1"/>
            <a:r>
              <a:rPr lang="en-US" sz="1600" dirty="0" smtClean="0"/>
              <a:t>Emergency/Pier side-unscheduled maintenance</a:t>
            </a:r>
          </a:p>
          <a:p>
            <a:pPr lvl="1"/>
            <a:endParaRPr lang="en-US" sz="1600" dirty="0" smtClean="0"/>
          </a:p>
          <a:p>
            <a:pPr lvl="3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34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104035"/>
            <a:ext cx="7955280" cy="86793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Scope of A-WSM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Task orders (TOs) issued against A-WSM will be for requirements that fall unto one of the following three zones: (1) CONUS; (2) OCONUS; (3) Pier Side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Specific tasks can be found in Section C of the Statement of Work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30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Overview of A-WSM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14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b="0" dirty="0"/>
              <a:t>Currently conducting the</a:t>
            </a:r>
            <a:r>
              <a:rPr lang="en-US" b="0" i="1" dirty="0"/>
              <a:t> </a:t>
            </a:r>
            <a:r>
              <a:rPr lang="en-US" b="0" i="1" u="sng" dirty="0"/>
              <a:t>first</a:t>
            </a:r>
            <a:r>
              <a:rPr lang="en-US" b="0" i="1" dirty="0"/>
              <a:t> </a:t>
            </a:r>
            <a:r>
              <a:rPr lang="en-US" b="0" dirty="0"/>
              <a:t>Watercraft</a:t>
            </a:r>
            <a:r>
              <a:rPr lang="en-US" b="0" i="1" dirty="0"/>
              <a:t> </a:t>
            </a:r>
            <a:r>
              <a:rPr lang="en-US" b="0" dirty="0"/>
              <a:t>acquisition planning effort by </a:t>
            </a:r>
            <a:r>
              <a:rPr lang="en-US" b="0" dirty="0" smtClean="0"/>
              <a:t>ACC - </a:t>
            </a:r>
            <a:r>
              <a:rPr lang="en-US" b="0" dirty="0"/>
              <a:t>WRN for the follow on contracts</a:t>
            </a:r>
          </a:p>
          <a:p>
            <a:endParaRPr lang="en-US" b="0" dirty="0" smtClean="0"/>
          </a:p>
          <a:p>
            <a:r>
              <a:rPr lang="en-US" b="0" dirty="0" smtClean="0"/>
              <a:t>$540 Million maximum ordering value </a:t>
            </a:r>
          </a:p>
          <a:p>
            <a:endParaRPr lang="en-US" b="0" dirty="0" smtClean="0"/>
          </a:p>
          <a:p>
            <a:r>
              <a:rPr lang="en-US" b="0" dirty="0" smtClean="0"/>
              <a:t>Five-year Ordering Period</a:t>
            </a:r>
          </a:p>
          <a:p>
            <a:endParaRPr lang="en-US" b="0" dirty="0" smtClean="0"/>
          </a:p>
          <a:p>
            <a:r>
              <a:rPr lang="en-US" b="0" dirty="0" smtClean="0"/>
              <a:t>TOs may be placed any time during the ordering period.</a:t>
            </a:r>
          </a:p>
          <a:p>
            <a:endParaRPr lang="en-US" b="0" dirty="0" smtClean="0"/>
          </a:p>
          <a:p>
            <a:r>
              <a:rPr lang="en-US" b="0" dirty="0" smtClean="0"/>
              <a:t>On/Off-ramps may be utilized</a:t>
            </a:r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41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Solicitation Structure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7"/>
            <a:ext cx="7772400" cy="430161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A-WSM will have three separate zones for proposal submission and evaluation purposes.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dirty="0"/>
          </a:p>
          <a:p>
            <a:pPr>
              <a:buFont typeface="Arial" panose="020B0604020202020204" pitchFamily="34" charset="0"/>
              <a:buChar char="•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15</a:t>
            </a:fld>
            <a:endParaRPr lang="en-US" dirty="0"/>
          </a:p>
        </p:txBody>
      </p:sp>
      <p:pic>
        <p:nvPicPr>
          <p:cNvPr id="194" name="Picture 1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494" y="2544383"/>
            <a:ext cx="6127011" cy="1018120"/>
          </a:xfrm>
          <a:prstGeom prst="rect">
            <a:avLst/>
          </a:prstGeom>
        </p:spPr>
      </p:pic>
      <p:sp>
        <p:nvSpPr>
          <p:cNvPr id="195" name="TextBox 194"/>
          <p:cNvSpPr txBox="1"/>
          <p:nvPr/>
        </p:nvSpPr>
        <p:spPr>
          <a:xfrm>
            <a:off x="972918" y="3963663"/>
            <a:ext cx="6848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All Offerors shall have the capability to perform the entire SOW in accordance with Section C.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ingle Corner Rectangle 7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82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 bwMode="auto">
          <a:xfrm>
            <a:off x="7688325" y="1591404"/>
            <a:ext cx="0" cy="362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auto">
          <a:xfrm>
            <a:off x="1562435" y="1591404"/>
            <a:ext cx="0" cy="277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 bwMode="auto">
          <a:xfrm>
            <a:off x="3153728" y="1507873"/>
            <a:ext cx="193" cy="116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 bwMode="auto">
          <a:xfrm>
            <a:off x="170009" y="1798678"/>
            <a:ext cx="2743200" cy="73813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Zone 1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CONUS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309162" y="1798678"/>
            <a:ext cx="2590800" cy="73813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Zone 2</a:t>
            </a:r>
          </a:p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OCONUS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391338" y="1815081"/>
            <a:ext cx="2593975" cy="7053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Zone 3</a:t>
            </a:r>
          </a:p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CONUS &amp; OCONUS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9334" y="811646"/>
            <a:ext cx="2289175" cy="65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Dry Dock Services</a:t>
            </a:r>
          </a:p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NAICS: 336611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594246" y="2571075"/>
            <a:ext cx="0" cy="265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>
            <a:off x="4625987" y="2615371"/>
            <a:ext cx="0" cy="277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7688325" y="2615370"/>
            <a:ext cx="0" cy="277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auto">
          <a:xfrm flipV="1">
            <a:off x="1611086" y="1579167"/>
            <a:ext cx="2960914" cy="2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922362" y="105771"/>
            <a:ext cx="853440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OCCM Small Business Participation</a:t>
            </a:r>
            <a:endParaRPr lang="en-US" sz="2800" b="1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560" y="4058894"/>
            <a:ext cx="2773751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Restricted Suite: </a:t>
            </a:r>
          </a:p>
          <a:p>
            <a:r>
              <a:rPr lang="en-US" dirty="0" smtClean="0"/>
              <a:t>ST </a:t>
            </a:r>
          </a:p>
          <a:p>
            <a:r>
              <a:rPr lang="en-US" dirty="0" smtClean="0"/>
              <a:t>BD</a:t>
            </a:r>
          </a:p>
          <a:p>
            <a:r>
              <a:rPr lang="en-US" dirty="0" smtClean="0"/>
              <a:t>LT </a:t>
            </a:r>
          </a:p>
          <a:p>
            <a:r>
              <a:rPr lang="en-US" dirty="0" smtClean="0"/>
              <a:t>MCS </a:t>
            </a:r>
          </a:p>
          <a:p>
            <a:r>
              <a:rPr lang="en-US" dirty="0" smtClean="0"/>
              <a:t>(CF, SLWT, RRDF, MWT)</a:t>
            </a:r>
          </a:p>
          <a:p>
            <a:r>
              <a:rPr lang="en-US" dirty="0" smtClean="0"/>
              <a:t>LCM</a:t>
            </a:r>
          </a:p>
          <a:p>
            <a:r>
              <a:rPr lang="en-US" dirty="0" smtClean="0"/>
              <a:t>Pontoons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5560" y="2836188"/>
            <a:ext cx="2773751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Unrestricted Suite:</a:t>
            </a:r>
          </a:p>
          <a:p>
            <a:r>
              <a:rPr lang="en-US" dirty="0" smtClean="0"/>
              <a:t>LSV </a:t>
            </a:r>
          </a:p>
          <a:p>
            <a:r>
              <a:rPr lang="en-US" dirty="0" smtClean="0"/>
              <a:t>LCU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309162" y="2876411"/>
            <a:ext cx="2773751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Unrestricted Suite:</a:t>
            </a:r>
          </a:p>
          <a:p>
            <a:r>
              <a:rPr lang="en-US" dirty="0" smtClean="0"/>
              <a:t>LSV</a:t>
            </a:r>
          </a:p>
          <a:p>
            <a:r>
              <a:rPr lang="en-US" dirty="0" smtClean="0"/>
              <a:t>LCU </a:t>
            </a:r>
          </a:p>
          <a:p>
            <a:r>
              <a:rPr lang="en-US" dirty="0" smtClean="0"/>
              <a:t>ST </a:t>
            </a:r>
          </a:p>
          <a:p>
            <a:r>
              <a:rPr lang="en-US" dirty="0" smtClean="0"/>
              <a:t>LT </a:t>
            </a:r>
          </a:p>
          <a:p>
            <a:r>
              <a:rPr lang="en-US" dirty="0" smtClean="0"/>
              <a:t>MCS  </a:t>
            </a:r>
          </a:p>
          <a:p>
            <a:r>
              <a:rPr lang="en-US" dirty="0" smtClean="0"/>
              <a:t>(CF, SLWT, RRDF, MWT)</a:t>
            </a:r>
          </a:p>
          <a:p>
            <a:r>
              <a:rPr lang="en-US" dirty="0" smtClean="0"/>
              <a:t>LCM</a:t>
            </a:r>
          </a:p>
          <a:p>
            <a:r>
              <a:rPr lang="en-US" dirty="0" smtClean="0"/>
              <a:t>Pontoons</a:t>
            </a:r>
          </a:p>
          <a:p>
            <a:endParaRPr lang="en-US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6370249" y="2836188"/>
            <a:ext cx="2773751" cy="286232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Unrestricted Suite:</a:t>
            </a:r>
          </a:p>
          <a:p>
            <a:r>
              <a:rPr lang="en-US" dirty="0"/>
              <a:t>LSV </a:t>
            </a:r>
          </a:p>
          <a:p>
            <a:r>
              <a:rPr lang="en-US" dirty="0"/>
              <a:t>LCU </a:t>
            </a:r>
          </a:p>
          <a:p>
            <a:r>
              <a:rPr lang="en-US" dirty="0"/>
              <a:t>ST </a:t>
            </a:r>
          </a:p>
          <a:p>
            <a:r>
              <a:rPr lang="en-US" dirty="0"/>
              <a:t>LT </a:t>
            </a:r>
          </a:p>
          <a:p>
            <a:r>
              <a:rPr lang="en-US" dirty="0"/>
              <a:t>MCS </a:t>
            </a:r>
          </a:p>
          <a:p>
            <a:r>
              <a:rPr lang="en-US" dirty="0"/>
              <a:t>(CF, SLWT, RRDF, </a:t>
            </a:r>
            <a:r>
              <a:rPr lang="en-US" dirty="0" smtClean="0"/>
              <a:t>MWT)</a:t>
            </a:r>
          </a:p>
          <a:p>
            <a:r>
              <a:rPr lang="en-US" dirty="0" smtClean="0"/>
              <a:t>LCM </a:t>
            </a:r>
          </a:p>
          <a:p>
            <a:r>
              <a:rPr lang="en-US" dirty="0" smtClean="0"/>
              <a:t>Pontoons</a:t>
            </a:r>
          </a:p>
          <a:p>
            <a:endParaRPr lang="en-US" dirty="0" smtClean="0"/>
          </a:p>
        </p:txBody>
      </p:sp>
      <p:cxnSp>
        <p:nvCxnSpPr>
          <p:cNvPr id="33" name="Straight Arrow Connector 32"/>
          <p:cNvCxnSpPr/>
          <p:nvPr/>
        </p:nvCxnSpPr>
        <p:spPr bwMode="auto">
          <a:xfrm>
            <a:off x="1547931" y="3759518"/>
            <a:ext cx="0" cy="265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459192" y="6646189"/>
            <a:ext cx="2225616" cy="184666"/>
          </a:xfrm>
        </p:spPr>
        <p:txBody>
          <a:bodyPr/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6543737" y="855811"/>
            <a:ext cx="2289175" cy="65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Pier side Services</a:t>
            </a:r>
          </a:p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</a:rPr>
              <a:t>NAICS: 488390  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>
            <a:endCxn id="7" idx="0"/>
          </p:cNvCxnSpPr>
          <p:nvPr/>
        </p:nvCxnSpPr>
        <p:spPr>
          <a:xfrm flipH="1">
            <a:off x="4604562" y="1591404"/>
            <a:ext cx="21425" cy="207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 Single Corner Rectangle 2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850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SB Provisions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711256"/>
            <a:ext cx="7772400" cy="55752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0" dirty="0" smtClean="0"/>
              <a:t>Rule of Two will be performed on every TO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dirty="0"/>
          </a:p>
          <a:p>
            <a:pPr lvl="1"/>
            <a:r>
              <a:rPr lang="en-US" dirty="0" smtClean="0"/>
              <a:t>If Rule of Two is not met, the TO will be open for competition between both the Restricted and Unrestricted Suite Contractors</a:t>
            </a:r>
          </a:p>
          <a:p>
            <a:pPr lvl="1"/>
            <a:endParaRPr lang="en-US" b="0" dirty="0"/>
          </a:p>
          <a:p>
            <a:pPr lvl="1"/>
            <a:endParaRPr lang="en-US" dirty="0" smtClean="0"/>
          </a:p>
          <a:p>
            <a:pPr lvl="1"/>
            <a:endParaRPr lang="en-US" b="0" dirty="0"/>
          </a:p>
          <a:p>
            <a:pPr lvl="1"/>
            <a:endParaRPr lang="en-US" dirty="0" smtClean="0"/>
          </a:p>
          <a:p>
            <a:pPr marL="339725" lvl="1" indent="0">
              <a:buNone/>
            </a:pPr>
            <a:endParaRPr lang="en-US" b="0" dirty="0"/>
          </a:p>
          <a:p>
            <a:pPr lvl="1"/>
            <a:endParaRPr lang="en-US" dirty="0" smtClean="0"/>
          </a:p>
          <a:p>
            <a:pPr lvl="1"/>
            <a:r>
              <a:rPr lang="en-US" sz="1500" b="1" u="sng" dirty="0" smtClean="0"/>
              <a:t>Remember, SBs can compete on every task order, even if it is solicited on an Unrestricted basis.  </a:t>
            </a:r>
            <a:endParaRPr lang="en-US" sz="15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39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 IDIQ Source Selection Process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0" dirty="0" smtClean="0"/>
              <a:t>The evaluation of proposals submitted in response to the A-WSM solicitation is intended to be conducted on a Best Value basis using Source Selection Trade-Off Procedures in accordance with FAR Subpart 15.3</a:t>
            </a:r>
            <a:endParaRPr lang="en-US" sz="3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594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Proposed MA IDIQ Evaluation Criteria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954956"/>
            <a:ext cx="7772400" cy="5481725"/>
          </a:xfrm>
        </p:spPr>
        <p:txBody>
          <a:bodyPr>
            <a:normAutofit/>
          </a:bodyPr>
          <a:lstStyle/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pPr marL="0" indent="0">
              <a:buNone/>
            </a:pPr>
            <a:endParaRPr lang="en-US" sz="1050" dirty="0"/>
          </a:p>
          <a:p>
            <a:endParaRPr lang="en-US" sz="1050" dirty="0" smtClean="0"/>
          </a:p>
          <a:p>
            <a:endParaRPr lang="en-US" sz="1050" dirty="0"/>
          </a:p>
          <a:p>
            <a:endParaRPr lang="en-US" sz="1050" dirty="0" smtClean="0"/>
          </a:p>
          <a:p>
            <a:endParaRPr lang="en-US" sz="1050" dirty="0" smtClean="0"/>
          </a:p>
          <a:p>
            <a:pPr marL="0" indent="0" algn="ctr">
              <a:buNone/>
            </a:pPr>
            <a:endParaRPr lang="en-US" sz="1800" b="0" dirty="0" smtClean="0"/>
          </a:p>
          <a:p>
            <a:pPr marL="0" indent="0" algn="ctr">
              <a:buNone/>
            </a:pPr>
            <a:r>
              <a:rPr lang="en-US" sz="1800" b="0" dirty="0" smtClean="0"/>
              <a:t>Per FAR Subpart 15.304(e), all non-price factors when combined are significantly more important than the cost/price factor. </a:t>
            </a:r>
            <a:endParaRPr lang="en-US" sz="1800" b="0" dirty="0"/>
          </a:p>
          <a:p>
            <a:pPr marL="517525" lvl="2" indent="0">
              <a:buNone/>
            </a:pPr>
            <a:endParaRPr lang="en-US" sz="2400" dirty="0"/>
          </a:p>
          <a:p>
            <a:pPr marL="517525" lvl="2" indent="0">
              <a:buNone/>
            </a:pPr>
            <a:endParaRPr lang="en-US" sz="2400" dirty="0"/>
          </a:p>
          <a:p>
            <a:pPr marL="517525" lvl="2" indent="0">
              <a:buNone/>
            </a:pPr>
            <a:endParaRPr lang="en-US" sz="2400" dirty="0" smtClean="0"/>
          </a:p>
          <a:p>
            <a:pPr marL="0" indent="-50800">
              <a:buNone/>
            </a:pPr>
            <a:endParaRPr lang="en-US" sz="1600" b="0" dirty="0" smtClean="0"/>
          </a:p>
          <a:p>
            <a:pPr marL="0" indent="-50800">
              <a:buNone/>
            </a:pPr>
            <a:r>
              <a:rPr lang="en-US" sz="1600" b="0" dirty="0"/>
              <a:t>*</a:t>
            </a:r>
            <a:r>
              <a:rPr lang="en-US" sz="1200" b="0" dirty="0" smtClean="0"/>
              <a:t>The </a:t>
            </a:r>
            <a:r>
              <a:rPr lang="en-US" sz="1200" b="0" dirty="0"/>
              <a:t>proposed evaluation criteria is subject to </a:t>
            </a:r>
            <a:r>
              <a:rPr lang="en-US" sz="1200" b="0" dirty="0" smtClean="0"/>
              <a:t>change.  The Government may not </a:t>
            </a:r>
            <a:r>
              <a:rPr lang="en-US" sz="1200" b="0" dirty="0"/>
              <a:t>evaluate price under 10 U.S.C. 2305(a)(3)(C). </a:t>
            </a:r>
            <a:endParaRPr lang="en-US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C3F5D-9F0A-4D26-898B-10DC4C85EEE6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953" t="10122" r="12037" b="10057"/>
          <a:stretch/>
        </p:blipFill>
        <p:spPr>
          <a:xfrm>
            <a:off x="6709995" y="4549786"/>
            <a:ext cx="2346841" cy="11629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52621" y="1875064"/>
            <a:ext cx="2008414" cy="734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Past Performance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39491" y="1875064"/>
            <a:ext cx="2008414" cy="734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Small Business Participation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46056" y="1875064"/>
            <a:ext cx="2008414" cy="734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Price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06913" y="2103955"/>
            <a:ext cx="600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&gt;&gt;&gt;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781537" y="2101524"/>
            <a:ext cx="600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&gt;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4065563" y="0"/>
            <a:ext cx="1294228" cy="1922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ingle Corner Rectangle 11"/>
          <p:cNvSpPr/>
          <p:nvPr/>
        </p:nvSpPr>
        <p:spPr>
          <a:xfrm>
            <a:off x="0" y="6713184"/>
            <a:ext cx="1322363" cy="126609"/>
          </a:xfrm>
          <a:prstGeom prst="round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45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properties</tns:defaultPropertyEditorNamespace>
</tns:customPropertyEdito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StartDate xmlns="http://schemas.microsoft.com/sharepoint/v3" xsi:nil="true"/>
    <PublishingExpirationDate xmlns="http://schemas.microsoft.com/sharepoint/v3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9394DBD4441744982A7408B1AA4F2C" ma:contentTypeVersion="1" ma:contentTypeDescription="Create a new document." ma:contentTypeScope="" ma:versionID="69dd69dc55157d358e5043fc170c021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979476-F847-4CE5-A64E-200BBC6EADF8}">
  <ds:schemaRefs>
    <ds:schemaRef ds:uri="http://schemas.microsoft.com/office/2006/customDocumentInformationPanel"/>
  </ds:schemaRefs>
</ds:datastoreItem>
</file>

<file path=customXml/itemProps2.xml><?xml version="1.0" encoding="utf-8"?>
<ds:datastoreItem xmlns:ds="http://schemas.openxmlformats.org/officeDocument/2006/customXml" ds:itemID="{99BDF64A-E2FC-4B86-9AB9-336A51DA03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0B53FF-AB1C-4178-9F5C-0F96C41E99B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75A975E4-94E5-400D-87A9-86C9F15EE3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4723</TotalTime>
  <Words>1227</Words>
  <Application>Microsoft Office PowerPoint</Application>
  <PresentationFormat>On-screen Show (4:3)</PresentationFormat>
  <Paragraphs>330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ＭＳ Ｐゴシック</vt:lpstr>
      <vt:lpstr> Arial</vt:lpstr>
      <vt:lpstr>Arial</vt:lpstr>
      <vt:lpstr>Calibri</vt:lpstr>
      <vt:lpstr>Wingdings</vt:lpstr>
      <vt:lpstr>MSC Theme</vt:lpstr>
      <vt:lpstr>Army - Watercraft Sustainment Maintenance (A-WSM) Program Informational Meeting Presented to:   Industry </vt:lpstr>
      <vt:lpstr>Agenda</vt:lpstr>
      <vt:lpstr>Introduction to A-WSM Contracting Team</vt:lpstr>
      <vt:lpstr>Ground Rules</vt:lpstr>
      <vt:lpstr>Purpose</vt:lpstr>
      <vt:lpstr>Background </vt:lpstr>
      <vt:lpstr>Background continued </vt:lpstr>
      <vt:lpstr># of Incumbent Contractors</vt:lpstr>
      <vt:lpstr>Vessel Fleet Overview</vt:lpstr>
      <vt:lpstr>PowerPoint Presentation</vt:lpstr>
      <vt:lpstr>Future Contract Strategy</vt:lpstr>
      <vt:lpstr>Watercraft Mission</vt:lpstr>
      <vt:lpstr>Scope of A-WSM </vt:lpstr>
      <vt:lpstr>Overview of A-WSM </vt:lpstr>
      <vt:lpstr>Solicitation Structure</vt:lpstr>
      <vt:lpstr>PowerPoint Presentation</vt:lpstr>
      <vt:lpstr>SB Provisions </vt:lpstr>
      <vt:lpstr>MA IDIQ Source Selection Process</vt:lpstr>
      <vt:lpstr>Proposed MA IDIQ Evaluation Criteria  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Template</dc:title>
  <dc:subject>Presentation</dc:subject>
  <dc:creator>DeCoster, Deborah M Mrs CIV USA</dc:creator>
  <cp:lastModifiedBy>Nicole Gram</cp:lastModifiedBy>
  <cp:revision>454</cp:revision>
  <cp:lastPrinted>2018-10-10T11:31:30Z</cp:lastPrinted>
  <dcterms:created xsi:type="dcterms:W3CDTF">2017-05-18T14:22:46Z</dcterms:created>
  <dcterms:modified xsi:type="dcterms:W3CDTF">2018-11-21T16:07:44Z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900</vt:r8>
  </property>
  <property fmtid="{D5CDD505-2E9C-101B-9397-08002B2CF9AE}" pid="3" name="NXPowerLiteLastOptimized">
    <vt:lpwstr>206266</vt:lpwstr>
  </property>
  <property fmtid="{D5CDD505-2E9C-101B-9397-08002B2CF9AE}" pid="4" name="NXPowerLiteSettings">
    <vt:lpwstr>E6000400038000</vt:lpwstr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d2454c551d7348168dd1433cb168329a">
    <vt:lpwstr/>
  </property>
  <property fmtid="{D5CDD505-2E9C-101B-9397-08002B2CF9AE}" pid="8" name="NXPowerLiteVersion">
    <vt:lpwstr>D4.3.1</vt:lpwstr>
  </property>
  <property fmtid="{D5CDD505-2E9C-101B-9397-08002B2CF9AE}" pid="9" name="_CopySource">
    <vt:lpwstr>https://collab.aep.army.mil/sites/CGInitiatives/1205SETH/Read Ahead Book/TAB 03B - 2012 07 20 AMC World Wide Town Hall Presentation (slides Only).pptx</vt:lpwstr>
  </property>
  <property fmtid="{D5CDD505-2E9C-101B-9397-08002B2CF9AE}" pid="10" name="ContentTypeId">
    <vt:lpwstr>0x010100079394DBD4441744982A7408B1AA4F2C</vt:lpwstr>
  </property>
  <property fmtid="{D5CDD505-2E9C-101B-9397-08002B2CF9AE}" pid="11" name="TaxCatchAll">
    <vt:lpwstr/>
  </property>
  <property fmtid="{D5CDD505-2E9C-101B-9397-08002B2CF9AE}" pid="12" name="TemplateUrl">
    <vt:lpwstr/>
  </property>
  <property fmtid="{D5CDD505-2E9C-101B-9397-08002B2CF9AE}" pid="13" name="_dlc_DocIdItemGuid">
    <vt:lpwstr>08fbd6c7-0b5b-497d-9965-83bea475dc91</vt:lpwstr>
  </property>
</Properties>
</file>