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5"/>
  </p:notesMasterIdLst>
  <p:sldIdLst>
    <p:sldId id="849" r:id="rId3"/>
    <p:sldId id="83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ary, Michele (FRA)" userId="193eaadf-93b1-48ba-a197-cfd8f0ee825d" providerId="ADAL" clId="{8813994E-2295-491F-8B63-E963B198A2DB}"/>
    <pc:docChg chg="modSld">
      <pc:chgData name="Geary, Michele (FRA)" userId="193eaadf-93b1-48ba-a197-cfd8f0ee825d" providerId="ADAL" clId="{8813994E-2295-491F-8B63-E963B198A2DB}" dt="2026-05-21T15:25:50.408" v="1" actId="6549"/>
      <pc:docMkLst>
        <pc:docMk/>
      </pc:docMkLst>
      <pc:sldChg chg="modSp mod">
        <pc:chgData name="Geary, Michele (FRA)" userId="193eaadf-93b1-48ba-a197-cfd8f0ee825d" providerId="ADAL" clId="{8813994E-2295-491F-8B63-E963B198A2DB}" dt="2026-05-21T15:25:45.636" v="0" actId="6549"/>
        <pc:sldMkLst>
          <pc:docMk/>
          <pc:sldMk cId="4172379710" sldId="831"/>
        </pc:sldMkLst>
        <pc:spChg chg="mod">
          <ac:chgData name="Geary, Michele (FRA)" userId="193eaadf-93b1-48ba-a197-cfd8f0ee825d" providerId="ADAL" clId="{8813994E-2295-491F-8B63-E963B198A2DB}" dt="2026-05-21T15:25:45.636" v="0" actId="6549"/>
          <ac:spMkLst>
            <pc:docMk/>
            <pc:sldMk cId="4172379710" sldId="831"/>
            <ac:spMk id="20" creationId="{21B57765-3257-F2E5-68AF-D444928C6314}"/>
          </ac:spMkLst>
        </pc:spChg>
      </pc:sldChg>
      <pc:sldChg chg="modSp mod">
        <pc:chgData name="Geary, Michele (FRA)" userId="193eaadf-93b1-48ba-a197-cfd8f0ee825d" providerId="ADAL" clId="{8813994E-2295-491F-8B63-E963B198A2DB}" dt="2026-05-21T15:25:50.408" v="1" actId="6549"/>
        <pc:sldMkLst>
          <pc:docMk/>
          <pc:sldMk cId="1915222319" sldId="849"/>
        </pc:sldMkLst>
        <pc:spChg chg="mod">
          <ac:chgData name="Geary, Michele (FRA)" userId="193eaadf-93b1-48ba-a197-cfd8f0ee825d" providerId="ADAL" clId="{8813994E-2295-491F-8B63-E963B198A2DB}" dt="2026-05-21T15:25:50.408" v="1" actId="6549"/>
          <ac:spMkLst>
            <pc:docMk/>
            <pc:sldMk cId="1915222319" sldId="849"/>
            <ac:spMk id="8" creationId="{0EE4D229-C6CC-2488-DD9D-85C8FFF155C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977CB-EC05-49D5-BA18-3C797DCF4219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01333-E4C5-45B4-A6F9-D4DBA1FB5B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40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5F194-01AB-670C-2658-B5DB4A2B6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3BAFB8-0DAA-CC38-55DF-2DC224EF97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F9759B-CF03-4005-5D8B-EC7D4C23B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r>
              <a:rPr lang="en-US" b="0" i="0" dirty="0">
                <a:solidFill>
                  <a:srgbClr val="303030"/>
                </a:solidFill>
                <a:effectLst/>
                <a:latin typeface="Google Sans Text"/>
              </a:rPr>
              <a:t>Project Aim: Integrate diverse track data to identify safety-critical locations and analyze derailment risk. </a:t>
            </a:r>
          </a:p>
          <a:p>
            <a:endParaRPr lang="en-US" b="0" i="0" dirty="0">
              <a:solidFill>
                <a:srgbClr val="303030"/>
              </a:solidFill>
              <a:effectLst/>
              <a:latin typeface="Google Sans Text"/>
            </a:endParaRPr>
          </a:p>
          <a:p>
            <a:r>
              <a:rPr lang="en-US" b="0" i="0" dirty="0">
                <a:solidFill>
                  <a:srgbClr val="303030"/>
                </a:solidFill>
                <a:effectLst/>
                <a:latin typeface="Google Sans Text"/>
              </a:rPr>
              <a:t>Product: AI based deployable analytics utility  to provide predictive risk scores and map-based maintenance prioritization</a:t>
            </a:r>
          </a:p>
          <a:p>
            <a:endParaRPr lang="en-US" b="0" i="0" dirty="0">
              <a:solidFill>
                <a:srgbClr val="303030"/>
              </a:solidFill>
              <a:effectLst/>
              <a:latin typeface="Google Sans Text"/>
            </a:endParaRPr>
          </a:p>
          <a:p>
            <a:r>
              <a:rPr lang="en-US" b="0" i="0" dirty="0">
                <a:solidFill>
                  <a:srgbClr val="303030"/>
                </a:solidFill>
                <a:effectLst/>
                <a:latin typeface="Google Sans Text"/>
              </a:rPr>
              <a:t>RR benefits: Enhanced safety and reduced derailment risk through an innovative AI-driven integration of isolated datasets</a:t>
            </a:r>
          </a:p>
          <a:p>
            <a:endParaRPr lang="en-US" b="0" i="0" dirty="0">
              <a:solidFill>
                <a:srgbClr val="303030"/>
              </a:solidFill>
              <a:effectLst/>
              <a:latin typeface="Google Sans Text"/>
            </a:endParaRPr>
          </a:p>
          <a:p>
            <a:endParaRPr lang="en-US" b="0" i="0" dirty="0">
              <a:solidFill>
                <a:srgbClr val="303030"/>
              </a:solidFill>
              <a:effectLst/>
              <a:latin typeface="Google Sans Text"/>
            </a:endParaRPr>
          </a:p>
          <a:p>
            <a:endParaRPr lang="en-US" b="0" i="0" dirty="0">
              <a:solidFill>
                <a:srgbClr val="303030"/>
              </a:solidFill>
              <a:effectLst/>
              <a:latin typeface="Google Sans Text"/>
            </a:endParaRP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188F-096C-76AD-8BA6-AC7A3D2D2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168C2-82A7-4D30-9997-D934C1034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85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Line Headline_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6E9CBB1-55CF-437A-B0B1-2182A90065E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9248" y="1011118"/>
            <a:ext cx="10953507" cy="51698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F33FDE1-7ABC-47C7-AF11-82EC5C2C3F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358544"/>
            <a:ext cx="10691812" cy="51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>
                <a:solidFill>
                  <a:schemeClr val="bg1"/>
                </a:solidFill>
              </a:defRPr>
            </a:lvl1pPr>
            <a:lvl2pPr marL="342900" indent="0">
              <a:buNone/>
              <a:defRPr sz="1950"/>
            </a:lvl2pPr>
            <a:lvl3pPr marL="685800" indent="0">
              <a:buNone/>
              <a:defRPr sz="1950"/>
            </a:lvl3pPr>
            <a:lvl4pPr marL="1028700" indent="0">
              <a:buNone/>
              <a:defRPr sz="1950"/>
            </a:lvl4pPr>
            <a:lvl5pPr marL="1371600" indent="0">
              <a:buNone/>
              <a:defRPr sz="1950"/>
            </a:lvl5pPr>
          </a:lstStyle>
          <a:p>
            <a:pPr lvl="0"/>
            <a:r>
              <a:rPr lang="en-US"/>
              <a:t>Click to edit single line headline</a:t>
            </a:r>
          </a:p>
        </p:txBody>
      </p:sp>
    </p:spTree>
    <p:extLst>
      <p:ext uri="{BB962C8B-B14F-4D97-AF65-F5344CB8AC3E}">
        <p14:creationId xmlns:p14="http://schemas.microsoft.com/office/powerpoint/2010/main" val="276426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Header_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C932CFC8-F614-4B35-BE4F-240A5BC165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358544"/>
            <a:ext cx="10691812" cy="51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>
                <a:solidFill>
                  <a:schemeClr val="bg1"/>
                </a:solidFill>
              </a:defRPr>
            </a:lvl1pPr>
            <a:lvl2pPr marL="342900" indent="0">
              <a:buNone/>
              <a:defRPr sz="1950"/>
            </a:lvl2pPr>
            <a:lvl3pPr marL="685800" indent="0">
              <a:buNone/>
              <a:defRPr sz="1950"/>
            </a:lvl3pPr>
            <a:lvl4pPr marL="1028700" indent="0">
              <a:buNone/>
              <a:defRPr sz="1950"/>
            </a:lvl4pPr>
            <a:lvl5pPr marL="1371600" indent="0">
              <a:buNone/>
              <a:defRPr sz="1950"/>
            </a:lvl5pPr>
          </a:lstStyle>
          <a:p>
            <a:pPr lvl="0"/>
            <a:r>
              <a:rPr lang="en-US"/>
              <a:t>Click to edit single line headline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491AACE-9B31-40A1-87E1-CFE284846A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301" y="912583"/>
            <a:ext cx="4616451" cy="38179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0" marR="0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/>
            </a:lvl2pPr>
            <a:lvl3pPr marL="5143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500"/>
            </a:lvl3pPr>
            <a:lvl4pPr marL="857250">
              <a:lnSpc>
                <a:spcPct val="100000"/>
              </a:lnSpc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Sub-Bullet 1</a:t>
            </a:r>
          </a:p>
          <a:p>
            <a:pPr lvl="2"/>
            <a:r>
              <a:rPr lang="en-US"/>
              <a:t>Sub-Bullet 2</a:t>
            </a:r>
          </a:p>
          <a:p>
            <a:pPr lvl="3"/>
            <a:r>
              <a:rPr lang="en-US"/>
              <a:t>Sub-Bullet 1</a:t>
            </a:r>
          </a:p>
          <a:p>
            <a:pPr lvl="3"/>
            <a:r>
              <a:rPr lang="en-US"/>
              <a:t>Sub-Bullet 2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F378D7E-811C-48C4-B7B1-1B0C22FB9A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6472" y="912583"/>
            <a:ext cx="4616451" cy="38179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0" marR="0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/>
            </a:lvl2pPr>
            <a:lvl3pPr marL="5143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500"/>
            </a:lvl3pPr>
            <a:lvl4pPr>
              <a:lnSpc>
                <a:spcPct val="100000"/>
              </a:lnSpc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Sub-Bullet 1</a:t>
            </a:r>
          </a:p>
          <a:p>
            <a:pPr lvl="2"/>
            <a:r>
              <a:rPr lang="en-US"/>
              <a:t>Sub-Bullet 2</a:t>
            </a:r>
          </a:p>
          <a:p>
            <a:pPr lvl="3"/>
            <a:r>
              <a:rPr lang="en-US"/>
              <a:t>Sub-Bullet 1</a:t>
            </a:r>
          </a:p>
          <a:p>
            <a:pPr lvl="3"/>
            <a:r>
              <a:rPr lang="en-US"/>
              <a:t>Sub-Bullet 2</a:t>
            </a:r>
          </a:p>
        </p:txBody>
      </p:sp>
    </p:spTree>
    <p:extLst>
      <p:ext uri="{BB962C8B-B14F-4D97-AF65-F5344CB8AC3E}">
        <p14:creationId xmlns:p14="http://schemas.microsoft.com/office/powerpoint/2010/main" val="12425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Line Headline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3779459-8116-4840-A507-CD04545FDE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303" y="1062043"/>
            <a:ext cx="10588868" cy="38179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0" marR="0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/>
            </a:lvl2pPr>
            <a:lvl3pPr marL="5143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500"/>
            </a:lvl3pPr>
            <a:lvl4pPr marL="857250">
              <a:lnSpc>
                <a:spcPct val="100000"/>
              </a:lnSpc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Sub-Bullet 1</a:t>
            </a:r>
          </a:p>
          <a:p>
            <a:pPr lvl="2"/>
            <a:r>
              <a:rPr lang="en-US"/>
              <a:t>Sub-Bullet 2</a:t>
            </a:r>
          </a:p>
          <a:p>
            <a:pPr lvl="3"/>
            <a:r>
              <a:rPr lang="en-US"/>
              <a:t>Sub-Bullet 1</a:t>
            </a:r>
          </a:p>
          <a:p>
            <a:pPr lvl="3"/>
            <a:r>
              <a:rPr lang="en-US"/>
              <a:t>Sub-Bullet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7F487-AB39-456A-A2BA-B3AD9A7EC4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364" y="307762"/>
            <a:ext cx="10702925" cy="75589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50" b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double line headline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double line headline</a:t>
            </a:r>
          </a:p>
        </p:txBody>
      </p:sp>
    </p:spTree>
    <p:extLst>
      <p:ext uri="{BB962C8B-B14F-4D97-AF65-F5344CB8AC3E}">
        <p14:creationId xmlns:p14="http://schemas.microsoft.com/office/powerpoint/2010/main" val="3268954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Line Headline_Text only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F33FDE1-7ABC-47C7-AF11-82EC5C2C3F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358544"/>
            <a:ext cx="10691812" cy="51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50">
                <a:solidFill>
                  <a:schemeClr val="bg1"/>
                </a:solidFill>
              </a:defRPr>
            </a:lvl1pPr>
            <a:lvl2pPr marL="342900" indent="0">
              <a:buNone/>
              <a:defRPr sz="1950"/>
            </a:lvl2pPr>
            <a:lvl3pPr marL="685800" indent="0">
              <a:buNone/>
              <a:defRPr sz="1950"/>
            </a:lvl3pPr>
            <a:lvl4pPr marL="1028700" indent="0">
              <a:buNone/>
              <a:defRPr sz="1950"/>
            </a:lvl4pPr>
            <a:lvl5pPr marL="1371600" indent="0">
              <a:buNone/>
              <a:defRPr sz="1950"/>
            </a:lvl5pPr>
          </a:lstStyle>
          <a:p>
            <a:pPr lvl="0"/>
            <a:r>
              <a:rPr lang="en-US"/>
              <a:t>Click to edit single line 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5C7CB-E948-4435-A80B-2641FB4D9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4" y="895243"/>
            <a:ext cx="10596563" cy="35528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 marL="514350" indent="-171450">
              <a:buFont typeface="Courier New" panose="02070309020205020404" pitchFamily="49" charset="0"/>
              <a:buChar char="o"/>
              <a:defRPr sz="1500"/>
            </a:lvl2pPr>
            <a:lvl3pPr marL="857250" indent="-171450">
              <a:buFont typeface="Wingdings" panose="05000000000000000000" pitchFamily="2" charset="2"/>
              <a:buChar char="§"/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3917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Headline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3779459-8116-4840-A507-CD04545FDE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303" y="1062043"/>
            <a:ext cx="10588868" cy="38179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0" marR="0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/>
            </a:lvl2pPr>
            <a:lvl3pPr marL="5143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500"/>
            </a:lvl3pPr>
            <a:lvl4pPr marL="857250">
              <a:lnSpc>
                <a:spcPct val="100000"/>
              </a:lnSpc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Sub-Bullet 1</a:t>
            </a:r>
          </a:p>
          <a:p>
            <a:pPr lvl="2"/>
            <a:r>
              <a:rPr lang="en-US"/>
              <a:t>Sub-Bullet 2</a:t>
            </a:r>
          </a:p>
          <a:p>
            <a:pPr lvl="3"/>
            <a:r>
              <a:rPr lang="en-US"/>
              <a:t>Sub-Bullet 1</a:t>
            </a:r>
          </a:p>
          <a:p>
            <a:pPr lvl="3"/>
            <a:r>
              <a:rPr lang="en-US"/>
              <a:t>Sub-Bullet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7F487-AB39-456A-A2BA-B3AD9A7EC4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364" y="307762"/>
            <a:ext cx="10702925" cy="75589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50" b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double line headline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double line headline</a:t>
            </a:r>
          </a:p>
        </p:txBody>
      </p:sp>
    </p:spTree>
    <p:extLst>
      <p:ext uri="{BB962C8B-B14F-4D97-AF65-F5344CB8AC3E}">
        <p14:creationId xmlns:p14="http://schemas.microsoft.com/office/powerpoint/2010/main" val="393895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Headline_Text w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6E9CBB1-55CF-437A-B0B1-2182A90065E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99252" y="1070845"/>
            <a:ext cx="4860925" cy="51189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C85B9E9B-6388-4169-BA90-8E8E5149D1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301" y="1070846"/>
            <a:ext cx="5524499" cy="38179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0" marR="0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/>
            </a:lvl2pPr>
            <a:lvl3pPr marL="5143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500"/>
            </a:lvl3pPr>
            <a:lvl4pPr marL="857250">
              <a:lnSpc>
                <a:spcPct val="100000"/>
              </a:lnSpc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Sub-Bullet 1</a:t>
            </a:r>
          </a:p>
          <a:p>
            <a:pPr lvl="2"/>
            <a:r>
              <a:rPr lang="en-US"/>
              <a:t>Sub-Bullet 2</a:t>
            </a:r>
          </a:p>
          <a:p>
            <a:pPr lvl="3"/>
            <a:r>
              <a:rPr lang="en-US"/>
              <a:t>Sub-Bullet 1</a:t>
            </a:r>
          </a:p>
          <a:p>
            <a:pPr lvl="3"/>
            <a:r>
              <a:rPr lang="en-US"/>
              <a:t>Sub-Bullet 2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9485A8-895A-49CF-9829-25ED17F923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364" y="307762"/>
            <a:ext cx="10702925" cy="75589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50" b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double line headline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double line headline</a:t>
            </a:r>
          </a:p>
        </p:txBody>
      </p:sp>
    </p:spTree>
    <p:extLst>
      <p:ext uri="{BB962C8B-B14F-4D97-AF65-F5344CB8AC3E}">
        <p14:creationId xmlns:p14="http://schemas.microsoft.com/office/powerpoint/2010/main" val="423811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Headline_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9485A8-895A-49CF-9829-25ED17F923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8364" y="307762"/>
            <a:ext cx="10702925" cy="75589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50" b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double line headline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double line headline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E3B30946-D9F4-40CA-A3F8-AC14D90933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9248" y="1107616"/>
            <a:ext cx="10953507" cy="51173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image</a:t>
            </a:r>
          </a:p>
        </p:txBody>
      </p:sp>
    </p:spTree>
    <p:extLst>
      <p:ext uri="{BB962C8B-B14F-4D97-AF65-F5344CB8AC3E}">
        <p14:creationId xmlns:p14="http://schemas.microsoft.com/office/powerpoint/2010/main" val="197259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Header_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E98E32E7-CA97-429C-A0F9-6959BCB576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301" y="1070837"/>
            <a:ext cx="4616451" cy="38179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0" marR="0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/>
            </a:lvl2pPr>
            <a:lvl3pPr marL="603504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500"/>
            </a:lvl3pPr>
            <a:lvl4pPr marL="857250">
              <a:lnSpc>
                <a:spcPct val="100000"/>
              </a:lnSpc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Sub-Bullet 1</a:t>
            </a:r>
          </a:p>
          <a:p>
            <a:pPr lvl="2"/>
            <a:r>
              <a:rPr lang="en-US"/>
              <a:t>Sub-Bullet 2</a:t>
            </a:r>
          </a:p>
          <a:p>
            <a:pPr lvl="3"/>
            <a:r>
              <a:rPr lang="en-US"/>
              <a:t>Sub-Bullet 1</a:t>
            </a:r>
          </a:p>
          <a:p>
            <a:pPr lvl="3"/>
            <a:r>
              <a:rPr lang="en-US"/>
              <a:t>Sub-Bullet 2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D52CBB9-14CA-43D6-BF28-FB14CE2C21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8364" y="307762"/>
            <a:ext cx="10702925" cy="75589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50" b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double line headline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double line headline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6F2A9BC8-2231-4A9E-A1D5-A8D025F62A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6472" y="1070837"/>
            <a:ext cx="4616451" cy="38179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0" marR="0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500"/>
            </a:lvl2pPr>
            <a:lvl3pPr marL="603504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500"/>
            </a:lvl3pPr>
            <a:lvl4pPr marL="857250">
              <a:lnSpc>
                <a:spcPct val="100000"/>
              </a:lnSpc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1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Sub-Bullet 1</a:t>
            </a:r>
          </a:p>
          <a:p>
            <a:pPr lvl="2"/>
            <a:r>
              <a:rPr lang="en-US"/>
              <a:t>Sub-Bullet 2</a:t>
            </a:r>
          </a:p>
          <a:p>
            <a:pPr lvl="3"/>
            <a:r>
              <a:rPr lang="en-US"/>
              <a:t>Sub-Bullet 1</a:t>
            </a:r>
          </a:p>
          <a:p>
            <a:pPr lvl="3"/>
            <a:r>
              <a:rPr lang="en-US"/>
              <a:t>Sub-Bullet 2</a:t>
            </a:r>
          </a:p>
        </p:txBody>
      </p:sp>
    </p:spTree>
    <p:extLst>
      <p:ext uri="{BB962C8B-B14F-4D97-AF65-F5344CB8AC3E}">
        <p14:creationId xmlns:p14="http://schemas.microsoft.com/office/powerpoint/2010/main" val="144377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Headline_Text only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F33FDE1-7ABC-47C7-AF11-82EC5C2C3F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8363" y="358544"/>
            <a:ext cx="10691812" cy="51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600"/>
            </a:lvl2pPr>
            <a:lvl3pPr marL="914400" indent="0">
              <a:buNone/>
              <a:defRPr sz="2600"/>
            </a:lvl3pPr>
            <a:lvl4pPr marL="1371600" indent="0">
              <a:buNone/>
              <a:defRPr sz="2600"/>
            </a:lvl4pPr>
            <a:lvl5pPr marL="1828800" indent="0">
              <a:buNone/>
              <a:defRPr sz="2600"/>
            </a:lvl5pPr>
          </a:lstStyle>
          <a:p>
            <a:pPr lvl="0"/>
            <a:r>
              <a:rPr lang="en-US"/>
              <a:t>Click to edit single line 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5C7CB-E948-4435-A80B-2641FB4D9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123835"/>
            <a:ext cx="10596562" cy="35528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685800" indent="-228600">
              <a:buFont typeface="Courier New" panose="02070309020205020404" pitchFamily="49" charset="0"/>
              <a:buChar char="o"/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2054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A65BE5-FC6F-4339-B7F7-98AC61455AFA}"/>
              </a:ext>
            </a:extLst>
          </p:cNvPr>
          <p:cNvSpPr/>
          <p:nvPr userDrawn="1"/>
        </p:nvSpPr>
        <p:spPr>
          <a:xfrm>
            <a:off x="631167" y="263071"/>
            <a:ext cx="11573271" cy="514350"/>
          </a:xfrm>
          <a:prstGeom prst="rect">
            <a:avLst/>
          </a:prstGeom>
          <a:solidFill>
            <a:srgbClr val="003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CA4557-2278-48D1-9E56-00038F1A510D}"/>
              </a:ext>
            </a:extLst>
          </p:cNvPr>
          <p:cNvSpPr/>
          <p:nvPr userDrawn="1"/>
        </p:nvSpPr>
        <p:spPr>
          <a:xfrm>
            <a:off x="-10160" y="6801348"/>
            <a:ext cx="12202160" cy="56652"/>
          </a:xfrm>
          <a:prstGeom prst="rect">
            <a:avLst/>
          </a:prstGeom>
          <a:solidFill>
            <a:srgbClr val="003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431D82-B8A3-45CE-AC97-CCE381F033E8}"/>
              </a:ext>
            </a:extLst>
          </p:cNvPr>
          <p:cNvSpPr/>
          <p:nvPr userDrawn="1"/>
        </p:nvSpPr>
        <p:spPr>
          <a:xfrm>
            <a:off x="463725" y="263071"/>
            <a:ext cx="97947" cy="514350"/>
          </a:xfrm>
          <a:prstGeom prst="rect">
            <a:avLst/>
          </a:prstGeom>
          <a:solidFill>
            <a:srgbClr val="003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3008EE-1733-4FB8-9E50-1D820438DE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629" y="6387546"/>
            <a:ext cx="2338519" cy="2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3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E56ACF-43B4-4DB7-889C-738437ED91AB}"/>
              </a:ext>
            </a:extLst>
          </p:cNvPr>
          <p:cNvSpPr/>
          <p:nvPr userDrawn="1"/>
        </p:nvSpPr>
        <p:spPr>
          <a:xfrm>
            <a:off x="631167" y="263071"/>
            <a:ext cx="11573271" cy="677707"/>
          </a:xfrm>
          <a:prstGeom prst="rect">
            <a:avLst/>
          </a:prstGeom>
          <a:solidFill>
            <a:srgbClr val="003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308857-0AEE-4359-A3E3-E439F35E2B91}"/>
              </a:ext>
            </a:extLst>
          </p:cNvPr>
          <p:cNvSpPr/>
          <p:nvPr userDrawn="1"/>
        </p:nvSpPr>
        <p:spPr>
          <a:xfrm>
            <a:off x="-10160" y="6801348"/>
            <a:ext cx="12202160" cy="56652"/>
          </a:xfrm>
          <a:prstGeom prst="rect">
            <a:avLst/>
          </a:prstGeom>
          <a:solidFill>
            <a:srgbClr val="003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6FF416-9883-4CD3-BA93-DB369390D905}"/>
              </a:ext>
            </a:extLst>
          </p:cNvPr>
          <p:cNvSpPr/>
          <p:nvPr userDrawn="1"/>
        </p:nvSpPr>
        <p:spPr>
          <a:xfrm>
            <a:off x="463725" y="263067"/>
            <a:ext cx="97947" cy="681037"/>
          </a:xfrm>
          <a:prstGeom prst="rect">
            <a:avLst/>
          </a:prstGeom>
          <a:solidFill>
            <a:srgbClr val="003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89CAF0-4AA1-41C0-9C67-F7F8851339B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629" y="6387546"/>
            <a:ext cx="2338519" cy="2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0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E7E7F-878E-D43E-3D73-280B983B0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2459" y="356033"/>
            <a:ext cx="10702925" cy="427038"/>
          </a:xfrm>
        </p:spPr>
        <p:txBody>
          <a:bodyPr/>
          <a:lstStyle/>
          <a:p>
            <a:r>
              <a:rPr lang="en-US" sz="2000" dirty="0"/>
              <a:t>Nondestructive</a:t>
            </a:r>
            <a:r>
              <a:rPr lang="en-US" dirty="0"/>
              <a:t> Evaluation (NDE) of Railroad Tank Cars </a:t>
            </a:r>
            <a:r>
              <a:rPr lang="en-US" sz="1400" dirty="0"/>
              <a:t>(1-line header)</a:t>
            </a:r>
            <a:endParaRPr lang="en-US" dirty="0"/>
          </a:p>
          <a:p>
            <a:endParaRPr lang="en-US" dirty="0"/>
          </a:p>
        </p:txBody>
      </p:sp>
      <p:sp>
        <p:nvSpPr>
          <p:cNvPr id="4" name="Project Description">
            <a:extLst>
              <a:ext uri="{FF2B5EF4-FFF2-40B4-BE49-F238E27FC236}">
                <a16:creationId xmlns:a16="http://schemas.microsoft.com/office/drawing/2014/main" id="{6719DF32-74A6-D329-D092-65735B808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451" y="900594"/>
            <a:ext cx="388778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PROJECT DESCRIPTION</a:t>
            </a:r>
          </a:p>
        </p:txBody>
      </p:sp>
      <p:sp>
        <p:nvSpPr>
          <p:cNvPr id="5" name="Railroad Impact">
            <a:extLst>
              <a:ext uri="{FF2B5EF4-FFF2-40B4-BE49-F238E27FC236}">
                <a16:creationId xmlns:a16="http://schemas.microsoft.com/office/drawing/2014/main" id="{9D0DAB01-2FC0-1DD6-20DD-BD7C655DA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451" y="3813783"/>
            <a:ext cx="388778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RAILROAD IMPACT</a:t>
            </a:r>
          </a:p>
        </p:txBody>
      </p:sp>
      <p:sp>
        <p:nvSpPr>
          <p:cNvPr id="6" name="Partners">
            <a:extLst>
              <a:ext uri="{FF2B5EF4-FFF2-40B4-BE49-F238E27FC236}">
                <a16:creationId xmlns:a16="http://schemas.microsoft.com/office/drawing/2014/main" id="{406CD37D-1AE3-B89F-5A07-AD3DAD95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351" y="4007654"/>
            <a:ext cx="38877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PROJECT PARTNERS</a:t>
            </a:r>
          </a:p>
        </p:txBody>
      </p:sp>
      <p:sp>
        <p:nvSpPr>
          <p:cNvPr id="7" name="Cost &amp; Schedule">
            <a:extLst>
              <a:ext uri="{FF2B5EF4-FFF2-40B4-BE49-F238E27FC236}">
                <a16:creationId xmlns:a16="http://schemas.microsoft.com/office/drawing/2014/main" id="{A1B3F44F-25AA-0677-6B17-130FB205F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351" y="5012076"/>
            <a:ext cx="38877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COST &amp; SCHEDULE</a:t>
            </a:r>
          </a:p>
        </p:txBody>
      </p:sp>
      <p:sp>
        <p:nvSpPr>
          <p:cNvPr id="8" name="Cost text">
            <a:extLst>
              <a:ext uri="{FF2B5EF4-FFF2-40B4-BE49-F238E27FC236}">
                <a16:creationId xmlns:a16="http://schemas.microsoft.com/office/drawing/2014/main" id="{0EE4D229-C6CC-2488-DD9D-85C8FFF155C8}"/>
              </a:ext>
            </a:extLst>
          </p:cNvPr>
          <p:cNvSpPr txBox="1">
            <a:spLocks/>
          </p:cNvSpPr>
          <p:nvPr/>
        </p:nvSpPr>
        <p:spPr>
          <a:xfrm>
            <a:off x="6488351" y="5415111"/>
            <a:ext cx="3887788" cy="4556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1200" spc="-15" dirty="0">
                <a:solidFill>
                  <a:prstClr val="black"/>
                </a:solidFill>
                <a:latin typeface="Calibri" panose="020F0502020204030204"/>
                <a:cs typeface="Arial"/>
              </a:rPr>
              <a:t>FY20 </a:t>
            </a:r>
            <a:r>
              <a:rPr kumimoji="0" lang="en-US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Funding</a:t>
            </a:r>
            <a:r>
              <a:rPr kumimoji="0" lang="en-US" sz="1200" b="0" i="0" u="none" strike="noStrike" kern="1200" cap="none" spc="-1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: $540,000</a:t>
            </a:r>
            <a:endParaRPr kumimoji="0" lang="en-US" sz="1200" b="0" i="0" u="none" strike="noStrike" kern="1200" cap="none" spc="-1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Project Duration: October 2018 – September 2021</a:t>
            </a:r>
          </a:p>
        </p:txBody>
      </p:sp>
      <p:sp>
        <p:nvSpPr>
          <p:cNvPr id="9" name="Project text">
            <a:extLst>
              <a:ext uri="{FF2B5EF4-FFF2-40B4-BE49-F238E27FC236}">
                <a16:creationId xmlns:a16="http://schemas.microsoft.com/office/drawing/2014/main" id="{A14DBB79-0EC5-B3DE-B24D-1129FB9DD7DA}"/>
              </a:ext>
            </a:extLst>
          </p:cNvPr>
          <p:cNvSpPr txBox="1">
            <a:spLocks/>
          </p:cNvSpPr>
          <p:nvPr/>
        </p:nvSpPr>
        <p:spPr>
          <a:xfrm>
            <a:off x="744537" y="1427667"/>
            <a:ext cx="4999937" cy="188445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4150" marR="89535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10" name="Project text">
            <a:extLst>
              <a:ext uri="{FF2B5EF4-FFF2-40B4-BE49-F238E27FC236}">
                <a16:creationId xmlns:a16="http://schemas.microsoft.com/office/drawing/2014/main" id="{9B754598-7C21-D285-4837-AC67C32D2B15}"/>
              </a:ext>
            </a:extLst>
          </p:cNvPr>
          <p:cNvSpPr txBox="1">
            <a:spLocks/>
          </p:cNvSpPr>
          <p:nvPr/>
        </p:nvSpPr>
        <p:spPr>
          <a:xfrm>
            <a:off x="703713" y="4240821"/>
            <a:ext cx="4999937" cy="188445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8953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1" name="Partner text">
            <a:extLst>
              <a:ext uri="{FF2B5EF4-FFF2-40B4-BE49-F238E27FC236}">
                <a16:creationId xmlns:a16="http://schemas.microsoft.com/office/drawing/2014/main" id="{CCF8FF72-C8A8-8804-88DE-187D31149FA6}"/>
              </a:ext>
            </a:extLst>
          </p:cNvPr>
          <p:cNvSpPr txBox="1">
            <a:spLocks/>
          </p:cNvSpPr>
          <p:nvPr/>
        </p:nvSpPr>
        <p:spPr>
          <a:xfrm>
            <a:off x="6488351" y="4387841"/>
            <a:ext cx="4813514" cy="271342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420866-D2FD-2818-11D6-709FA4ABFB1A}"/>
              </a:ext>
            </a:extLst>
          </p:cNvPr>
          <p:cNvSpPr txBox="1"/>
          <p:nvPr/>
        </p:nvSpPr>
        <p:spPr>
          <a:xfrm>
            <a:off x="568451" y="1311096"/>
            <a:ext cx="501552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0" marR="89535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Disseminate prior NDE probability of detection (POD) results/findings with the tank car industry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stakeholders.</a:t>
            </a:r>
          </a:p>
          <a:p>
            <a:pPr marL="184150" marR="89535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Conduct a feasibility study to identify the capabilities/limitations of new and advanced NDE methods for tank car inspections.</a:t>
            </a:r>
          </a:p>
          <a:p>
            <a:pPr marL="184150" marR="89535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Investigate the effects of corrosion on railroad tank car structures and the potential use of state-of-the-art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NDE methodologies for remaining tank car shell thickness measurement.</a:t>
            </a:r>
          </a:p>
          <a:p>
            <a:pPr marL="184150" marR="89535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Gather information on the newer types of tank cars and the common failure modes and determine if newer weld test panels are needed for future POD studies.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909065-2017-F9F7-824A-7D1F3B6031AE}"/>
              </a:ext>
            </a:extLst>
          </p:cNvPr>
          <p:cNvSpPr txBox="1"/>
          <p:nvPr/>
        </p:nvSpPr>
        <p:spPr>
          <a:xfrm>
            <a:off x="568451" y="4229682"/>
            <a:ext cx="49591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0" marR="508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Provides inspection reliability – a key consideration in the safety and operations of tank cars.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Increases safety through technological development.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Addresses industry needs in the areas of maintenance, inspection, and damage tolerance.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Quantification of the NDE methods through POD metrics provides direction and insight into the current capabilities of the industry when using the allowed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NDE methods.</a:t>
            </a:r>
          </a:p>
          <a:p>
            <a:pPr marL="184150" marR="508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-5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Provides for operator and procedure qualifications.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34B8C1-B43E-51A0-1CD5-7EC6EA3C51AB}"/>
              </a:ext>
            </a:extLst>
          </p:cNvPr>
          <p:cNvSpPr txBox="1"/>
          <p:nvPr/>
        </p:nvSpPr>
        <p:spPr>
          <a:xfrm>
            <a:off x="6488351" y="4387841"/>
            <a:ext cx="6108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Transportation Technology Center, Inc.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Tank car industry and stakeholders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NDE equipment OEMs</a:t>
            </a:r>
          </a:p>
        </p:txBody>
      </p:sp>
      <p:pic>
        <p:nvPicPr>
          <p:cNvPr id="21" name="Picture 20" title="Nondestructive Evaluation (NDE) of Railroad Tank Cars">
            <a:extLst>
              <a:ext uri="{FF2B5EF4-FFF2-40B4-BE49-F238E27FC236}">
                <a16:creationId xmlns:a16="http://schemas.microsoft.com/office/drawing/2014/main" id="{82BFA900-AD80-4F38-9E3D-7DB52DF7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267" y="1025422"/>
            <a:ext cx="3882986" cy="292456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E105001-FEC9-6B31-AD36-0C10635353F0}"/>
              </a:ext>
            </a:extLst>
          </p:cNvPr>
          <p:cNvSpPr txBox="1"/>
          <p:nvPr/>
        </p:nvSpPr>
        <p:spPr>
          <a:xfrm>
            <a:off x="5983922" y="6355425"/>
            <a:ext cx="63047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003D7D"/>
                </a:solidFill>
                <a:effectLst/>
                <a:latin typeface="Cambria" panose="02040503050406030204" pitchFamily="18" charset="0"/>
              </a:rPr>
              <a:t>PROJECT MANAGER</a:t>
            </a:r>
            <a:r>
              <a:rPr lang="en-US" sz="1100" b="0" i="0" u="none" strike="noStrike" dirty="0">
                <a:solidFill>
                  <a:srgbClr val="003D7D"/>
                </a:solidFill>
                <a:effectLst/>
                <a:latin typeface="Calibri" panose="020F0502020204030204" pitchFamily="34" charset="0"/>
              </a:rPr>
              <a:t>: </a:t>
            </a:r>
            <a:r>
              <a:rPr lang="en-US" sz="1100" b="0" i="0" u="none" strike="noStrike" dirty="0">
                <a:effectLst/>
                <a:latin typeface="Calibri" panose="020F0502020204030204" pitchFamily="34" charset="0"/>
              </a:rPr>
              <a:t>Name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• 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</a:rPr>
              <a:t>Phone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 •  email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D9EFE7-D6A8-DA02-5663-83C643244C50}"/>
              </a:ext>
            </a:extLst>
          </p:cNvPr>
          <p:cNvSpPr txBox="1"/>
          <p:nvPr/>
        </p:nvSpPr>
        <p:spPr>
          <a:xfrm rot="20015701">
            <a:off x="1314839" y="2265196"/>
            <a:ext cx="95623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64000"/>
                    </a:srgbClr>
                  </a:outerShdw>
                </a:effectLst>
              </a:rPr>
              <a:t>Example Template</a:t>
            </a:r>
          </a:p>
        </p:txBody>
      </p:sp>
    </p:spTree>
    <p:extLst>
      <p:ext uri="{BB962C8B-B14F-4D97-AF65-F5344CB8AC3E}">
        <p14:creationId xmlns:p14="http://schemas.microsoft.com/office/powerpoint/2010/main" val="191522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E9D2E-1B92-0FAE-5B77-7684373D8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-Line headline">
            <a:extLst>
              <a:ext uri="{FF2B5EF4-FFF2-40B4-BE49-F238E27FC236}">
                <a16:creationId xmlns:a16="http://schemas.microsoft.com/office/drawing/2014/main" id="{407A309B-C467-83FF-A068-FFEB26192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986" y="281032"/>
            <a:ext cx="11165205" cy="633457"/>
          </a:xfrm>
        </p:spPr>
        <p:txBody>
          <a:bodyPr lIns="91440" tIns="45720" rIns="91440" bIns="45720" anchor="t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Nondestructive Evaluation (NDE) of Railroad Tank Cars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Nondestructive Evaluation (NDE) of Railroad Tank Cars (2-line header)</a:t>
            </a:r>
          </a:p>
          <a:p>
            <a:pPr>
              <a:spcBef>
                <a:spcPts val="0"/>
              </a:spcBef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PM contact info">
            <a:extLst>
              <a:ext uri="{FF2B5EF4-FFF2-40B4-BE49-F238E27FC236}">
                <a16:creationId xmlns:a16="http://schemas.microsoft.com/office/drawing/2014/main" id="{A0BBF9B8-8688-E3AE-6293-F4DDB003AC19}"/>
              </a:ext>
            </a:extLst>
          </p:cNvPr>
          <p:cNvSpPr txBox="1">
            <a:spLocks/>
          </p:cNvSpPr>
          <p:nvPr/>
        </p:nvSpPr>
        <p:spPr>
          <a:xfrm>
            <a:off x="6096000" y="6325018"/>
            <a:ext cx="4666488" cy="26643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3D7D"/>
                </a:solidFill>
                <a:latin typeface="Cambria" panose="02040503050406030204" pitchFamily="18" charset="0"/>
              </a:rPr>
              <a:t>PROJECT MANAGER</a:t>
            </a:r>
            <a:r>
              <a:rPr lang="en-US" dirty="0">
                <a:solidFill>
                  <a:srgbClr val="003D7D"/>
                </a:solidFill>
                <a:latin typeface="Calibri" panose="020F0502020204030204" pitchFamily="34" charset="0"/>
              </a:rPr>
              <a:t>: </a:t>
            </a:r>
            <a:r>
              <a:rPr lang="en-US" dirty="0">
                <a:latin typeface="Calibri" panose="020F0502020204030204" pitchFamily="34" charset="0"/>
              </a:rPr>
              <a:t>Name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•  Phone  •  email​</a:t>
            </a:r>
            <a:endParaRPr lang="en-US" dirty="0"/>
          </a:p>
        </p:txBody>
      </p:sp>
      <p:sp>
        <p:nvSpPr>
          <p:cNvPr id="6" name="Cost text">
            <a:extLst>
              <a:ext uri="{FF2B5EF4-FFF2-40B4-BE49-F238E27FC236}">
                <a16:creationId xmlns:a16="http://schemas.microsoft.com/office/drawing/2014/main" id="{75A8D5D2-F74A-47B5-8A3F-CFC41B986223}"/>
              </a:ext>
            </a:extLst>
          </p:cNvPr>
          <p:cNvSpPr txBox="1">
            <a:spLocks/>
          </p:cNvSpPr>
          <p:nvPr/>
        </p:nvSpPr>
        <p:spPr>
          <a:xfrm>
            <a:off x="6488351" y="5351320"/>
            <a:ext cx="3887788" cy="4556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200" b="0" i="0" u="none" strike="noStrike" kern="1200" cap="none" spc="-1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8" name="Cost &amp; Schedule">
            <a:extLst>
              <a:ext uri="{FF2B5EF4-FFF2-40B4-BE49-F238E27FC236}">
                <a16:creationId xmlns:a16="http://schemas.microsoft.com/office/drawing/2014/main" id="{11E7D5F4-1E33-2C6D-8AD8-2639C9B95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351" y="4997423"/>
            <a:ext cx="38877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COST &amp; SCHEDULE</a:t>
            </a:r>
          </a:p>
        </p:txBody>
      </p:sp>
      <p:sp>
        <p:nvSpPr>
          <p:cNvPr id="11" name="Partners">
            <a:extLst>
              <a:ext uri="{FF2B5EF4-FFF2-40B4-BE49-F238E27FC236}">
                <a16:creationId xmlns:a16="http://schemas.microsoft.com/office/drawing/2014/main" id="{87F91564-7D0B-DA21-866A-4F1058386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351" y="3953703"/>
            <a:ext cx="388778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PROJECT PARTNERS</a:t>
            </a:r>
          </a:p>
        </p:txBody>
      </p:sp>
      <p:sp>
        <p:nvSpPr>
          <p:cNvPr id="12" name="Railroad text">
            <a:extLst>
              <a:ext uri="{FF2B5EF4-FFF2-40B4-BE49-F238E27FC236}">
                <a16:creationId xmlns:a16="http://schemas.microsoft.com/office/drawing/2014/main" id="{96B15D4E-BC44-C5B2-15E1-A4FEAFA68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95" y="4849868"/>
            <a:ext cx="4049712" cy="68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3" name="Railroad Impact">
            <a:extLst>
              <a:ext uri="{FF2B5EF4-FFF2-40B4-BE49-F238E27FC236}">
                <a16:creationId xmlns:a16="http://schemas.microsoft.com/office/drawing/2014/main" id="{52E1BCC5-CC89-BB53-F7E1-1EDFCC232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95" y="3804639"/>
            <a:ext cx="388778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RAILROAD IMPACT</a:t>
            </a:r>
          </a:p>
        </p:txBody>
      </p:sp>
      <p:sp>
        <p:nvSpPr>
          <p:cNvPr id="14" name="Project text">
            <a:extLst>
              <a:ext uri="{FF2B5EF4-FFF2-40B4-BE49-F238E27FC236}">
                <a16:creationId xmlns:a16="http://schemas.microsoft.com/office/drawing/2014/main" id="{3AA72233-168E-FE5B-877A-4D8FC0A669F2}"/>
              </a:ext>
            </a:extLst>
          </p:cNvPr>
          <p:cNvSpPr txBox="1">
            <a:spLocks/>
          </p:cNvSpPr>
          <p:nvPr/>
        </p:nvSpPr>
        <p:spPr>
          <a:xfrm>
            <a:off x="609995" y="1408166"/>
            <a:ext cx="4255303" cy="28837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Project Description">
            <a:extLst>
              <a:ext uri="{FF2B5EF4-FFF2-40B4-BE49-F238E27FC236}">
                <a16:creationId xmlns:a16="http://schemas.microsoft.com/office/drawing/2014/main" id="{7D7F3FD9-C7B2-A7E6-F252-9C611A817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95" y="1000633"/>
            <a:ext cx="388778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D7D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PROJECT DESCRIPTION</a:t>
            </a:r>
          </a:p>
        </p:txBody>
      </p:sp>
      <p:sp>
        <p:nvSpPr>
          <p:cNvPr id="2" name="Project text">
            <a:extLst>
              <a:ext uri="{FF2B5EF4-FFF2-40B4-BE49-F238E27FC236}">
                <a16:creationId xmlns:a16="http://schemas.microsoft.com/office/drawing/2014/main" id="{8763756A-9E13-CBF7-DB23-CDCAE3EAB044}"/>
              </a:ext>
            </a:extLst>
          </p:cNvPr>
          <p:cNvSpPr txBox="1">
            <a:spLocks/>
          </p:cNvSpPr>
          <p:nvPr/>
        </p:nvSpPr>
        <p:spPr>
          <a:xfrm>
            <a:off x="609995" y="1467222"/>
            <a:ext cx="4999937" cy="188445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4150" marR="89535" lvl="0" indent="-171450">
              <a:defRPr/>
            </a:pPr>
            <a:r>
              <a:rPr lang="en-US" sz="1200" dirty="0"/>
              <a:t>Disseminate prior NDE probability of detection (POD) results/findings with the tank car industry </a:t>
            </a:r>
            <a:br>
              <a:rPr lang="en-US" sz="1200" dirty="0"/>
            </a:br>
            <a:r>
              <a:rPr lang="en-US" sz="1200" dirty="0"/>
              <a:t>and stakeholders.</a:t>
            </a:r>
          </a:p>
          <a:p>
            <a:pPr marL="184150" marR="89535" lvl="0" indent="-171450">
              <a:defRPr/>
            </a:pPr>
            <a:r>
              <a:rPr lang="en-US" sz="1200" dirty="0"/>
              <a:t>Conduct a feasibility study to identify the capabilities/limitations of new and advanced NDE methods for tank car inspections.</a:t>
            </a:r>
          </a:p>
          <a:p>
            <a:pPr marL="184150" marR="89535" lvl="0" indent="-171450">
              <a:defRPr/>
            </a:pPr>
            <a:r>
              <a:rPr lang="en-US" sz="1200" dirty="0"/>
              <a:t>Investigate the effects of corrosion on railroad tank car structures and the potential use of state-of-the-art </a:t>
            </a:r>
            <a:br>
              <a:rPr lang="en-US" sz="1200" dirty="0"/>
            </a:br>
            <a:r>
              <a:rPr lang="en-US" sz="1200" dirty="0"/>
              <a:t>NDE methodologies for remaining tank car shell thickness measurement.</a:t>
            </a:r>
          </a:p>
          <a:p>
            <a:pPr marL="184150" marR="89535" lvl="0" indent="-171450">
              <a:defRPr/>
            </a:pPr>
            <a:r>
              <a:rPr lang="en-US" sz="1200" dirty="0"/>
              <a:t>Gather information on the newer types of tank cars and the common failure modes and determine if newer weld test panels are needed for future POD studies.</a:t>
            </a:r>
          </a:p>
          <a:p>
            <a:pPr marL="184150" marR="89535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3" name="Project text">
            <a:extLst>
              <a:ext uri="{FF2B5EF4-FFF2-40B4-BE49-F238E27FC236}">
                <a16:creationId xmlns:a16="http://schemas.microsoft.com/office/drawing/2014/main" id="{3F22D323-8DA7-108C-5BD1-D2DAF42171BF}"/>
              </a:ext>
            </a:extLst>
          </p:cNvPr>
          <p:cNvSpPr txBox="1">
            <a:spLocks/>
          </p:cNvSpPr>
          <p:nvPr/>
        </p:nvSpPr>
        <p:spPr>
          <a:xfrm>
            <a:off x="609995" y="4250539"/>
            <a:ext cx="4999937" cy="188445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4150" marR="5080" lvl="0" indent="-171450">
              <a:defRPr/>
            </a:pPr>
            <a:r>
              <a:rPr lang="en-US" sz="1200" dirty="0"/>
              <a:t>Provides inspection reliability – a key consideration in the safety and operations of tank cars.</a:t>
            </a:r>
          </a:p>
          <a:p>
            <a:pPr marL="184150" marR="5080" lvl="0" indent="-171450">
              <a:defRPr/>
            </a:pPr>
            <a:r>
              <a:rPr lang="en-US" sz="1200" dirty="0"/>
              <a:t>Increases safety through technological development.</a:t>
            </a:r>
          </a:p>
          <a:p>
            <a:pPr marL="184150" marR="5080" lvl="0" indent="-171450">
              <a:defRPr/>
            </a:pPr>
            <a:r>
              <a:rPr lang="en-US" sz="1200" dirty="0"/>
              <a:t>Addresses industry needs in the areas of maintenance, inspection, and damage tolerance.</a:t>
            </a:r>
          </a:p>
          <a:p>
            <a:pPr marL="184150" marR="5080" lvl="0" indent="-171450">
              <a:defRPr/>
            </a:pPr>
            <a:r>
              <a:rPr lang="en-US" sz="1200" dirty="0"/>
              <a:t>Quantification of the NDE methods through POD metrics provides direction and insight into the current capabilities of the industry when using the allowed </a:t>
            </a:r>
            <a:br>
              <a:rPr lang="en-US" sz="1200" dirty="0"/>
            </a:br>
            <a:r>
              <a:rPr lang="en-US" sz="1200" dirty="0"/>
              <a:t>NDE methods.</a:t>
            </a:r>
          </a:p>
          <a:p>
            <a:pPr marL="184150" marR="5080" lvl="0" indent="-171450">
              <a:defRPr/>
            </a:pPr>
            <a:r>
              <a:rPr lang="en-US" sz="1200" spc="-5" dirty="0">
                <a:cs typeface="Arial"/>
              </a:rPr>
              <a:t>Provides for operator and procedure qualifications.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ahoma" panose="020B0604030504040204" pitchFamily="34" charset="0"/>
              </a:rPr>
              <a:t>. </a:t>
            </a:r>
          </a:p>
        </p:txBody>
      </p:sp>
      <p:sp>
        <p:nvSpPr>
          <p:cNvPr id="5" name="Partner text">
            <a:extLst>
              <a:ext uri="{FF2B5EF4-FFF2-40B4-BE49-F238E27FC236}">
                <a16:creationId xmlns:a16="http://schemas.microsoft.com/office/drawing/2014/main" id="{B7C4DCE0-59B3-EF5D-04D1-8D7154FE81BC}"/>
              </a:ext>
            </a:extLst>
          </p:cNvPr>
          <p:cNvSpPr txBox="1">
            <a:spLocks/>
          </p:cNvSpPr>
          <p:nvPr/>
        </p:nvSpPr>
        <p:spPr>
          <a:xfrm>
            <a:off x="6582070" y="2850064"/>
            <a:ext cx="4813514" cy="271342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9" name="Partner text">
            <a:extLst>
              <a:ext uri="{FF2B5EF4-FFF2-40B4-BE49-F238E27FC236}">
                <a16:creationId xmlns:a16="http://schemas.microsoft.com/office/drawing/2014/main" id="{6652D5F4-3D9D-C8FA-DAAF-AAF62307F9E4}"/>
              </a:ext>
            </a:extLst>
          </p:cNvPr>
          <p:cNvSpPr txBox="1">
            <a:spLocks/>
          </p:cNvSpPr>
          <p:nvPr/>
        </p:nvSpPr>
        <p:spPr>
          <a:xfrm>
            <a:off x="6488351" y="4387841"/>
            <a:ext cx="4813514" cy="271342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7FAD5F-C035-4936-E1F3-6DCFCFDAA7A3}"/>
              </a:ext>
            </a:extLst>
          </p:cNvPr>
          <p:cNvSpPr txBox="1"/>
          <p:nvPr/>
        </p:nvSpPr>
        <p:spPr>
          <a:xfrm>
            <a:off x="6488351" y="4384537"/>
            <a:ext cx="6108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Transportation Technology Center, Inc.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Tank car industry and stakeholders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NDE equipment OEMs</a:t>
            </a:r>
          </a:p>
        </p:txBody>
      </p:sp>
      <p:pic>
        <p:nvPicPr>
          <p:cNvPr id="18" name="Picture 17" title="Nondestructive Evaluation (NDE) of Railroad Tank Cars">
            <a:extLst>
              <a:ext uri="{FF2B5EF4-FFF2-40B4-BE49-F238E27FC236}">
                <a16:creationId xmlns:a16="http://schemas.microsoft.com/office/drawing/2014/main" id="{263BE535-EB80-3B85-6C46-CDF05F94B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267" y="1025422"/>
            <a:ext cx="3882986" cy="292456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B57765-3257-F2E5-68AF-D444928C6314}"/>
              </a:ext>
            </a:extLst>
          </p:cNvPr>
          <p:cNvSpPr txBox="1"/>
          <p:nvPr/>
        </p:nvSpPr>
        <p:spPr>
          <a:xfrm>
            <a:off x="6488351" y="5419248"/>
            <a:ext cx="6304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1200" spc="-15" dirty="0">
                <a:solidFill>
                  <a:prstClr val="black"/>
                </a:solidFill>
                <a:latin typeface="Calibri" panose="020F0502020204030204"/>
                <a:cs typeface="Arial"/>
              </a:rPr>
              <a:t>FY20 </a:t>
            </a:r>
            <a:r>
              <a:rPr kumimoji="0" lang="en-US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Funding: $540,000</a:t>
            </a:r>
          </a:p>
          <a:p>
            <a:pPr marL="1841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Project Duration: October 2018 – September 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4101DA-3F74-9AF0-4731-7215F864810A}"/>
              </a:ext>
            </a:extLst>
          </p:cNvPr>
          <p:cNvSpPr txBox="1"/>
          <p:nvPr/>
        </p:nvSpPr>
        <p:spPr>
          <a:xfrm rot="20015701">
            <a:off x="1314839" y="2265196"/>
            <a:ext cx="95623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chemeClr val="bg1">
                    <a:lumMod val="6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64000"/>
                    </a:srgbClr>
                  </a:outerShdw>
                </a:effectLst>
              </a:rPr>
              <a:t>Example Template</a:t>
            </a:r>
          </a:p>
        </p:txBody>
      </p:sp>
    </p:spTree>
    <p:extLst>
      <p:ext uri="{BB962C8B-B14F-4D97-AF65-F5344CB8AC3E}">
        <p14:creationId xmlns:p14="http://schemas.microsoft.com/office/powerpoint/2010/main" val="4172379710"/>
      </p:ext>
    </p:extLst>
  </p:cSld>
  <p:clrMapOvr>
    <a:masterClrMapping/>
  </p:clrMapOvr>
</p:sld>
</file>

<file path=ppt/theme/theme1.xml><?xml version="1.0" encoding="utf-8"?>
<a:theme xmlns:a="http://schemas.openxmlformats.org/drawingml/2006/main" name="1-Line Headlin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2-line Headl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517</Words>
  <Application>Microsoft Office PowerPoint</Application>
  <PresentationFormat>Widescreen</PresentationFormat>
  <Paragraphs>54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Aptos</vt:lpstr>
      <vt:lpstr>Arial</vt:lpstr>
      <vt:lpstr>Calibri</vt:lpstr>
      <vt:lpstr>Cambria</vt:lpstr>
      <vt:lpstr>Courier New</vt:lpstr>
      <vt:lpstr>Google Sans Text</vt:lpstr>
      <vt:lpstr>Wingdings</vt:lpstr>
      <vt:lpstr>1-Line Headline</vt:lpstr>
      <vt:lpstr>2_2-line Headline</vt:lpstr>
      <vt:lpstr>PowerPoint Presentation</vt:lpstr>
      <vt:lpstr>PowerPoint Presentation</vt:lpstr>
    </vt:vector>
  </TitlesOfParts>
  <Company>US Department of Transportation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Geary, Michele (FRA)</dc:creator>
  <cp:lastModifiedBy>Wheeler, Koren (FRA)</cp:lastModifiedBy>
  <cp:revision>2</cp:revision>
  <dcterms:created xsi:type="dcterms:W3CDTF">2026-05-21T14:50:17Z</dcterms:created>
  <dcterms:modified xsi:type="dcterms:W3CDTF">2026-05-21T16:00:25Z</dcterms:modified>
</cp:coreProperties>
</file>