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notesMasterIdLst>
    <p:notesMasterId r:id="rId18"/>
  </p:notesMasterIdLst>
  <p:sldIdLst>
    <p:sldId id="256" r:id="rId6"/>
    <p:sldId id="257" r:id="rId7"/>
    <p:sldId id="260" r:id="rId8"/>
    <p:sldId id="270" r:id="rId9"/>
    <p:sldId id="271" r:id="rId10"/>
    <p:sldId id="272" r:id="rId11"/>
    <p:sldId id="275" r:id="rId12"/>
    <p:sldId id="274" r:id="rId13"/>
    <p:sldId id="268" r:id="rId14"/>
    <p:sldId id="269" r:id="rId15"/>
    <p:sldId id="276"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1" d="100"/>
          <a:sy n="111" d="100"/>
        </p:scale>
        <p:origin x="534" y="9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54CC0B01-87EE-4481-B7D8-EBAD59388E51}" type="datetimeFigureOut">
              <a:rPr lang="en-US" smtClean="0"/>
              <a:t>8/24/2026</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ACCEC751-D9BD-4535-8546-0121FF23865B}" type="slidenum">
              <a:rPr lang="en-US" smtClean="0"/>
              <a:t>‹#›</a:t>
            </a:fld>
            <a:endParaRPr lang="en-US"/>
          </a:p>
        </p:txBody>
      </p:sp>
    </p:spTree>
    <p:extLst>
      <p:ext uri="{BB962C8B-B14F-4D97-AF65-F5344CB8AC3E}">
        <p14:creationId xmlns:p14="http://schemas.microsoft.com/office/powerpoint/2010/main" val="3769118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4B1AF08-206B-4AAD-9E86-56D406A59B1F}" type="datetime1">
              <a:rPr lang="en-US" smtClean="0"/>
              <a:t>8/24/2026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29E32AAC-91AD-4E71-B6DA-D52041F06E5F}" type="datetime1">
              <a:rPr lang="en-US" smtClean="0"/>
              <a:t>8/24/2026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F4DAC59-276D-4D50-804D-8935244087C1}" type="datetime1">
              <a:rPr lang="en-US" smtClean="0"/>
              <a:t>8/24/2026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159564D-D974-467E-956E-011F4D2F8BA4}" type="datetime1">
              <a:rPr lang="en-US" smtClean="0"/>
              <a:t>8/24/2026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22AFD8B-969E-4D5C-B4F7-B03A0F37FA80}" type="datetime1">
              <a:rPr lang="en-US" smtClean="0"/>
              <a:t>8/24/2026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DB9980BB-02F2-4567-8FA9-101AF952464B}" type="datetime1">
              <a:rPr lang="en-US" smtClean="0"/>
              <a:t>8/24/2026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6F2F1E0-72E5-4E44-980B-7A1600D8F046}" type="datetime1">
              <a:rPr lang="en-US" smtClean="0"/>
              <a:t>8/24/2026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9FB6BD11-B8D0-4499-A1BE-05F6EE36283A}" type="datetime1">
              <a:rPr lang="en-US" smtClean="0"/>
              <a:t>8/24/2026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EA0FD30-40B0-43EC-BC09-417BB5C4A1B3}" type="datetime1">
              <a:rPr lang="en-US" smtClean="0"/>
              <a:t>8/24/2026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C2E5DBC-3E94-49EB-AC91-F81598E466CF}" type="datetime1">
              <a:rPr lang="en-US" smtClean="0"/>
              <a:t>8/24/2026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CCA45975-B008-49C0-893B-F0DA6D7761DB}" type="datetime1">
              <a:rPr lang="en-US" smtClean="0"/>
              <a:t>8/24/2026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8F94ED16-8CBC-430D-9B71-129F5A6CE025}" type="datetime1">
              <a:rPr lang="en-US" smtClean="0"/>
              <a:t>8/24/2026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230DC1F-5BD7-457F-9BAB-C79F5A471866}" type="datetime1">
              <a:rPr lang="en-US" smtClean="0"/>
              <a:t>8/24/2026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3ED7716-4B73-4047-8F47-DC2ADC28B8E3}" type="datetime1">
              <a:rPr lang="en-US" smtClean="0"/>
              <a:t>8/24/2026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AD96F53-9AB4-4CD4-83C9-5CC13E39017B}" type="datetime1">
              <a:rPr lang="en-US" smtClean="0"/>
              <a:t>8/24/2026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270DD6-854E-46EF-9770-EE7A6574E7D8}" type="datetime1">
              <a:rPr lang="en-US" smtClean="0"/>
              <a:t>8/24/2026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729038-A6FB-46D1-AE09-221537E4BC11}" type="datetime1">
              <a:rPr lang="en-US" smtClean="0"/>
              <a:t>8/24/2026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F18D381-AADB-447A-8CED-7FEDFC6CE415}" type="datetime1">
              <a:rPr lang="en-US" smtClean="0"/>
              <a:t>8/24/2026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844615"/>
            <a:ext cx="8825658" cy="3329581"/>
          </a:xfrm>
        </p:spPr>
        <p:txBody>
          <a:bodyPr/>
          <a:lstStyle/>
          <a:p>
            <a:r>
              <a:rPr lang="en-US" sz="5400" dirty="0"/>
              <a:t>Optional Pre-Quote Conference</a:t>
            </a:r>
            <a:br>
              <a:rPr lang="en-US" sz="5400" dirty="0"/>
            </a:br>
            <a:r>
              <a:rPr lang="en-US" sz="5400" dirty="0"/>
              <a:t>T3118 - Emergency Winter Season Towing Services - NJDOT</a:t>
            </a:r>
            <a:br>
              <a:rPr lang="en-US" sz="5400" dirty="0"/>
            </a:br>
            <a:r>
              <a:rPr lang="en-US" sz="5400" dirty="0"/>
              <a:t>27DPP01349</a:t>
            </a:r>
          </a:p>
        </p:txBody>
      </p:sp>
      <p:sp>
        <p:nvSpPr>
          <p:cNvPr id="3" name="Subtitle 2"/>
          <p:cNvSpPr>
            <a:spLocks noGrp="1"/>
          </p:cNvSpPr>
          <p:nvPr>
            <p:ph type="subTitle" idx="1"/>
          </p:nvPr>
        </p:nvSpPr>
        <p:spPr>
          <a:xfrm>
            <a:off x="1154955" y="5312218"/>
            <a:ext cx="8825658" cy="1279388"/>
          </a:xfrm>
        </p:spPr>
        <p:txBody>
          <a:bodyPr>
            <a:normAutofit/>
          </a:bodyPr>
          <a:lstStyle/>
          <a:p>
            <a:r>
              <a:rPr lang="en-US" sz="2800" dirty="0"/>
              <a:t>Q&amp;a due by 2pm September 9, 2026</a:t>
            </a:r>
          </a:p>
          <a:p>
            <a:r>
              <a:rPr lang="en-US" sz="2800" dirty="0"/>
              <a:t>Quotes due by 2pm October 22, 2026</a:t>
            </a:r>
          </a:p>
        </p:txBody>
      </p:sp>
      <p:sp>
        <p:nvSpPr>
          <p:cNvPr id="6" name="Slide Number Placeholder 5">
            <a:extLst>
              <a:ext uri="{FF2B5EF4-FFF2-40B4-BE49-F238E27FC236}">
                <a16:creationId xmlns:a16="http://schemas.microsoft.com/office/drawing/2014/main" id="{3DD7FFA7-07A2-3DD1-329D-DE3409599450}"/>
              </a:ext>
            </a:extLst>
          </p:cNvPr>
          <p:cNvSpPr>
            <a:spLocks noGrp="1"/>
          </p:cNvSpPr>
          <p:nvPr>
            <p:ph type="sldNum" sz="quarter" idx="12"/>
          </p:nvPr>
        </p:nvSpPr>
        <p:spPr/>
        <p:txBody>
          <a:bodyPr/>
          <a:lstStyle/>
          <a:p>
            <a:fld id="{D57F1E4F-1CFF-5643-939E-02111984F565}" type="slidenum">
              <a:rPr lang="en-US" smtClean="0"/>
              <a:t>1</a:t>
            </a:fld>
            <a:endParaRPr lang="en-US" dirty="0"/>
          </a:p>
        </p:txBody>
      </p:sp>
    </p:spTree>
    <p:extLst>
      <p:ext uri="{BB962C8B-B14F-4D97-AF65-F5344CB8AC3E}">
        <p14:creationId xmlns:p14="http://schemas.microsoft.com/office/powerpoint/2010/main" val="4241691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
        <p:nvSpPr>
          <p:cNvPr id="6" name="Slide Number Placeholder 5">
            <a:extLst>
              <a:ext uri="{FF2B5EF4-FFF2-40B4-BE49-F238E27FC236}">
                <a16:creationId xmlns:a16="http://schemas.microsoft.com/office/drawing/2014/main" id="{C805BB77-8347-246D-31BF-EE7A1B48D685}"/>
              </a:ext>
            </a:extLst>
          </p:cNvPr>
          <p:cNvSpPr>
            <a:spLocks noGrp="1"/>
          </p:cNvSpPr>
          <p:nvPr>
            <p:ph type="sldNum" sz="quarter" idx="12"/>
          </p:nvPr>
        </p:nvSpPr>
        <p:spPr/>
        <p:txBody>
          <a:bodyPr/>
          <a:lstStyle/>
          <a:p>
            <a:fld id="{D57F1E4F-1CFF-5643-939E-02111984F565}" type="slidenum">
              <a:rPr lang="en-US" smtClean="0"/>
              <a:t>2</a:t>
            </a:fld>
            <a:endParaRPr lang="en-US" dirty="0"/>
          </a:p>
        </p:txBody>
      </p:sp>
    </p:spTree>
    <p:extLst>
      <p:ext uri="{BB962C8B-B14F-4D97-AF65-F5344CB8AC3E}">
        <p14:creationId xmlns:p14="http://schemas.microsoft.com/office/powerpoint/2010/main" val="2972536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
        <p:nvSpPr>
          <p:cNvPr id="6" name="Slide Number Placeholder 5">
            <a:extLst>
              <a:ext uri="{FF2B5EF4-FFF2-40B4-BE49-F238E27FC236}">
                <a16:creationId xmlns:a16="http://schemas.microsoft.com/office/drawing/2014/main" id="{EDF4ADD6-8469-0441-2BEB-2416B7E34C57}"/>
              </a:ext>
            </a:extLst>
          </p:cNvPr>
          <p:cNvSpPr>
            <a:spLocks noGrp="1"/>
          </p:cNvSpPr>
          <p:nvPr>
            <p:ph type="sldNum" sz="quarter" idx="12"/>
          </p:nvPr>
        </p:nvSpPr>
        <p:spPr/>
        <p:txBody>
          <a:bodyPr/>
          <a:lstStyle/>
          <a:p>
            <a:fld id="{D57F1E4F-1CFF-5643-939E-02111984F565}" type="slidenum">
              <a:rPr lang="en-US" smtClean="0"/>
              <a:t>3</a:t>
            </a:fld>
            <a:endParaRPr lang="en-US" dirty="0"/>
          </a:p>
        </p:txBody>
      </p:sp>
    </p:spTree>
    <p:extLst>
      <p:ext uri="{BB962C8B-B14F-4D97-AF65-F5344CB8AC3E}">
        <p14:creationId xmlns:p14="http://schemas.microsoft.com/office/powerpoint/2010/main" val="2382033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459647"/>
            <a:ext cx="8946541" cy="4429525"/>
          </a:xfrm>
        </p:spPr>
        <p:txBody>
          <a:bodyPr>
            <a:noAutofit/>
          </a:bodyPr>
          <a:lstStyle/>
          <a:p>
            <a:r>
              <a:rPr lang="en-US" sz="2400" dirty="0"/>
              <a:t>Cover page: Submission dates and set-aside requirements</a:t>
            </a:r>
          </a:p>
          <a:p>
            <a:r>
              <a:rPr lang="en-US" sz="2400" dirty="0"/>
              <a:t>Section 1: Introduction and Summary of the Bid Solicitation</a:t>
            </a:r>
          </a:p>
          <a:p>
            <a:r>
              <a:rPr lang="en-US" sz="2400" dirty="0"/>
              <a:t>Section 2: Pre-Quote Submission Information (e-Q&amp;A, exceptions to the SSTC, Bid Amendments)</a:t>
            </a:r>
          </a:p>
          <a:p>
            <a:r>
              <a:rPr lang="en-US" sz="2400" dirty="0"/>
              <a:t>Section 3: Quote Submission Requirements (forms, technical response, State-Supplied Price Sheet Instructions)</a:t>
            </a:r>
          </a:p>
          <a:p>
            <a:r>
              <a:rPr lang="en-US" sz="2400" dirty="0"/>
              <a:t>Section 4: Scope of Work</a:t>
            </a:r>
          </a:p>
        </p:txBody>
      </p:sp>
      <p:sp>
        <p:nvSpPr>
          <p:cNvPr id="6" name="Slide Number Placeholder 5">
            <a:extLst>
              <a:ext uri="{FF2B5EF4-FFF2-40B4-BE49-F238E27FC236}">
                <a16:creationId xmlns:a16="http://schemas.microsoft.com/office/drawing/2014/main" id="{65DC9BC8-7DCB-5A4D-EB12-8F0594BFF4CD}"/>
              </a:ext>
            </a:extLst>
          </p:cNvPr>
          <p:cNvSpPr>
            <a:spLocks noGrp="1"/>
          </p:cNvSpPr>
          <p:nvPr>
            <p:ph type="sldNum" sz="quarter" idx="12"/>
          </p:nvPr>
        </p:nvSpPr>
        <p:spPr/>
        <p:txBody>
          <a:bodyPr/>
          <a:lstStyle/>
          <a:p>
            <a:fld id="{D57F1E4F-1CFF-5643-939E-02111984F565}" type="slidenum">
              <a:rPr lang="en-US" smtClean="0"/>
              <a:t>4</a:t>
            </a:fld>
            <a:endParaRPr lang="en-US" dirty="0"/>
          </a:p>
        </p:txBody>
      </p:sp>
    </p:spTree>
    <p:extLst>
      <p:ext uri="{BB962C8B-B14F-4D97-AF65-F5344CB8AC3E}">
        <p14:creationId xmlns:p14="http://schemas.microsoft.com/office/powerpoint/2010/main" val="3686250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a:t>Section 6: Data Security Requirements</a:t>
            </a:r>
          </a:p>
          <a:p>
            <a:r>
              <a:rPr lang="en-US" sz="2400" dirty="0"/>
              <a:t>Section 7: Modifications to the State of New Jersey Standard Terms and Conditions (SSTC)</a:t>
            </a:r>
          </a:p>
          <a:p>
            <a:r>
              <a:rPr lang="en-US" sz="2400" dirty="0"/>
              <a:t>Section 8: Quote Evaluation and Award</a:t>
            </a:r>
          </a:p>
          <a:p>
            <a:r>
              <a:rPr lang="en-US" sz="2400" dirty="0"/>
              <a:t>Section 9: Glossary</a:t>
            </a:r>
          </a:p>
          <a:p>
            <a:r>
              <a:rPr lang="en-US" sz="2400" dirty="0"/>
              <a:t>Attachment 1:  State of New Jersey Standard Terms and Conditions</a:t>
            </a:r>
          </a:p>
          <a:p>
            <a:pPr marL="457200" lvl="1" indent="0">
              <a:buNone/>
            </a:pPr>
            <a:endParaRPr lang="en-US" dirty="0"/>
          </a:p>
        </p:txBody>
      </p:sp>
      <p:sp>
        <p:nvSpPr>
          <p:cNvPr id="6" name="Slide Number Placeholder 5">
            <a:extLst>
              <a:ext uri="{FF2B5EF4-FFF2-40B4-BE49-F238E27FC236}">
                <a16:creationId xmlns:a16="http://schemas.microsoft.com/office/drawing/2014/main" id="{2218DDE3-E88C-5941-B791-3D5356F690CC}"/>
              </a:ext>
            </a:extLst>
          </p:cNvPr>
          <p:cNvSpPr>
            <a:spLocks noGrp="1"/>
          </p:cNvSpPr>
          <p:nvPr>
            <p:ph type="sldNum" sz="quarter" idx="12"/>
          </p:nvPr>
        </p:nvSpPr>
        <p:spPr/>
        <p:txBody>
          <a:bodyPr/>
          <a:lstStyle/>
          <a:p>
            <a:fld id="{D57F1E4F-1CFF-5643-939E-02111984F565}" type="slidenum">
              <a:rPr lang="en-US" smtClean="0"/>
              <a:t>5</a:t>
            </a:fld>
            <a:endParaRPr lang="en-US" dirty="0"/>
          </a:p>
        </p:txBody>
      </p:sp>
    </p:spTree>
    <p:extLst>
      <p:ext uri="{BB962C8B-B14F-4D97-AF65-F5344CB8AC3E}">
        <p14:creationId xmlns:p14="http://schemas.microsoft.com/office/powerpoint/2010/main" val="1795808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a:t>Complete all required price lines on the State-Supplied Price Sheet pursuant to the Bid Solicitation instructions or Quote may be deemed non-responsive. Indicate “</a:t>
            </a:r>
            <a:r>
              <a:rPr lang="en-US" b="1" u="sng" dirty="0"/>
              <a:t>no charge</a:t>
            </a:r>
            <a:r>
              <a:rPr lang="en-US" dirty="0"/>
              <a:t>” if the cost is $0.  Do not leave any price line blank. </a:t>
            </a:r>
          </a:p>
          <a:p>
            <a:r>
              <a:rPr lang="en-US" dirty="0"/>
              <a:t>The State-Supplied Price Sheet must be completed in its entirety with no lines added or removed, or include additional language, assumptions or fees.</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t>
            </a:r>
            <a:r>
              <a:rPr lang="en-US" b="1" u="sng" dirty="0"/>
              <a:t>all tabs </a:t>
            </a:r>
            <a:r>
              <a:rPr lang="en-US" dirty="0"/>
              <a:t>on the State-Supplied Price Sheet.</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
        <p:nvSpPr>
          <p:cNvPr id="6" name="Slide Number Placeholder 5">
            <a:extLst>
              <a:ext uri="{FF2B5EF4-FFF2-40B4-BE49-F238E27FC236}">
                <a16:creationId xmlns:a16="http://schemas.microsoft.com/office/drawing/2014/main" id="{08471D4C-0709-BCEB-8377-9769A7095293}"/>
              </a:ext>
            </a:extLst>
          </p:cNvPr>
          <p:cNvSpPr>
            <a:spLocks noGrp="1"/>
          </p:cNvSpPr>
          <p:nvPr>
            <p:ph type="sldNum" sz="quarter" idx="12"/>
          </p:nvPr>
        </p:nvSpPr>
        <p:spPr/>
        <p:txBody>
          <a:bodyPr/>
          <a:lstStyle/>
          <a:p>
            <a:fld id="{D57F1E4F-1CFF-5643-939E-02111984F565}" type="slidenum">
              <a:rPr lang="en-US" smtClean="0"/>
              <a:t>6</a:t>
            </a:fld>
            <a:endParaRPr lang="en-US" dirty="0"/>
          </a:p>
        </p:txBody>
      </p:sp>
    </p:spTree>
    <p:extLst>
      <p:ext uri="{BB962C8B-B14F-4D97-AF65-F5344CB8AC3E}">
        <p14:creationId xmlns:p14="http://schemas.microsoft.com/office/powerpoint/2010/main" val="1914936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62500" lnSpcReduction="20000"/>
          </a:bodyPr>
          <a:lstStyle/>
          <a:p>
            <a:pPr lvl="1"/>
            <a:endParaRPr lang="en-US" dirty="0"/>
          </a:p>
          <a:p>
            <a:pPr lvl="1"/>
            <a:r>
              <a:rPr lang="en-US" sz="2200" dirty="0"/>
              <a:t>Review Bid Solicitation in its entirety and submit any questions prior to the deadline including exceptions to the SSTC. Updated documents will be posted in NJSTART and should be reviewed as posted.</a:t>
            </a:r>
          </a:p>
          <a:p>
            <a:pPr lvl="1"/>
            <a:endParaRPr lang="en-US" sz="2200" dirty="0"/>
          </a:p>
          <a:p>
            <a:pPr lvl="1"/>
            <a:r>
              <a:rPr lang="en-US" sz="2200"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endParaRPr lang="en-US" sz="2200" dirty="0"/>
          </a:p>
          <a:p>
            <a:pPr lvl="1"/>
            <a:r>
              <a:rPr lang="en-US" sz="2200" dirty="0"/>
              <a:t>When submitting a Quote through </a:t>
            </a:r>
            <a:r>
              <a:rPr lang="en-US" sz="2200" b="1" i="1" dirty="0"/>
              <a:t>NJSTART</a:t>
            </a:r>
            <a:r>
              <a:rPr lang="en-US" sz="2200" dirty="0"/>
              <a:t>, do not use any symbols (i.e., #, @, $, &amp;, *) in the filename as this may prevent the Quote from being properly uploaded.  Uploaded files must be compatible with Microsoft Office and/or Adobe software applications. DO NOT UPLOAD files with extensions such as .zip, .numbers, or .pages.</a:t>
            </a:r>
          </a:p>
          <a:p>
            <a:pPr lvl="1"/>
            <a:endParaRPr lang="en-US" sz="2200" dirty="0">
              <a:solidFill>
                <a:srgbClr val="FFFF00"/>
              </a:solidFill>
            </a:endParaRPr>
          </a:p>
          <a:p>
            <a:pPr lvl="1"/>
            <a:r>
              <a:rPr lang="en-US" sz="2200" dirty="0"/>
              <a:t>Be advised that this is NOT a Waiver or Delegated Purchasing Authority (“DPA”) procurement. The Quote may not be emailed, faxed, or hand-delivered.  The Quote may only be submitted through NJSTART.</a:t>
            </a:r>
          </a:p>
          <a:p>
            <a:pPr marL="457200" lvl="1" indent="0">
              <a:buNone/>
            </a:pPr>
            <a:endParaRPr lang="en-US" sz="2200" dirty="0"/>
          </a:p>
          <a:p>
            <a:pPr lvl="1"/>
            <a:r>
              <a:rPr lang="en-US" sz="2200" dirty="0"/>
              <a:t>Do not select “No Bid” on the NJSTART “General Tab” unless you are not intending to submit a bid. Your bid will not appear in the Bid Tab if this option is selected.</a:t>
            </a:r>
          </a:p>
          <a:p>
            <a:pPr marL="457200" lvl="1" indent="0">
              <a:buNone/>
            </a:pPr>
            <a:endParaRPr lang="en-US" dirty="0"/>
          </a:p>
        </p:txBody>
      </p:sp>
      <p:sp>
        <p:nvSpPr>
          <p:cNvPr id="6" name="Slide Number Placeholder 5">
            <a:extLst>
              <a:ext uri="{FF2B5EF4-FFF2-40B4-BE49-F238E27FC236}">
                <a16:creationId xmlns:a16="http://schemas.microsoft.com/office/drawing/2014/main" id="{8635AC76-016B-4E3F-A2FC-1878CD203641}"/>
              </a:ext>
            </a:extLst>
          </p:cNvPr>
          <p:cNvSpPr>
            <a:spLocks noGrp="1"/>
          </p:cNvSpPr>
          <p:nvPr>
            <p:ph type="sldNum" sz="quarter" idx="12"/>
          </p:nvPr>
        </p:nvSpPr>
        <p:spPr/>
        <p:txBody>
          <a:bodyPr/>
          <a:lstStyle/>
          <a:p>
            <a:fld id="{D57F1E4F-1CFF-5643-939E-02111984F565}" type="slidenum">
              <a:rPr lang="en-US" smtClean="0"/>
              <a:t>7</a:t>
            </a:fld>
            <a:endParaRPr lang="en-US" dirty="0"/>
          </a:p>
        </p:txBody>
      </p:sp>
    </p:spTree>
    <p:extLst>
      <p:ext uri="{BB962C8B-B14F-4D97-AF65-F5344CB8AC3E}">
        <p14:creationId xmlns:p14="http://schemas.microsoft.com/office/powerpoint/2010/main" val="16404727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
        <p:nvSpPr>
          <p:cNvPr id="6" name="Slide Number Placeholder 5">
            <a:extLst>
              <a:ext uri="{FF2B5EF4-FFF2-40B4-BE49-F238E27FC236}">
                <a16:creationId xmlns:a16="http://schemas.microsoft.com/office/drawing/2014/main" id="{14AD16C9-6671-107B-0785-4039A025BB46}"/>
              </a:ext>
            </a:extLst>
          </p:cNvPr>
          <p:cNvSpPr>
            <a:spLocks noGrp="1"/>
          </p:cNvSpPr>
          <p:nvPr>
            <p:ph type="sldNum" sz="quarter" idx="12"/>
          </p:nvPr>
        </p:nvSpPr>
        <p:spPr/>
        <p:txBody>
          <a:bodyPr/>
          <a:lstStyle/>
          <a:p>
            <a:fld id="{D57F1E4F-1CFF-5643-939E-02111984F565}" type="slidenum">
              <a:rPr lang="en-US" smtClean="0"/>
              <a:t>8</a:t>
            </a:fld>
            <a:endParaRPr lang="en-US" dirty="0"/>
          </a:p>
        </p:txBody>
      </p:sp>
    </p:spTree>
    <p:extLst>
      <p:ext uri="{BB962C8B-B14F-4D97-AF65-F5344CB8AC3E}">
        <p14:creationId xmlns:p14="http://schemas.microsoft.com/office/powerpoint/2010/main" val="13063468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8" name="Content Placeholder 7" descr="A screenshot of a computer">
            <a:extLst>
              <a:ext uri="{FF2B5EF4-FFF2-40B4-BE49-F238E27FC236}">
                <a16:creationId xmlns:a16="http://schemas.microsoft.com/office/drawing/2014/main" id="{0AD7173D-6BAB-E00E-1C1D-8262CB6B421F}"/>
              </a:ext>
            </a:extLst>
          </p:cNvPr>
          <p:cNvPicPr>
            <a:picLocks noGrp="1" noChangeAspect="1"/>
          </p:cNvPicPr>
          <p:nvPr>
            <p:ph idx="1"/>
          </p:nvPr>
        </p:nvPicPr>
        <p:blipFill>
          <a:blip r:embed="rId2"/>
          <a:stretch>
            <a:fillRect/>
          </a:stretch>
        </p:blipFill>
        <p:spPr>
          <a:xfrm>
            <a:off x="186813" y="258096"/>
            <a:ext cx="11739716" cy="6341807"/>
          </a:xfrm>
        </p:spPr>
      </p:pic>
      <p:sp>
        <p:nvSpPr>
          <p:cNvPr id="5" name="Slide Number Placeholder 4">
            <a:extLst>
              <a:ext uri="{FF2B5EF4-FFF2-40B4-BE49-F238E27FC236}">
                <a16:creationId xmlns:a16="http://schemas.microsoft.com/office/drawing/2014/main" id="{6AC0BD12-A85F-179A-2F1A-B652CF922BA0}"/>
              </a:ext>
            </a:extLst>
          </p:cNvPr>
          <p:cNvSpPr>
            <a:spLocks noGrp="1"/>
          </p:cNvSpPr>
          <p:nvPr>
            <p:ph type="sldNum" sz="quarter" idx="12"/>
          </p:nvPr>
        </p:nvSpPr>
        <p:spPr/>
        <p:txBody>
          <a:bodyPr/>
          <a:lstStyle/>
          <a:p>
            <a:fld id="{D57F1E4F-1CFF-5643-939E-02111984F565}" type="slidenum">
              <a:rPr lang="en-US" smtClean="0"/>
              <a:t>9</a:t>
            </a:fld>
            <a:endParaRPr lang="en-US" dirty="0"/>
          </a:p>
        </p:txBody>
      </p:sp>
    </p:spTree>
    <p:extLst>
      <p:ext uri="{BB962C8B-B14F-4D97-AF65-F5344CB8AC3E}">
        <p14:creationId xmlns:p14="http://schemas.microsoft.com/office/powerpoint/2010/main" val="38815442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6" name="Content Placeholder 5" descr="A screenshot of a computer&#10;&#10;AI-generated content may be incorrect.">
            <a:extLst>
              <a:ext uri="{FF2B5EF4-FFF2-40B4-BE49-F238E27FC236}">
                <a16:creationId xmlns:a16="http://schemas.microsoft.com/office/drawing/2014/main" id="{EFA3A81C-9398-A13A-CCD2-0C6B650DEB3C}"/>
              </a:ext>
            </a:extLst>
          </p:cNvPr>
          <p:cNvPicPr>
            <a:picLocks noGrp="1" noChangeAspect="1"/>
          </p:cNvPicPr>
          <p:nvPr>
            <p:ph idx="1"/>
          </p:nvPr>
        </p:nvPicPr>
        <p:blipFill>
          <a:blip r:embed="rId2"/>
          <a:stretch>
            <a:fillRect/>
          </a:stretch>
        </p:blipFill>
        <p:spPr>
          <a:xfrm>
            <a:off x="233680" y="320638"/>
            <a:ext cx="11795760" cy="6344322"/>
          </a:xfrm>
        </p:spPr>
      </p:pic>
      <p:sp>
        <p:nvSpPr>
          <p:cNvPr id="5" name="Slide Number Placeholder 4">
            <a:extLst>
              <a:ext uri="{FF2B5EF4-FFF2-40B4-BE49-F238E27FC236}">
                <a16:creationId xmlns:a16="http://schemas.microsoft.com/office/drawing/2014/main" id="{B8545F4B-E491-8E72-AC2F-6D15E77C8457}"/>
              </a:ext>
            </a:extLst>
          </p:cNvPr>
          <p:cNvSpPr>
            <a:spLocks noGrp="1"/>
          </p:cNvSpPr>
          <p:nvPr>
            <p:ph type="sldNum" sz="quarter" idx="12"/>
          </p:nvPr>
        </p:nvSpPr>
        <p:spPr/>
        <p:txBody>
          <a:bodyPr/>
          <a:lstStyle/>
          <a:p>
            <a:fld id="{D57F1E4F-1CFF-5643-939E-02111984F565}" type="slidenum">
              <a:rPr lang="en-US" smtClean="0"/>
              <a:t>10</a:t>
            </a:fld>
            <a:endParaRPr lang="en-US" dirty="0"/>
          </a:p>
        </p:txBody>
      </p:sp>
    </p:spTree>
    <p:extLst>
      <p:ext uri="{BB962C8B-B14F-4D97-AF65-F5344CB8AC3E}">
        <p14:creationId xmlns:p14="http://schemas.microsoft.com/office/powerpoint/2010/main" val="28708501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7" name="Content Placeholder 6" descr="NJSTART Website Homepage ">
            <a:extLst>
              <a:ext uri="{FF2B5EF4-FFF2-40B4-BE49-F238E27FC236}">
                <a16:creationId xmlns:a16="http://schemas.microsoft.com/office/drawing/2014/main" id="{0D19B615-303F-95A2-3AE2-AF4ECAAC5BD0}"/>
              </a:ext>
            </a:extLst>
          </p:cNvPr>
          <p:cNvPicPr>
            <a:picLocks noGrp="1" noChangeAspect="1"/>
          </p:cNvPicPr>
          <p:nvPr>
            <p:ph idx="1"/>
          </p:nvPr>
        </p:nvPicPr>
        <p:blipFill>
          <a:blip r:embed="rId2"/>
          <a:stretch>
            <a:fillRect/>
          </a:stretch>
        </p:blipFill>
        <p:spPr>
          <a:xfrm>
            <a:off x="354564" y="279918"/>
            <a:ext cx="11535008" cy="6316825"/>
          </a:xfrm>
        </p:spPr>
      </p:pic>
      <p:sp>
        <p:nvSpPr>
          <p:cNvPr id="5" name="Slide Number Placeholder 4">
            <a:extLst>
              <a:ext uri="{FF2B5EF4-FFF2-40B4-BE49-F238E27FC236}">
                <a16:creationId xmlns:a16="http://schemas.microsoft.com/office/drawing/2014/main" id="{8667497F-F023-13DA-6DE2-C8C83ADA3813}"/>
              </a:ext>
            </a:extLst>
          </p:cNvPr>
          <p:cNvSpPr>
            <a:spLocks noGrp="1"/>
          </p:cNvSpPr>
          <p:nvPr>
            <p:ph type="sldNum" sz="quarter" idx="12"/>
          </p:nvPr>
        </p:nvSpPr>
        <p:spPr/>
        <p:txBody>
          <a:bodyPr/>
          <a:lstStyle/>
          <a:p>
            <a:fld id="{D57F1E4F-1CFF-5643-939E-02111984F565}" type="slidenum">
              <a:rPr lang="en-US" smtClean="0"/>
              <a:t>11</a:t>
            </a:fld>
            <a:endParaRPr lang="en-US" dirty="0"/>
          </a:p>
        </p:txBody>
      </p:sp>
    </p:spTree>
    <p:extLst>
      <p:ext uri="{BB962C8B-B14F-4D97-AF65-F5344CB8AC3E}">
        <p14:creationId xmlns:p14="http://schemas.microsoft.com/office/powerpoint/2010/main" val="42025804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September 9, 2026</a:t>
            </a:r>
          </a:p>
          <a:p>
            <a:endParaRPr lang="en-US" sz="4000" dirty="0"/>
          </a:p>
          <a:p>
            <a:r>
              <a:rPr lang="en-US" sz="4000" dirty="0"/>
              <a:t>Quotes due by 2pm October 22, 2026</a:t>
            </a:r>
          </a:p>
        </p:txBody>
      </p:sp>
      <p:sp>
        <p:nvSpPr>
          <p:cNvPr id="7" name="Slide Number Placeholder 6">
            <a:extLst>
              <a:ext uri="{FF2B5EF4-FFF2-40B4-BE49-F238E27FC236}">
                <a16:creationId xmlns:a16="http://schemas.microsoft.com/office/drawing/2014/main" id="{4DF93C50-445D-AFA0-B8A2-61DEA687DD1E}"/>
              </a:ext>
            </a:extLst>
          </p:cNvPr>
          <p:cNvSpPr>
            <a:spLocks noGrp="1"/>
          </p:cNvSpPr>
          <p:nvPr>
            <p:ph type="sldNum" sz="quarter" idx="12"/>
          </p:nvPr>
        </p:nvSpPr>
        <p:spPr/>
        <p:txBody>
          <a:bodyPr/>
          <a:lstStyle/>
          <a:p>
            <a:fld id="{D57F1E4F-1CFF-5643-939E-02111984F565}" type="slidenum">
              <a:rPr lang="en-US" smtClean="0"/>
              <a:t>12</a:t>
            </a:fld>
            <a:endParaRPr lang="en-US" dirty="0"/>
          </a:p>
        </p:txBody>
      </p:sp>
    </p:spTree>
    <p:extLst>
      <p:ext uri="{BB962C8B-B14F-4D97-AF65-F5344CB8AC3E}">
        <p14:creationId xmlns:p14="http://schemas.microsoft.com/office/powerpoint/2010/main" val="42385277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UHEEMK3J3FEE-1573984473-907</_dlc_DocId>
    <_dlc_DocIdUrl xmlns="d4e5d782-6a70-4577-82ee-b2c87f6aa0d2">
      <Url>http://treassp19/sites/purchase/NJSTART Document Templates/_layouts/15/DocIdRedir.aspx?ID=UHEEMK3J3FEE-1573984473-907</Url>
      <Description>UHEEMK3J3FEE-1573984473-907</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12E865A-0D6C-468F-AD69-D8CD94906944}">
  <ds:schemaRefs>
    <ds:schemaRef ds:uri="http://schemas.microsoft.com/office/2006/metadata/properties"/>
    <ds:schemaRef ds:uri="http://schemas.microsoft.com/sharepoint/v3"/>
    <ds:schemaRef ds:uri="d4e5d782-6a70-4577-82ee-b2c87f6aa0d2"/>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4a2393ed-911e-4c9b-9d18-84f1fe0b670e"/>
    <ds:schemaRef ds:uri="http://www.w3.org/XML/1998/namespace"/>
    <ds:schemaRef ds:uri="http://purl.org/dc/dcmitype/"/>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4.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1219</TotalTime>
  <Words>1023</Words>
  <Application>Microsoft Office PowerPoint</Application>
  <PresentationFormat>Widescreen</PresentationFormat>
  <Paragraphs>75</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Aptos</vt:lpstr>
      <vt:lpstr>Century Gothic</vt:lpstr>
      <vt:lpstr>Wingdings 3</vt:lpstr>
      <vt:lpstr>Ion</vt:lpstr>
      <vt:lpstr>Optional Pre-Quote Conference T3118 - Emergency Winter Season Towing Services - NJDOT 27DPP01349</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Doddi, Sai [TREAS]</cp:lastModifiedBy>
  <cp:revision>72</cp:revision>
  <cp:lastPrinted>2020-02-11T14:28:14Z</cp:lastPrinted>
  <dcterms:created xsi:type="dcterms:W3CDTF">2020-01-31T19:31:42Z</dcterms:created>
  <dcterms:modified xsi:type="dcterms:W3CDTF">2026-08-24T15:23:52Z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44205b82-0f40-4d1c-90cc-624140bffaf4</vt:lpwstr>
  </property>
  <property fmtid="{D5CDD505-2E9C-101B-9397-08002B2CF9AE}" pid="4" name="URL">
    <vt:lpwstr/>
  </property>
  <property fmtid="{D5CDD505-2E9C-101B-9397-08002B2CF9AE}" pid="5" name="DocumentSetDescription">
    <vt:lpwstr/>
  </property>
</Properties>
</file>