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1" r:id="rId1"/>
    <p:sldMasterId id="2147486440" r:id="rId2"/>
    <p:sldMasterId id="2147486450" r:id="rId3"/>
  </p:sldMasterIdLst>
  <p:notesMasterIdLst>
    <p:notesMasterId r:id="rId21"/>
  </p:notesMasterIdLst>
  <p:handoutMasterIdLst>
    <p:handoutMasterId r:id="rId22"/>
  </p:handoutMasterIdLst>
  <p:sldIdLst>
    <p:sldId id="663" r:id="rId4"/>
    <p:sldId id="763" r:id="rId5"/>
    <p:sldId id="750" r:id="rId6"/>
    <p:sldId id="752" r:id="rId7"/>
    <p:sldId id="751" r:id="rId8"/>
    <p:sldId id="764" r:id="rId9"/>
    <p:sldId id="754" r:id="rId10"/>
    <p:sldId id="755" r:id="rId11"/>
    <p:sldId id="765" r:id="rId12"/>
    <p:sldId id="760" r:id="rId13"/>
    <p:sldId id="756" r:id="rId14"/>
    <p:sldId id="757" r:id="rId15"/>
    <p:sldId id="758" r:id="rId16"/>
    <p:sldId id="759" r:id="rId17"/>
    <p:sldId id="766" r:id="rId18"/>
    <p:sldId id="761" r:id="rId19"/>
    <p:sldId id="762" r:id="rId20"/>
  </p:sldIdLst>
  <p:sldSz cx="9144000" cy="6858000" type="screen4x3"/>
  <p:notesSz cx="9309100" cy="70231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4400" b="1" i="1" kern="1200">
        <a:solidFill>
          <a:schemeClr val="tx2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4400" b="1" i="1" kern="1200">
        <a:solidFill>
          <a:schemeClr val="tx2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4400" b="1" i="1" kern="1200">
        <a:solidFill>
          <a:schemeClr val="tx2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4400" b="1" i="1" kern="1200">
        <a:solidFill>
          <a:schemeClr val="tx2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4400" b="1" i="1" kern="1200">
        <a:solidFill>
          <a:schemeClr val="tx2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4400" b="1" i="1" kern="1200">
        <a:solidFill>
          <a:schemeClr val="tx2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4400" b="1" i="1" kern="1200">
        <a:solidFill>
          <a:schemeClr val="tx2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4400" b="1" i="1" kern="1200">
        <a:solidFill>
          <a:schemeClr val="tx2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4400" b="1" i="1" kern="1200">
        <a:solidFill>
          <a:schemeClr val="tx2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480">
          <p15:clr>
            <a:srgbClr val="A4A3A4"/>
          </p15:clr>
        </p15:guide>
        <p15:guide id="2" pos="1344">
          <p15:clr>
            <a:srgbClr val="A4A3A4"/>
          </p15:clr>
        </p15:guide>
        <p15:guide id="3" orient="horz" pos="576">
          <p15:clr>
            <a:srgbClr val="A4A3A4"/>
          </p15:clr>
        </p15:guide>
        <p15:guide id="4" pos="163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2">
          <p15:clr>
            <a:srgbClr val="A4A3A4"/>
          </p15:clr>
        </p15:guide>
        <p15:guide id="2" pos="2213">
          <p15:clr>
            <a:srgbClr val="A4A3A4"/>
          </p15:clr>
        </p15:guide>
        <p15:guide id="3" orient="horz" pos="2212">
          <p15:clr>
            <a:srgbClr val="A4A3A4"/>
          </p15:clr>
        </p15:guide>
        <p15:guide id="4" pos="2933">
          <p15:clr>
            <a:srgbClr val="A4A3A4"/>
          </p15:clr>
        </p15:guide>
        <p15:guide id="5" orient="horz" pos="2927">
          <p15:clr>
            <a:srgbClr val="A4A3A4"/>
          </p15:clr>
        </p15:guide>
        <p15:guide id="6" orient="horz" pos="2208">
          <p15:clr>
            <a:srgbClr val="A4A3A4"/>
          </p15:clr>
        </p15:guide>
        <p15:guide id="7" pos="2210">
          <p15:clr>
            <a:srgbClr val="A4A3A4"/>
          </p15:clr>
        </p15:guide>
        <p15:guide id="8" pos="2929">
          <p15:clr>
            <a:srgbClr val="A4A3A4"/>
          </p15:clr>
        </p15:guide>
        <p15:guide id="9" orient="horz" pos="2937">
          <p15:clr>
            <a:srgbClr val="A4A3A4"/>
          </p15:clr>
        </p15:guide>
        <p15:guide id="10" orient="horz" pos="2216">
          <p15:clr>
            <a:srgbClr val="A4A3A4"/>
          </p15:clr>
        </p15:guide>
        <p15:guide id="11" pos="2216">
          <p15:clr>
            <a:srgbClr val="A4A3A4"/>
          </p15:clr>
        </p15:guide>
        <p15:guide id="12" pos="293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FF0000"/>
    <a:srgbClr val="FF9900"/>
    <a:srgbClr val="0000FF"/>
    <a:srgbClr val="FFE89F"/>
    <a:srgbClr val="FFFF99"/>
    <a:srgbClr val="FFD653"/>
    <a:srgbClr val="FFFFCC"/>
    <a:srgbClr val="FFCC00"/>
    <a:srgbClr val="FEC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205" autoAdjust="0"/>
    <p:restoredTop sz="87482" autoAdjust="0"/>
  </p:normalViewPr>
  <p:slideViewPr>
    <p:cSldViewPr>
      <p:cViewPr varScale="1">
        <p:scale>
          <a:sx n="83" d="100"/>
          <a:sy n="83" d="100"/>
        </p:scale>
        <p:origin x="408" y="62"/>
      </p:cViewPr>
      <p:guideLst>
        <p:guide orient="horz" pos="480"/>
        <p:guide pos="1344"/>
        <p:guide orient="horz" pos="576"/>
        <p:guide pos="163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75" d="100"/>
        <a:sy n="175" d="100"/>
      </p:scale>
      <p:origin x="0" y="-12760"/>
    </p:cViewPr>
  </p:sorterViewPr>
  <p:notesViewPr>
    <p:cSldViewPr>
      <p:cViewPr>
        <p:scale>
          <a:sx n="60" d="100"/>
          <a:sy n="60" d="100"/>
        </p:scale>
        <p:origin x="-2550" y="-768"/>
      </p:cViewPr>
      <p:guideLst>
        <p:guide orient="horz" pos="2932"/>
        <p:guide pos="2213"/>
        <p:guide orient="horz" pos="2212"/>
        <p:guide pos="2933"/>
        <p:guide orient="horz" pos="2927"/>
        <p:guide orient="horz" pos="2208"/>
        <p:guide pos="2210"/>
        <p:guide pos="2929"/>
        <p:guide orient="horz" pos="2937"/>
        <p:guide orient="horz" pos="2216"/>
        <p:guide pos="2216"/>
        <p:guide pos="2937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4033804" cy="350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78" tIns="45690" rIns="91378" bIns="45690" numCol="1" anchor="t" anchorCtr="0" compatLnSpc="1">
            <a:prstTxWarp prst="textNoShape">
              <a:avLst/>
            </a:prstTxWarp>
          </a:bodyPr>
          <a:lstStyle>
            <a:lvl1pPr>
              <a:defRPr sz="1200" b="0" i="0">
                <a:solidFill>
                  <a:schemeClr val="tx1"/>
                </a:solidFill>
                <a:effectLst/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014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273194" y="1"/>
            <a:ext cx="4033804" cy="350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78" tIns="45690" rIns="91378" bIns="45690" numCol="1" anchor="t" anchorCtr="0" compatLnSpc="1">
            <a:prstTxWarp prst="textNoShape">
              <a:avLst/>
            </a:prstTxWarp>
          </a:bodyPr>
          <a:lstStyle>
            <a:lvl1pPr algn="r">
              <a:defRPr sz="1200" b="0" i="0">
                <a:solidFill>
                  <a:schemeClr val="tx1"/>
                </a:solidFill>
                <a:effectLst/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014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6670989"/>
            <a:ext cx="4033804" cy="350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78" tIns="45690" rIns="91378" bIns="45690" numCol="1" anchor="b" anchorCtr="0" compatLnSpc="1">
            <a:prstTxWarp prst="textNoShape">
              <a:avLst/>
            </a:prstTxWarp>
          </a:bodyPr>
          <a:lstStyle>
            <a:lvl1pPr>
              <a:defRPr sz="1200" b="0" i="0">
                <a:solidFill>
                  <a:schemeClr val="tx1"/>
                </a:solidFill>
                <a:effectLst/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014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273194" y="6670989"/>
            <a:ext cx="4033804" cy="350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78" tIns="45690" rIns="91378" bIns="45690" numCol="1" anchor="b" anchorCtr="0" compatLnSpc="1">
            <a:prstTxWarp prst="textNoShape">
              <a:avLst/>
            </a:prstTxWarp>
          </a:bodyPr>
          <a:lstStyle>
            <a:lvl1pPr algn="r">
              <a:defRPr sz="1200" b="0" i="0">
                <a:solidFill>
                  <a:schemeClr val="tx1"/>
                </a:solidFill>
                <a:effectLst/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E17C80C2-F867-4EA6-B3EF-445E1A5CB11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254364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4031699" cy="349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54" tIns="46628" rIns="93254" bIns="46628" numCol="1" anchor="t" anchorCtr="0" compatLnSpc="1">
            <a:prstTxWarp prst="textNoShape">
              <a:avLst/>
            </a:prstTxWarp>
          </a:bodyPr>
          <a:lstStyle>
            <a:lvl1pPr defTabSz="932925">
              <a:defRPr sz="1200" b="0" i="0">
                <a:solidFill>
                  <a:schemeClr val="tx1"/>
                </a:solidFill>
                <a:effectLst/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275300" y="1"/>
            <a:ext cx="4031699" cy="349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54" tIns="46628" rIns="93254" bIns="46628" numCol="1" anchor="t" anchorCtr="0" compatLnSpc="1">
            <a:prstTxWarp prst="textNoShape">
              <a:avLst/>
            </a:prstTxWarp>
          </a:bodyPr>
          <a:lstStyle>
            <a:lvl1pPr algn="r" defTabSz="932925">
              <a:defRPr sz="1200" b="0" i="0">
                <a:solidFill>
                  <a:schemeClr val="tx1"/>
                </a:solidFill>
                <a:effectLst/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895600" y="528638"/>
            <a:ext cx="3513138" cy="26336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2176" y="3336692"/>
            <a:ext cx="7444755" cy="3158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54" tIns="46628" rIns="93254" bIns="466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71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6672186"/>
            <a:ext cx="4031699" cy="349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54" tIns="46628" rIns="93254" bIns="46628" numCol="1" anchor="b" anchorCtr="0" compatLnSpc="1">
            <a:prstTxWarp prst="textNoShape">
              <a:avLst/>
            </a:prstTxWarp>
          </a:bodyPr>
          <a:lstStyle>
            <a:lvl1pPr defTabSz="932925">
              <a:defRPr sz="1200" b="0" i="0">
                <a:solidFill>
                  <a:schemeClr val="tx1"/>
                </a:solidFill>
                <a:effectLst/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71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275300" y="6672186"/>
            <a:ext cx="4031699" cy="349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54" tIns="46628" rIns="93254" bIns="46628" numCol="1" anchor="b" anchorCtr="0" compatLnSpc="1">
            <a:prstTxWarp prst="textNoShape">
              <a:avLst/>
            </a:prstTxWarp>
          </a:bodyPr>
          <a:lstStyle>
            <a:lvl1pPr algn="r" defTabSz="932925">
              <a:defRPr sz="1200" b="0" i="0">
                <a:solidFill>
                  <a:schemeClr val="tx1"/>
                </a:solidFill>
                <a:effectLst/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6F1DD13C-20EB-4407-A0C4-3A6783AC11F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150672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5214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F1DD13C-20EB-4407-A0C4-3A6783AC11FD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5214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13300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1DD13C-20EB-4407-A0C4-3A6783AC11FD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05058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1DD13C-20EB-4407-A0C4-3A6783AC11FD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3288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1DD13C-20EB-4407-A0C4-3A6783AC11FD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64400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1DD13C-20EB-4407-A0C4-3A6783AC11FD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48765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329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F1DD13C-20EB-4407-A0C4-3A6783AC11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3292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47854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329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F1DD13C-20EB-4407-A0C4-3A6783AC11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3292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45904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329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F1DD13C-20EB-4407-A0C4-3A6783AC11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3292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60808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329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F1DD13C-20EB-4407-A0C4-3A6783AC11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3292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11405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329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F1DD13C-20EB-4407-A0C4-3A6783AC11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3292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32737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329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F1DD13C-20EB-4407-A0C4-3A6783AC11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3292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80521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329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F1DD13C-20EB-4407-A0C4-3A6783AC11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3292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61068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329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F1DD13C-20EB-4407-A0C4-3A6783AC11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3292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75617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329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F1DD13C-20EB-4407-A0C4-3A6783AC11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3292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34354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329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F1DD13C-20EB-4407-A0C4-3A6783AC11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3292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949447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329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F1DD13C-20EB-4407-A0C4-3A6783AC11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3292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77952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425110-F257-47D4-B669-D4B1EC95549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8056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ECA55-F5B8-446E-BF8F-AFBA1CDD412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77243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4EFCCD-4187-4ED8-989C-8B5BCD6B107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32311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61EAF7-A536-4695-AEBC-DA5A4B4DC9E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77574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A3E6D7-B729-47E0-8B2A-45AD547464A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0041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A4F1F1-1BF5-4FAC-AC97-9AAB7B8A917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69407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0AC147-FC03-4D52-A907-7F30D370791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3569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84F7CD-7076-4B24-A374-80DC19E8376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68317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C2811B-BE67-4878-8AFC-ADA9D3FF29A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53058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98292F-3726-4132-BDB2-5E84AEFFB5F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8516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01B17E-C80A-4E9D-945E-A40F9589564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85217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3"/>
          <p:cNvSpPr>
            <a:spLocks noChangeArrowheads="1"/>
          </p:cNvSpPr>
          <p:nvPr/>
        </p:nvSpPr>
        <p:spPr bwMode="auto">
          <a:xfrm>
            <a:off x="152400" y="152400"/>
            <a:ext cx="8839200" cy="6553200"/>
          </a:xfrm>
          <a:prstGeom prst="rect">
            <a:avLst/>
          </a:prstGeom>
          <a:solidFill>
            <a:schemeClr val="bg1"/>
          </a:solidFill>
          <a:ln w="9525" algn="ctr">
            <a:solidFill>
              <a:srgbClr val="000064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+mn-cs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228600" y="1219200"/>
            <a:ext cx="87630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2600" b="0" i="0" dirty="0">
              <a:solidFill>
                <a:srgbClr val="A50021"/>
              </a:solidFill>
            </a:endParaRPr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4572000" y="2133600"/>
            <a:ext cx="1841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n-US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+mn-cs"/>
            </a:endParaRPr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4632325" y="2763838"/>
            <a:ext cx="1841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n-US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+mn-cs"/>
            </a:endParaRP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152400" y="4114800"/>
            <a:ext cx="8839200" cy="1752600"/>
          </a:xfrm>
        </p:spPr>
        <p:txBody>
          <a:bodyPr/>
          <a:lstStyle>
            <a:lvl1pPr algn="ctr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/>
          </p:cNvSpPr>
          <p:nvPr>
            <p:ph type="pic" idx="1"/>
          </p:nvPr>
        </p:nvSpPr>
        <p:spPr>
          <a:xfrm>
            <a:off x="2266950" y="1710813"/>
            <a:ext cx="4533900" cy="26325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18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5410200"/>
            <a:ext cx="8839200" cy="685800"/>
          </a:xfrm>
        </p:spPr>
        <p:txBody>
          <a:bodyPr/>
          <a:lstStyle>
            <a:lvl1pPr marL="0" indent="0" algn="ctr"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2"/>
          </p:nvPr>
        </p:nvSpPr>
        <p:spPr>
          <a:xfrm>
            <a:off x="152400" y="6324600"/>
            <a:ext cx="8839200" cy="381000"/>
          </a:xfrm>
        </p:spPr>
        <p:txBody>
          <a:bodyPr/>
          <a:lstStyle>
            <a:lvl1pPr marL="0" indent="0" algn="ctr">
              <a:buNone/>
              <a:defRPr sz="1400" b="1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Date Placeholder 20"/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Slide Number Placeholder 2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F27B85-E03F-4385-AADD-8FB949E8406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82434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457200"/>
            <a:ext cx="5943600" cy="4476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FFFDF7-475E-4D47-8720-BC1BB1C94DB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99671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405606"/>
            <a:ext cx="5943600" cy="4476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00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5EF1CA-CA2B-4409-8361-3A65541BB5C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10565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133600"/>
          </a:xfrm>
        </p:spPr>
        <p:txBody>
          <a:bodyPr/>
          <a:lstStyle>
            <a:lvl1pPr algn="ctr">
              <a:lnSpc>
                <a:spcPct val="100000"/>
              </a:lnSpc>
              <a:defRPr sz="4400" b="1" cap="none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E0B1AE-8D7B-4B59-BAEC-E7775F62D3C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18916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95400"/>
            <a:ext cx="4038600" cy="48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4038600" cy="48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60905E-D9B4-451D-9D91-3D2AAA42ECA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32148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4607" y="217717"/>
            <a:ext cx="5943600" cy="438538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905000"/>
            <a:ext cx="4040188" cy="42211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219200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905000"/>
            <a:ext cx="4041775" cy="42211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B77B73-1CAD-466D-A387-199B16D58C8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60702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4607" y="219075"/>
            <a:ext cx="5943600" cy="447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3575050" y="1143000"/>
            <a:ext cx="5111750" cy="49831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286000"/>
            <a:ext cx="3008313" cy="38401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2"/>
          <p:cNvSpPr>
            <a:spLocks noGrp="1"/>
          </p:cNvSpPr>
          <p:nvPr>
            <p:ph type="body" idx="12"/>
          </p:nvPr>
        </p:nvSpPr>
        <p:spPr>
          <a:xfrm>
            <a:off x="457200" y="1143000"/>
            <a:ext cx="3008376" cy="1143000"/>
          </a:xfrm>
        </p:spPr>
        <p:txBody>
          <a:bodyPr anchor="b"/>
          <a:lstStyle>
            <a:lvl1pPr marL="0" indent="0">
              <a:buNone/>
              <a:defRPr sz="2000" b="1" i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8686800" y="6534150"/>
            <a:ext cx="4572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FA4DC4-5C5A-477D-94A7-892E41FC364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98238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4607" y="219075"/>
            <a:ext cx="5943600" cy="44767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1752600"/>
            <a:ext cx="7696200" cy="3962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791200"/>
            <a:ext cx="7696200" cy="685800"/>
          </a:xfrm>
        </p:spPr>
        <p:txBody>
          <a:bodyPr/>
          <a:lstStyle>
            <a:lvl1pPr marL="0" indent="0" algn="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12"/>
          </p:nvPr>
        </p:nvSpPr>
        <p:spPr>
          <a:xfrm>
            <a:off x="304800" y="1143000"/>
            <a:ext cx="8458200" cy="533400"/>
          </a:xfrm>
        </p:spPr>
        <p:txBody>
          <a:bodyPr anchor="b"/>
          <a:lstStyle>
            <a:lvl1pPr marL="0" indent="0" algn="ctr">
              <a:buNone/>
              <a:defRPr sz="2400" b="0" i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8686800" y="6534150"/>
            <a:ext cx="4572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299AD4-0832-4267-9874-7B0521C2B68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26313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1_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4607" y="219075"/>
            <a:ext cx="5943600" cy="447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219200"/>
            <a:ext cx="40386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686800" y="6534150"/>
            <a:ext cx="4572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776E5A-07F2-41BD-B2D4-81DFAC86114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327149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3"/>
          <p:cNvSpPr>
            <a:spLocks noChangeArrowheads="1"/>
          </p:cNvSpPr>
          <p:nvPr/>
        </p:nvSpPr>
        <p:spPr bwMode="auto">
          <a:xfrm>
            <a:off x="152400" y="152400"/>
            <a:ext cx="8839200" cy="6553200"/>
          </a:xfrm>
          <a:prstGeom prst="rect">
            <a:avLst/>
          </a:prstGeom>
          <a:solidFill>
            <a:schemeClr val="bg1"/>
          </a:solidFill>
          <a:ln w="9525" algn="ctr">
            <a:solidFill>
              <a:srgbClr val="000064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+mn-cs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228600" y="1219200"/>
            <a:ext cx="87630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2600" b="0" i="0" dirty="0">
              <a:solidFill>
                <a:srgbClr val="A50021"/>
              </a:solidFill>
            </a:endParaRPr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4572000" y="2133600"/>
            <a:ext cx="1841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n-US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+mn-cs"/>
            </a:endParaRPr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4632325" y="2763838"/>
            <a:ext cx="1841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n-US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+mn-cs"/>
            </a:endParaRP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152400" y="4114800"/>
            <a:ext cx="8839200" cy="1752600"/>
          </a:xfrm>
        </p:spPr>
        <p:txBody>
          <a:bodyPr/>
          <a:lstStyle>
            <a:lvl1pPr algn="ctr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/>
          </p:cNvSpPr>
          <p:nvPr>
            <p:ph type="pic" idx="1"/>
          </p:nvPr>
        </p:nvSpPr>
        <p:spPr>
          <a:xfrm>
            <a:off x="2266950" y="1710813"/>
            <a:ext cx="4533900" cy="26325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18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5410200"/>
            <a:ext cx="8839200" cy="685800"/>
          </a:xfrm>
        </p:spPr>
        <p:txBody>
          <a:bodyPr/>
          <a:lstStyle>
            <a:lvl1pPr marL="0" indent="0" algn="ctr"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2"/>
          </p:nvPr>
        </p:nvSpPr>
        <p:spPr>
          <a:xfrm>
            <a:off x="152400" y="6324600"/>
            <a:ext cx="8839200" cy="381000"/>
          </a:xfrm>
        </p:spPr>
        <p:txBody>
          <a:bodyPr/>
          <a:lstStyle>
            <a:lvl1pPr marL="0" indent="0" algn="ctr">
              <a:buNone/>
              <a:defRPr sz="1400" b="1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Date Placeholder 20"/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Slide Number Placeholder 2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F27B85-E03F-4385-AADD-8FB949E8406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75596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457200"/>
            <a:ext cx="5943600" cy="4476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FFFDF7-475E-4D47-8720-BC1BB1C94DB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825944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405606"/>
            <a:ext cx="5943600" cy="4476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00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5EF1CA-CA2B-4409-8361-3A65541BB5C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754606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133600"/>
          </a:xfrm>
        </p:spPr>
        <p:txBody>
          <a:bodyPr/>
          <a:lstStyle>
            <a:lvl1pPr algn="ctr">
              <a:lnSpc>
                <a:spcPct val="100000"/>
              </a:lnSpc>
              <a:defRPr sz="4400" b="1" cap="none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E0B1AE-8D7B-4B59-BAEC-E7775F62D3C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891338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95400"/>
            <a:ext cx="4038600" cy="48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4038600" cy="48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60905E-D9B4-451D-9D91-3D2AAA42ECA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404735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4607" y="217717"/>
            <a:ext cx="5943600" cy="438538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905000"/>
            <a:ext cx="4040188" cy="42211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219200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905000"/>
            <a:ext cx="4041775" cy="42211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B77B73-1CAD-466D-A387-199B16D58C8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47904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4607" y="219075"/>
            <a:ext cx="5943600" cy="447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3575050" y="1143000"/>
            <a:ext cx="5111750" cy="49831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286000"/>
            <a:ext cx="3008313" cy="38401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2"/>
          <p:cNvSpPr>
            <a:spLocks noGrp="1"/>
          </p:cNvSpPr>
          <p:nvPr>
            <p:ph type="body" idx="12"/>
          </p:nvPr>
        </p:nvSpPr>
        <p:spPr>
          <a:xfrm>
            <a:off x="457200" y="1143000"/>
            <a:ext cx="3008376" cy="1143000"/>
          </a:xfrm>
        </p:spPr>
        <p:txBody>
          <a:bodyPr anchor="b"/>
          <a:lstStyle>
            <a:lvl1pPr marL="0" indent="0">
              <a:buNone/>
              <a:defRPr sz="2000" b="1" i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8686800" y="6534150"/>
            <a:ext cx="4572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FA4DC4-5C5A-477D-94A7-892E41FC364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576089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4607" y="219075"/>
            <a:ext cx="5943600" cy="44767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1752600"/>
            <a:ext cx="7696200" cy="3962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791200"/>
            <a:ext cx="7696200" cy="685800"/>
          </a:xfrm>
        </p:spPr>
        <p:txBody>
          <a:bodyPr/>
          <a:lstStyle>
            <a:lvl1pPr marL="0" indent="0" algn="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12"/>
          </p:nvPr>
        </p:nvSpPr>
        <p:spPr>
          <a:xfrm>
            <a:off x="304800" y="1143000"/>
            <a:ext cx="8458200" cy="533400"/>
          </a:xfrm>
        </p:spPr>
        <p:txBody>
          <a:bodyPr anchor="b"/>
          <a:lstStyle>
            <a:lvl1pPr marL="0" indent="0" algn="ctr">
              <a:buNone/>
              <a:defRPr sz="2400" b="0" i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8686800" y="6534150"/>
            <a:ext cx="4572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299AD4-0832-4267-9874-7B0521C2B68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051825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1_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4607" y="219075"/>
            <a:ext cx="5943600" cy="447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219200"/>
            <a:ext cx="40386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686800" y="6534150"/>
            <a:ext cx="4572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776E5A-07F2-41BD-B2D4-81DFAC86114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8556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2.jpe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image" Target="../media/image2.jpeg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25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094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 i="0">
                <a:solidFill>
                  <a:schemeClr val="tx1"/>
                </a:solidFill>
                <a:effectLst/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094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 i="0">
                <a:solidFill>
                  <a:schemeClr val="tx1"/>
                </a:solidFill>
                <a:effectLst/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095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 i="0">
                <a:solidFill>
                  <a:schemeClr val="tx1"/>
                </a:solidFill>
                <a:effectLst/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AABFABAC-9878-4B3A-B3F6-0B6B1133B7F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420" r:id="rId1"/>
    <p:sldLayoutId id="2147486421" r:id="rId2"/>
    <p:sldLayoutId id="2147486422" r:id="rId3"/>
    <p:sldLayoutId id="2147486423" r:id="rId4"/>
    <p:sldLayoutId id="2147486424" r:id="rId5"/>
    <p:sldLayoutId id="2147486425" r:id="rId6"/>
    <p:sldLayoutId id="2147486426" r:id="rId7"/>
    <p:sldLayoutId id="2147486427" r:id="rId8"/>
    <p:sldLayoutId id="2147486428" r:id="rId9"/>
    <p:sldLayoutId id="2147486429" r:id="rId10"/>
    <p:sldLayoutId id="2147486430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52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" y="6532563"/>
            <a:ext cx="2971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i="0">
                <a:solidFill>
                  <a:schemeClr val="bg2"/>
                </a:solidFill>
                <a:effectLst/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9954" name="Rectangle 1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534150"/>
            <a:ext cx="457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bg2"/>
                </a:solidFill>
                <a:effectLst/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AABFABAC-9878-4B3A-B3F6-0B6B1133B7F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30" name="Rectangle 20"/>
          <p:cNvSpPr>
            <a:spLocks noGrp="1" noChangeArrowheads="1"/>
          </p:cNvSpPr>
          <p:nvPr>
            <p:ph type="title"/>
          </p:nvPr>
        </p:nvSpPr>
        <p:spPr bwMode="auto">
          <a:xfrm>
            <a:off x="1728716" y="169816"/>
            <a:ext cx="594360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054" name="Rectangle 21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95400"/>
            <a:ext cx="77724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9958" name="Rectangle 22"/>
          <p:cNvSpPr>
            <a:spLocks noChangeArrowheads="1"/>
          </p:cNvSpPr>
          <p:nvPr/>
        </p:nvSpPr>
        <p:spPr bwMode="auto">
          <a:xfrm>
            <a:off x="6740525" y="5110163"/>
            <a:ext cx="3484563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+mn-cs"/>
            </a:endParaRPr>
          </a:p>
        </p:txBody>
      </p:sp>
      <p:grpSp>
        <p:nvGrpSpPr>
          <p:cNvPr id="2056" name="Group 14"/>
          <p:cNvGrpSpPr>
            <a:grpSpLocks/>
          </p:cNvGrpSpPr>
          <p:nvPr/>
        </p:nvGrpSpPr>
        <p:grpSpPr bwMode="auto">
          <a:xfrm>
            <a:off x="533400" y="1066801"/>
            <a:ext cx="8001000" cy="76200"/>
            <a:chOff x="1776413" y="795338"/>
            <a:chExt cx="7038975" cy="65087"/>
          </a:xfrm>
        </p:grpSpPr>
        <p:sp>
          <p:nvSpPr>
            <p:cNvPr id="39959" name="Line 23"/>
            <p:cNvSpPr>
              <a:spLocks noChangeShapeType="1"/>
            </p:cNvSpPr>
            <p:nvPr userDrawn="1"/>
          </p:nvSpPr>
          <p:spPr bwMode="auto">
            <a:xfrm>
              <a:off x="1776413" y="795338"/>
              <a:ext cx="7038975" cy="0"/>
            </a:xfrm>
            <a:prstGeom prst="line">
              <a:avLst/>
            </a:prstGeom>
            <a:noFill/>
            <a:ln w="12700">
              <a:solidFill>
                <a:srgbClr val="666699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+mn-cs"/>
              </a:endParaRPr>
            </a:p>
          </p:txBody>
        </p:sp>
        <p:sp>
          <p:nvSpPr>
            <p:cNvPr id="39961" name="Line 25"/>
            <p:cNvSpPr>
              <a:spLocks noChangeShapeType="1"/>
            </p:cNvSpPr>
            <p:nvPr userDrawn="1"/>
          </p:nvSpPr>
          <p:spPr bwMode="auto">
            <a:xfrm>
              <a:off x="1776413" y="823913"/>
              <a:ext cx="7038975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+mn-cs"/>
              </a:endParaRPr>
            </a:p>
          </p:txBody>
        </p:sp>
        <p:sp>
          <p:nvSpPr>
            <p:cNvPr id="39962" name="Line 26"/>
            <p:cNvSpPr>
              <a:spLocks noChangeShapeType="1"/>
            </p:cNvSpPr>
            <p:nvPr userDrawn="1"/>
          </p:nvSpPr>
          <p:spPr bwMode="auto">
            <a:xfrm>
              <a:off x="1776413" y="860425"/>
              <a:ext cx="7038975" cy="0"/>
            </a:xfrm>
            <a:prstGeom prst="line">
              <a:avLst/>
            </a:prstGeom>
            <a:noFill/>
            <a:ln w="12700">
              <a:solidFill>
                <a:srgbClr val="666699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+mn-cs"/>
              </a:endParaRPr>
            </a:p>
          </p:txBody>
        </p:sp>
      </p:grpSp>
      <p:pic>
        <p:nvPicPr>
          <p:cNvPr id="16" name="Picture 7" descr="SEA21-LOGO-V1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7056"/>
            <a:ext cx="694944" cy="694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3903" y="0"/>
            <a:ext cx="1071562" cy="828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186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441" r:id="rId1"/>
    <p:sldLayoutId id="2147486442" r:id="rId2"/>
    <p:sldLayoutId id="2147486443" r:id="rId3"/>
    <p:sldLayoutId id="2147486444" r:id="rId4"/>
    <p:sldLayoutId id="2147486445" r:id="rId5"/>
    <p:sldLayoutId id="2147486446" r:id="rId6"/>
    <p:sldLayoutId id="2147486447" r:id="rId7"/>
    <p:sldLayoutId id="2147486448" r:id="rId8"/>
    <p:sldLayoutId id="2147486449" r:id="rId9"/>
  </p:sldLayoutIdLst>
  <p:hf hdr="0" ftr="0" dt="0"/>
  <p:txStyles>
    <p:titleStyle>
      <a:lvl1pPr algn="ctr" rtl="0" eaLnBrk="0" fontAlgn="base" hangingPunct="0">
        <a:lnSpc>
          <a:spcPts val="2800"/>
        </a:lnSpc>
        <a:spcBef>
          <a:spcPct val="0"/>
        </a:spcBef>
        <a:spcAft>
          <a:spcPct val="0"/>
        </a:spcAft>
        <a:defRPr sz="3600" b="1" i="1">
          <a:solidFill>
            <a:schemeClr val="accent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lnSpc>
          <a:spcPts val="2800"/>
        </a:lnSpc>
        <a:spcBef>
          <a:spcPct val="0"/>
        </a:spcBef>
        <a:spcAft>
          <a:spcPct val="0"/>
        </a:spcAft>
        <a:defRPr sz="3600" b="1" i="1">
          <a:solidFill>
            <a:schemeClr val="accent1"/>
          </a:solidFill>
          <a:latin typeface="Arial" pitchFamily="34" charset="0"/>
        </a:defRPr>
      </a:lvl2pPr>
      <a:lvl3pPr algn="ctr" rtl="0" eaLnBrk="0" fontAlgn="base" hangingPunct="0">
        <a:lnSpc>
          <a:spcPts val="2800"/>
        </a:lnSpc>
        <a:spcBef>
          <a:spcPct val="0"/>
        </a:spcBef>
        <a:spcAft>
          <a:spcPct val="0"/>
        </a:spcAft>
        <a:defRPr sz="3600" b="1" i="1">
          <a:solidFill>
            <a:schemeClr val="accent1"/>
          </a:solidFill>
          <a:latin typeface="Arial" pitchFamily="34" charset="0"/>
        </a:defRPr>
      </a:lvl3pPr>
      <a:lvl4pPr algn="ctr" rtl="0" eaLnBrk="0" fontAlgn="base" hangingPunct="0">
        <a:lnSpc>
          <a:spcPts val="2800"/>
        </a:lnSpc>
        <a:spcBef>
          <a:spcPct val="0"/>
        </a:spcBef>
        <a:spcAft>
          <a:spcPct val="0"/>
        </a:spcAft>
        <a:defRPr sz="3600" b="1" i="1">
          <a:solidFill>
            <a:schemeClr val="accent1"/>
          </a:solidFill>
          <a:latin typeface="Arial" pitchFamily="34" charset="0"/>
        </a:defRPr>
      </a:lvl4pPr>
      <a:lvl5pPr algn="ctr" rtl="0" eaLnBrk="0" fontAlgn="base" hangingPunct="0">
        <a:lnSpc>
          <a:spcPts val="2800"/>
        </a:lnSpc>
        <a:spcBef>
          <a:spcPct val="0"/>
        </a:spcBef>
        <a:spcAft>
          <a:spcPct val="0"/>
        </a:spcAft>
        <a:defRPr sz="3600" b="1" i="1">
          <a:solidFill>
            <a:schemeClr val="accent1"/>
          </a:solidFill>
          <a:latin typeface="Arial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 b="1" i="1">
          <a:solidFill>
            <a:schemeClr val="tx2"/>
          </a:solidFill>
          <a:latin typeface="Arial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 b="1" i="1">
          <a:solidFill>
            <a:schemeClr val="tx2"/>
          </a:solidFill>
          <a:latin typeface="Arial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 b="1" i="1">
          <a:solidFill>
            <a:schemeClr val="tx2"/>
          </a:solidFill>
          <a:latin typeface="Arial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 b="1" i="1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52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" y="6532563"/>
            <a:ext cx="2971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i="0">
                <a:solidFill>
                  <a:schemeClr val="bg2"/>
                </a:solidFill>
                <a:effectLst/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9954" name="Rectangle 1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534150"/>
            <a:ext cx="457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bg2"/>
                </a:solidFill>
                <a:effectLst/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AABFABAC-9878-4B3A-B3F6-0B6B1133B7F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30" name="Rectangle 20"/>
          <p:cNvSpPr>
            <a:spLocks noGrp="1" noChangeArrowheads="1"/>
          </p:cNvSpPr>
          <p:nvPr>
            <p:ph type="title"/>
          </p:nvPr>
        </p:nvSpPr>
        <p:spPr bwMode="auto">
          <a:xfrm>
            <a:off x="1728716" y="169816"/>
            <a:ext cx="594360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054" name="Rectangle 21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95400"/>
            <a:ext cx="77724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9958" name="Rectangle 22"/>
          <p:cNvSpPr>
            <a:spLocks noChangeArrowheads="1"/>
          </p:cNvSpPr>
          <p:nvPr/>
        </p:nvSpPr>
        <p:spPr bwMode="auto">
          <a:xfrm>
            <a:off x="6740525" y="5110163"/>
            <a:ext cx="3484563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+mn-cs"/>
            </a:endParaRPr>
          </a:p>
        </p:txBody>
      </p:sp>
      <p:grpSp>
        <p:nvGrpSpPr>
          <p:cNvPr id="2056" name="Group 14"/>
          <p:cNvGrpSpPr>
            <a:grpSpLocks/>
          </p:cNvGrpSpPr>
          <p:nvPr/>
        </p:nvGrpSpPr>
        <p:grpSpPr bwMode="auto">
          <a:xfrm>
            <a:off x="533400" y="1066801"/>
            <a:ext cx="8001000" cy="76200"/>
            <a:chOff x="1776413" y="795338"/>
            <a:chExt cx="7038975" cy="65087"/>
          </a:xfrm>
        </p:grpSpPr>
        <p:sp>
          <p:nvSpPr>
            <p:cNvPr id="39959" name="Line 23"/>
            <p:cNvSpPr>
              <a:spLocks noChangeShapeType="1"/>
            </p:cNvSpPr>
            <p:nvPr userDrawn="1"/>
          </p:nvSpPr>
          <p:spPr bwMode="auto">
            <a:xfrm>
              <a:off x="1776413" y="795338"/>
              <a:ext cx="7038975" cy="0"/>
            </a:xfrm>
            <a:prstGeom prst="line">
              <a:avLst/>
            </a:prstGeom>
            <a:noFill/>
            <a:ln w="12700">
              <a:solidFill>
                <a:srgbClr val="666699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+mn-cs"/>
              </a:endParaRPr>
            </a:p>
          </p:txBody>
        </p:sp>
        <p:sp>
          <p:nvSpPr>
            <p:cNvPr id="39961" name="Line 25"/>
            <p:cNvSpPr>
              <a:spLocks noChangeShapeType="1"/>
            </p:cNvSpPr>
            <p:nvPr userDrawn="1"/>
          </p:nvSpPr>
          <p:spPr bwMode="auto">
            <a:xfrm>
              <a:off x="1776413" y="823913"/>
              <a:ext cx="7038975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+mn-cs"/>
              </a:endParaRPr>
            </a:p>
          </p:txBody>
        </p:sp>
        <p:sp>
          <p:nvSpPr>
            <p:cNvPr id="39962" name="Line 26"/>
            <p:cNvSpPr>
              <a:spLocks noChangeShapeType="1"/>
            </p:cNvSpPr>
            <p:nvPr userDrawn="1"/>
          </p:nvSpPr>
          <p:spPr bwMode="auto">
            <a:xfrm>
              <a:off x="1776413" y="860425"/>
              <a:ext cx="7038975" cy="0"/>
            </a:xfrm>
            <a:prstGeom prst="line">
              <a:avLst/>
            </a:prstGeom>
            <a:noFill/>
            <a:ln w="12700">
              <a:solidFill>
                <a:srgbClr val="666699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+mn-cs"/>
              </a:endParaRPr>
            </a:p>
          </p:txBody>
        </p:sp>
      </p:grpSp>
      <p:pic>
        <p:nvPicPr>
          <p:cNvPr id="16" name="Picture 7" descr="SEA21-LOGO-V1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7056"/>
            <a:ext cx="694944" cy="694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3903" y="0"/>
            <a:ext cx="1071562" cy="828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491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451" r:id="rId1"/>
    <p:sldLayoutId id="2147486452" r:id="rId2"/>
    <p:sldLayoutId id="2147486453" r:id="rId3"/>
    <p:sldLayoutId id="2147486454" r:id="rId4"/>
    <p:sldLayoutId id="2147486455" r:id="rId5"/>
    <p:sldLayoutId id="2147486456" r:id="rId6"/>
    <p:sldLayoutId id="2147486457" r:id="rId7"/>
    <p:sldLayoutId id="2147486458" r:id="rId8"/>
    <p:sldLayoutId id="2147486459" r:id="rId9"/>
  </p:sldLayoutIdLst>
  <p:hf hdr="0" ftr="0" dt="0"/>
  <p:txStyles>
    <p:titleStyle>
      <a:lvl1pPr algn="ctr" rtl="0" eaLnBrk="0" fontAlgn="base" hangingPunct="0">
        <a:lnSpc>
          <a:spcPts val="2800"/>
        </a:lnSpc>
        <a:spcBef>
          <a:spcPct val="0"/>
        </a:spcBef>
        <a:spcAft>
          <a:spcPct val="0"/>
        </a:spcAft>
        <a:defRPr sz="3600" b="1" i="1">
          <a:solidFill>
            <a:schemeClr val="accent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lnSpc>
          <a:spcPts val="2800"/>
        </a:lnSpc>
        <a:spcBef>
          <a:spcPct val="0"/>
        </a:spcBef>
        <a:spcAft>
          <a:spcPct val="0"/>
        </a:spcAft>
        <a:defRPr sz="3600" b="1" i="1">
          <a:solidFill>
            <a:schemeClr val="accent1"/>
          </a:solidFill>
          <a:latin typeface="Arial" pitchFamily="34" charset="0"/>
        </a:defRPr>
      </a:lvl2pPr>
      <a:lvl3pPr algn="ctr" rtl="0" eaLnBrk="0" fontAlgn="base" hangingPunct="0">
        <a:lnSpc>
          <a:spcPts val="2800"/>
        </a:lnSpc>
        <a:spcBef>
          <a:spcPct val="0"/>
        </a:spcBef>
        <a:spcAft>
          <a:spcPct val="0"/>
        </a:spcAft>
        <a:defRPr sz="3600" b="1" i="1">
          <a:solidFill>
            <a:schemeClr val="accent1"/>
          </a:solidFill>
          <a:latin typeface="Arial" pitchFamily="34" charset="0"/>
        </a:defRPr>
      </a:lvl3pPr>
      <a:lvl4pPr algn="ctr" rtl="0" eaLnBrk="0" fontAlgn="base" hangingPunct="0">
        <a:lnSpc>
          <a:spcPts val="2800"/>
        </a:lnSpc>
        <a:spcBef>
          <a:spcPct val="0"/>
        </a:spcBef>
        <a:spcAft>
          <a:spcPct val="0"/>
        </a:spcAft>
        <a:defRPr sz="3600" b="1" i="1">
          <a:solidFill>
            <a:schemeClr val="accent1"/>
          </a:solidFill>
          <a:latin typeface="Arial" pitchFamily="34" charset="0"/>
        </a:defRPr>
      </a:lvl4pPr>
      <a:lvl5pPr algn="ctr" rtl="0" eaLnBrk="0" fontAlgn="base" hangingPunct="0">
        <a:lnSpc>
          <a:spcPts val="2800"/>
        </a:lnSpc>
        <a:spcBef>
          <a:spcPct val="0"/>
        </a:spcBef>
        <a:spcAft>
          <a:spcPct val="0"/>
        </a:spcAft>
        <a:defRPr sz="3600" b="1" i="1">
          <a:solidFill>
            <a:schemeClr val="accent1"/>
          </a:solidFill>
          <a:latin typeface="Arial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 b="1" i="1">
          <a:solidFill>
            <a:schemeClr val="tx2"/>
          </a:solidFill>
          <a:latin typeface="Arial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 b="1" i="1">
          <a:solidFill>
            <a:schemeClr val="tx2"/>
          </a:solidFill>
          <a:latin typeface="Arial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 b="1" i="1">
          <a:solidFill>
            <a:schemeClr val="tx2"/>
          </a:solidFill>
          <a:latin typeface="Arial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 b="1" i="1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22"/>
          <p:cNvSpPr>
            <a:spLocks noGrp="1"/>
          </p:cNvSpPr>
          <p:nvPr>
            <p:ph type="title"/>
          </p:nvPr>
        </p:nvSpPr>
        <p:spPr>
          <a:xfrm>
            <a:off x="170171" y="3429000"/>
            <a:ext cx="8821429" cy="2438400"/>
          </a:xfrm>
        </p:spPr>
        <p:txBody>
          <a:bodyPr/>
          <a:lstStyle/>
          <a:p>
            <a:pPr eaLnBrk="1" hangingPunct="1"/>
            <a:r>
              <a:rPr lang="en-US" sz="2800" dirty="0" smtClean="0">
                <a:solidFill>
                  <a:srgbClr val="002060"/>
                </a:solidFill>
                <a:effectLst/>
              </a:rPr>
              <a:t>Domestic Private Sector </a:t>
            </a:r>
            <a:r>
              <a:rPr lang="en-US" sz="2800" dirty="0">
                <a:solidFill>
                  <a:srgbClr val="002060"/>
                </a:solidFill>
                <a:effectLst/>
              </a:rPr>
              <a:t>Workload Estimate </a:t>
            </a:r>
            <a:br>
              <a:rPr lang="en-US" sz="2800" dirty="0">
                <a:solidFill>
                  <a:srgbClr val="002060"/>
                </a:solidFill>
                <a:effectLst/>
              </a:rPr>
            </a:br>
            <a:r>
              <a:rPr lang="en-US" sz="2800" dirty="0">
                <a:solidFill>
                  <a:srgbClr val="002060"/>
                </a:solidFill>
                <a:effectLst/>
              </a:rPr>
              <a:t/>
            </a:r>
            <a:br>
              <a:rPr lang="en-US" sz="2800" dirty="0">
                <a:solidFill>
                  <a:srgbClr val="002060"/>
                </a:solidFill>
                <a:effectLst/>
              </a:rPr>
            </a:br>
            <a:r>
              <a:rPr lang="en-US" sz="2800" i="0" dirty="0" smtClean="0">
                <a:solidFill>
                  <a:srgbClr val="FF0000"/>
                </a:solidFill>
                <a:effectLst/>
              </a:rPr>
              <a:t>CMAV Workload </a:t>
            </a:r>
            <a:br>
              <a:rPr lang="en-US" sz="2800" i="0" dirty="0" smtClean="0">
                <a:solidFill>
                  <a:srgbClr val="FF0000"/>
                </a:solidFill>
                <a:effectLst/>
              </a:rPr>
            </a:br>
            <a:r>
              <a:rPr lang="en-US" sz="2800" i="0" dirty="0" smtClean="0">
                <a:solidFill>
                  <a:srgbClr val="FF0000"/>
                </a:solidFill>
                <a:effectLst/>
              </a:rPr>
              <a:t>FY23 Q3 – FY24 Q3</a:t>
            </a:r>
            <a:br>
              <a:rPr lang="en-US" sz="2800" i="0" dirty="0" smtClean="0">
                <a:solidFill>
                  <a:srgbClr val="FF0000"/>
                </a:solidFill>
                <a:effectLst/>
              </a:rPr>
            </a:br>
            <a:r>
              <a:rPr lang="en-US" sz="2800" i="0" dirty="0" smtClean="0">
                <a:solidFill>
                  <a:srgbClr val="FF0000"/>
                </a:solidFill>
                <a:effectLst/>
              </a:rPr>
              <a:t>as of 01 APRIL 2023</a:t>
            </a:r>
            <a:br>
              <a:rPr lang="en-US" sz="2800" i="0" dirty="0" smtClean="0">
                <a:solidFill>
                  <a:srgbClr val="FF0000"/>
                </a:solidFill>
                <a:effectLst/>
              </a:rPr>
            </a:br>
            <a:r>
              <a:rPr lang="en-US" sz="2800" i="0" dirty="0">
                <a:solidFill>
                  <a:srgbClr val="002060"/>
                </a:solidFill>
                <a:effectLst/>
              </a:rPr>
              <a:t/>
            </a:r>
            <a:br>
              <a:rPr lang="en-US" sz="2800" i="0" dirty="0">
                <a:solidFill>
                  <a:srgbClr val="002060"/>
                </a:solidFill>
                <a:effectLst/>
              </a:rPr>
            </a:br>
            <a:r>
              <a:rPr lang="en-US" sz="2800" i="0" dirty="0">
                <a:solidFill>
                  <a:srgbClr val="002060"/>
                </a:solidFill>
                <a:effectLst/>
              </a:rPr>
              <a:t>Industry </a:t>
            </a:r>
            <a:r>
              <a:rPr lang="en-US" sz="2800" i="0" dirty="0" smtClean="0">
                <a:solidFill>
                  <a:srgbClr val="002060"/>
                </a:solidFill>
                <a:effectLst/>
              </a:rPr>
              <a:t>Version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0171" y="6303823"/>
            <a:ext cx="8821429" cy="554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eaLnBrk="1" hangingPunct="1">
              <a:spcBef>
                <a:spcPct val="20000"/>
              </a:spcBef>
              <a:buNone/>
              <a:defRPr sz="600">
                <a:solidFill>
                  <a:srgbClr val="000064"/>
                </a:solidFill>
                <a:latin typeface="+mn-lt"/>
              </a:defRPr>
            </a:lvl1pPr>
            <a:lvl2pPr indent="0" eaLnBrk="0" hangingPunct="0">
              <a:spcBef>
                <a:spcPct val="20000"/>
              </a:spcBef>
              <a:buNone/>
              <a:defRPr sz="1200">
                <a:solidFill>
                  <a:schemeClr val="tx1"/>
                </a:solidFill>
                <a:latin typeface="+mn-lt"/>
              </a:defRPr>
            </a:lvl2pPr>
            <a:lvl3pPr indent="0" eaLnBrk="0" hangingPunct="0">
              <a:spcBef>
                <a:spcPct val="20000"/>
              </a:spcBef>
              <a:buNone/>
              <a:defRPr sz="1000">
                <a:solidFill>
                  <a:schemeClr val="tx1"/>
                </a:solidFill>
                <a:latin typeface="+mn-lt"/>
              </a:defRPr>
            </a:lvl3pPr>
            <a:lvl4pPr indent="0" eaLnBrk="0" hangingPunct="0">
              <a:spcBef>
                <a:spcPct val="20000"/>
              </a:spcBef>
              <a:buNone/>
              <a:defRPr sz="900">
                <a:solidFill>
                  <a:schemeClr val="tx1"/>
                </a:solidFill>
                <a:latin typeface="+mn-lt"/>
              </a:defRPr>
            </a:lvl4pPr>
            <a:lvl5pPr indent="0" eaLnBrk="0" hangingPunct="0">
              <a:spcBef>
                <a:spcPct val="20000"/>
              </a:spcBef>
              <a:buNone/>
              <a:defRPr sz="900">
                <a:solidFill>
                  <a:schemeClr val="tx1"/>
                </a:solidFill>
                <a:latin typeface="+mn-lt"/>
              </a:defRPr>
            </a:lvl5pPr>
            <a:lvl6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6pPr>
            <a:lvl7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7pPr>
            <a:lvl8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8pPr>
            <a:lvl9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9pPr>
          </a:lstStyle>
          <a:p>
            <a:pPr algn="l"/>
            <a:r>
              <a:rPr lang="en-US" dirty="0" smtClean="0">
                <a:solidFill>
                  <a:srgbClr val="002060"/>
                </a:solidFill>
              </a:rPr>
              <a:t>“</a:t>
            </a:r>
            <a:r>
              <a:rPr lang="en-US" dirty="0"/>
              <a:t>This information is to provide U.S. DoD industry contractors a general schedule (for information and planning purposes only) for upcoming surface ship maintenance periods - It does not constitute any request for information or request for proposals, nor is it a commitment to contract for work in accordance with this plan.  This information is provided to U.S. DoD industry contractors to give a broad overview of frequently changing (driven by U.S. Navy operations) maintenance schedules and is not a guarantee of exact workload or ship </a:t>
            </a:r>
            <a:r>
              <a:rPr lang="en-US" dirty="0" smtClean="0"/>
              <a:t>schedules”</a:t>
            </a:r>
          </a:p>
          <a:p>
            <a:pPr algn="l"/>
            <a:endParaRPr lang="en-US" sz="400" dirty="0">
              <a:solidFill>
                <a:srgbClr val="002060"/>
              </a:solidFill>
            </a:endParaRPr>
          </a:p>
          <a:p>
            <a:r>
              <a:rPr lang="en-US" sz="700" dirty="0">
                <a:solidFill>
                  <a:srgbClr val="002060"/>
                </a:solidFill>
              </a:rPr>
              <a:t>“Distribution Statement A: Approved for Public Release; Distribution is unlimited.”</a:t>
            </a:r>
          </a:p>
          <a:p>
            <a:pPr algn="l"/>
            <a:endParaRPr lang="en-US" dirty="0">
              <a:solidFill>
                <a:srgbClr val="002060"/>
              </a:solidFill>
            </a:endParaRPr>
          </a:p>
        </p:txBody>
      </p:sp>
      <p:pic>
        <p:nvPicPr>
          <p:cNvPr id="6" name="Picture 7" descr="SEA21-LOGO-V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543128"/>
            <a:ext cx="2219290" cy="221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4236" y="300366"/>
            <a:ext cx="3407364" cy="2633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0519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/>
          <p:cNvSpPr txBox="1">
            <a:spLocks/>
          </p:cNvSpPr>
          <p:nvPr/>
        </p:nvSpPr>
        <p:spPr bwMode="auto">
          <a:xfrm>
            <a:off x="0" y="0"/>
            <a:ext cx="914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lnSpc>
                <a:spcPts val="2800"/>
              </a:lnSpc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accent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lnSpc>
                <a:spcPts val="2800"/>
              </a:lnSpc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accent1"/>
                </a:solidFill>
                <a:latin typeface="Arial" pitchFamily="34" charset="0"/>
              </a:defRPr>
            </a:lvl2pPr>
            <a:lvl3pPr algn="ctr" rtl="0" eaLnBrk="0" fontAlgn="base" hangingPunct="0">
              <a:lnSpc>
                <a:spcPts val="2800"/>
              </a:lnSpc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accent1"/>
                </a:solidFill>
                <a:latin typeface="Arial" pitchFamily="34" charset="0"/>
              </a:defRPr>
            </a:lvl3pPr>
            <a:lvl4pPr algn="ctr" rtl="0" eaLnBrk="0" fontAlgn="base" hangingPunct="0">
              <a:lnSpc>
                <a:spcPts val="2800"/>
              </a:lnSpc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accent1"/>
                </a:solidFill>
                <a:latin typeface="Arial" pitchFamily="34" charset="0"/>
              </a:defRPr>
            </a:lvl4pPr>
            <a:lvl5pPr algn="ctr" rtl="0" eaLnBrk="0" fontAlgn="base" hangingPunct="0">
              <a:lnSpc>
                <a:spcPts val="2800"/>
              </a:lnSpc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accent1"/>
                </a:solidFill>
                <a:latin typeface="Arial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 pitchFamily="34" charset="0"/>
              </a:rPr>
              <a:t>Notes</a:t>
            </a:r>
            <a:endParaRPr kumimoji="0" lang="en-US" sz="1200" b="1" i="1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j-ea"/>
            </a:endParaRPr>
          </a:p>
        </p:txBody>
      </p:sp>
      <p:sp>
        <p:nvSpPr>
          <p:cNvPr id="10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6FFFDF7-475E-4D47-8720-BC1BB1C94DBD}" type="slidenum">
              <a:rPr kumimoji="0" lang="en-US" sz="1200" b="1" i="1" u="none" strike="noStrike" kern="1200" cap="none" spc="0" normalizeH="0" baseline="0" noProof="0" smtClean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1" i="1" u="none" strike="noStrike" kern="1200" cap="none" spc="0" normalizeH="0" baseline="0" noProof="0" dirty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70171" y="6568948"/>
            <a:ext cx="8821429" cy="2890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eaLnBrk="1" hangingPunct="1">
              <a:spcBef>
                <a:spcPct val="20000"/>
              </a:spcBef>
              <a:buNone/>
              <a:defRPr sz="600">
                <a:solidFill>
                  <a:srgbClr val="000064"/>
                </a:solidFill>
                <a:latin typeface="+mn-lt"/>
              </a:defRPr>
            </a:lvl1pPr>
            <a:lvl2pPr indent="0" eaLnBrk="0" hangingPunct="0">
              <a:spcBef>
                <a:spcPct val="20000"/>
              </a:spcBef>
              <a:buNone/>
              <a:defRPr sz="1200">
                <a:solidFill>
                  <a:schemeClr val="tx1"/>
                </a:solidFill>
                <a:latin typeface="+mn-lt"/>
              </a:defRPr>
            </a:lvl2pPr>
            <a:lvl3pPr indent="0" eaLnBrk="0" hangingPunct="0">
              <a:spcBef>
                <a:spcPct val="20000"/>
              </a:spcBef>
              <a:buNone/>
              <a:defRPr sz="1000">
                <a:solidFill>
                  <a:schemeClr val="tx1"/>
                </a:solidFill>
                <a:latin typeface="+mn-lt"/>
              </a:defRPr>
            </a:lvl3pPr>
            <a:lvl4pPr indent="0" eaLnBrk="0" hangingPunct="0">
              <a:spcBef>
                <a:spcPct val="20000"/>
              </a:spcBef>
              <a:buNone/>
              <a:defRPr sz="900">
                <a:solidFill>
                  <a:schemeClr val="tx1"/>
                </a:solidFill>
                <a:latin typeface="+mn-lt"/>
              </a:defRPr>
            </a:lvl4pPr>
            <a:lvl5pPr indent="0" eaLnBrk="0" hangingPunct="0">
              <a:spcBef>
                <a:spcPct val="20000"/>
              </a:spcBef>
              <a:buNone/>
              <a:defRPr sz="900">
                <a:solidFill>
                  <a:schemeClr val="tx1"/>
                </a:solidFill>
                <a:latin typeface="+mn-lt"/>
              </a:defRPr>
            </a:lvl5pPr>
            <a:lvl6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6pPr>
            <a:lvl7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7pPr>
            <a:lvl8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8pPr>
            <a:lvl9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9pPr>
          </a:lstStyle>
          <a:p>
            <a:endParaRPr lang="en-US" sz="400" dirty="0"/>
          </a:p>
          <a:p>
            <a:r>
              <a:rPr lang="en-US" sz="700" dirty="0"/>
              <a:t>“Distribution Statement A: Approved for Public Release; Distribution is unlimited.”</a:t>
            </a:r>
          </a:p>
          <a:p>
            <a:pPr algn="l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33399" y="1263868"/>
            <a:ext cx="8001001" cy="4247317"/>
          </a:xfrm>
          <a:prstGeom prst="rect">
            <a:avLst/>
          </a:prstGeom>
          <a:ln w="28575" cap="flat" cmpd="sng" algn="ctr">
            <a:noFill/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800" b="0" i="0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contained in this report reflects the Navy program of record as of </a:t>
            </a:r>
            <a:r>
              <a:rPr lang="en-US" sz="1800" b="0" i="0" kern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 APR 2023.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800" b="0" i="0" kern="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800" b="0" i="0" kern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report </a:t>
            </a:r>
            <a:r>
              <a:rPr lang="en-US" sz="1800" b="0" i="0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</a:t>
            </a:r>
            <a:r>
              <a:rPr lang="en-US" sz="1800" b="0" i="0" kern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provided </a:t>
            </a:r>
            <a:r>
              <a:rPr lang="en-US" sz="1800" b="0" i="0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sz="1800" b="0" i="0" kern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our CONUS industry partners </a:t>
            </a:r>
            <a:r>
              <a:rPr lang="en-US" sz="1800" b="0" i="0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information and planning purposes </a:t>
            </a:r>
            <a:r>
              <a:rPr lang="en-US" sz="1800" b="0" i="0" kern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only.  The information provided reflects a broad </a:t>
            </a:r>
            <a:r>
              <a:rPr lang="en-US" sz="1800" b="0" i="0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overview of </a:t>
            </a:r>
            <a:r>
              <a:rPr lang="en-US" sz="1800" b="0" i="0" kern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current maintenance schedules and is subject to change based on operational commitments.  It </a:t>
            </a:r>
            <a:r>
              <a:rPr lang="en-US" sz="1800" b="0" i="0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does not constitute </a:t>
            </a:r>
            <a:r>
              <a:rPr lang="en-US" sz="1800" b="0" i="0" kern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n-US" sz="1800" b="0" i="0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request for information or </a:t>
            </a:r>
            <a:r>
              <a:rPr lang="en-US" sz="1800" b="0" i="0" kern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proposals, nor is it a </a:t>
            </a:r>
            <a:r>
              <a:rPr lang="en-US" sz="1800" b="0" i="0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commitment to contract </a:t>
            </a:r>
            <a:r>
              <a:rPr lang="en-US" sz="1800" b="0" i="0" kern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 </a:t>
            </a:r>
            <a:r>
              <a:rPr lang="en-US" sz="1800" b="0" i="0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accordance with this plan. </a:t>
            </a:r>
            <a:endParaRPr lang="en-US" sz="1800" b="0" i="0" kern="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800" b="0" i="0" kern="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800" b="0" i="0" kern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next bi-monthly CMAV workload projections are targeted for release no later than 30 JUN 2023.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800" b="0" i="0" kern="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800" b="0" i="0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Availability duration and schedule review, tailored acquisition strategies and ongoing budget negotiations may refine out-year projections.  </a:t>
            </a:r>
          </a:p>
        </p:txBody>
      </p:sp>
    </p:spTree>
    <p:extLst>
      <p:ext uri="{BB962C8B-B14F-4D97-AF65-F5344CB8AC3E}">
        <p14:creationId xmlns:p14="http://schemas.microsoft.com/office/powerpoint/2010/main" val="174629701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2069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1200" i="0" dirty="0">
                <a:solidFill>
                  <a:srgbClr val="002060"/>
                </a:solidFill>
                <a:effectLst/>
              </a:rPr>
              <a:t>MARMC Private Sector </a:t>
            </a:r>
            <a:br>
              <a:rPr lang="en-US" sz="1200" i="0" dirty="0">
                <a:solidFill>
                  <a:srgbClr val="002060"/>
                </a:solidFill>
                <a:effectLst/>
              </a:rPr>
            </a:br>
            <a:r>
              <a:rPr lang="en-US" sz="1200" i="0" dirty="0">
                <a:solidFill>
                  <a:srgbClr val="002060"/>
                </a:solidFill>
                <a:effectLst/>
              </a:rPr>
              <a:t>CMAV Workload Forecast </a:t>
            </a:r>
            <a:r>
              <a:rPr lang="en-US" sz="1200" i="0" dirty="0" smtClean="0">
                <a:solidFill>
                  <a:srgbClr val="002060"/>
                </a:solidFill>
                <a:effectLst/>
              </a:rPr>
              <a:t>FY23 Q3 </a:t>
            </a:r>
            <a:r>
              <a:rPr lang="en-US" sz="1200" i="0" dirty="0">
                <a:solidFill>
                  <a:srgbClr val="002060"/>
                </a:solidFill>
                <a:effectLst/>
              </a:rPr>
              <a:t>– </a:t>
            </a:r>
            <a:r>
              <a:rPr lang="en-US" sz="1200" i="0" dirty="0" smtClean="0">
                <a:solidFill>
                  <a:srgbClr val="002060"/>
                </a:solidFill>
                <a:effectLst/>
              </a:rPr>
              <a:t>FY24 Q3</a:t>
            </a:r>
            <a:r>
              <a:rPr lang="en-US" sz="1200" i="0" dirty="0">
                <a:solidFill>
                  <a:srgbClr val="002060"/>
                </a:solidFill>
                <a:effectLst/>
              </a:rPr>
              <a:t/>
            </a:r>
            <a:br>
              <a:rPr lang="en-US" sz="1200" i="0" dirty="0">
                <a:solidFill>
                  <a:srgbClr val="002060"/>
                </a:solidFill>
                <a:effectLst/>
              </a:rPr>
            </a:br>
            <a:r>
              <a:rPr lang="en-US" sz="1200" i="0" dirty="0">
                <a:solidFill>
                  <a:srgbClr val="002060"/>
                </a:solidFill>
                <a:effectLst/>
              </a:rPr>
              <a:t>Industry Forecast - as of </a:t>
            </a:r>
            <a:r>
              <a:rPr lang="en-US" sz="1200" i="0" dirty="0" smtClean="0">
                <a:solidFill>
                  <a:srgbClr val="002060"/>
                </a:solidFill>
                <a:effectLst/>
              </a:rPr>
              <a:t>01 APR 2023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6FFFDF7-475E-4D47-8720-BC1BB1C94DBD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70171" y="6303823"/>
            <a:ext cx="8821429" cy="554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eaLnBrk="1" hangingPunct="1">
              <a:spcBef>
                <a:spcPct val="20000"/>
              </a:spcBef>
              <a:buNone/>
              <a:defRPr sz="600">
                <a:solidFill>
                  <a:srgbClr val="000064"/>
                </a:solidFill>
                <a:latin typeface="+mn-lt"/>
              </a:defRPr>
            </a:lvl1pPr>
            <a:lvl2pPr indent="0" eaLnBrk="0" hangingPunct="0">
              <a:spcBef>
                <a:spcPct val="20000"/>
              </a:spcBef>
              <a:buNone/>
              <a:defRPr sz="1200">
                <a:solidFill>
                  <a:schemeClr val="tx1"/>
                </a:solidFill>
                <a:latin typeface="+mn-lt"/>
              </a:defRPr>
            </a:lvl2pPr>
            <a:lvl3pPr indent="0" eaLnBrk="0" hangingPunct="0">
              <a:spcBef>
                <a:spcPct val="20000"/>
              </a:spcBef>
              <a:buNone/>
              <a:defRPr sz="1000">
                <a:solidFill>
                  <a:schemeClr val="tx1"/>
                </a:solidFill>
                <a:latin typeface="+mn-lt"/>
              </a:defRPr>
            </a:lvl3pPr>
            <a:lvl4pPr indent="0" eaLnBrk="0" hangingPunct="0">
              <a:spcBef>
                <a:spcPct val="20000"/>
              </a:spcBef>
              <a:buNone/>
              <a:defRPr sz="900">
                <a:solidFill>
                  <a:schemeClr val="tx1"/>
                </a:solidFill>
                <a:latin typeface="+mn-lt"/>
              </a:defRPr>
            </a:lvl4pPr>
            <a:lvl5pPr indent="0" eaLnBrk="0" hangingPunct="0">
              <a:spcBef>
                <a:spcPct val="20000"/>
              </a:spcBef>
              <a:buNone/>
              <a:defRPr sz="900">
                <a:solidFill>
                  <a:schemeClr val="tx1"/>
                </a:solidFill>
                <a:latin typeface="+mn-lt"/>
              </a:defRPr>
            </a:lvl5pPr>
            <a:lvl6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6pPr>
            <a:lvl7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7pPr>
            <a:lvl8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8pPr>
            <a:lvl9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9pPr>
          </a:lstStyle>
          <a:p>
            <a:pPr algn="l"/>
            <a:r>
              <a:rPr lang="en-US" dirty="0"/>
              <a:t>“Intent of this information is to provide U.S. DoD industry contractors a general schedule for information and planning purposes </a:t>
            </a:r>
            <a:r>
              <a:rPr lang="en-US" dirty="0" smtClean="0"/>
              <a:t>for </a:t>
            </a:r>
            <a:r>
              <a:rPr lang="en-US" dirty="0"/>
              <a:t>upcoming surface ship maintenance periods- It does not constitute any request for information or request for proposals or any commitment to </a:t>
            </a:r>
            <a:r>
              <a:rPr lang="en-US" dirty="0" smtClean="0"/>
              <a:t>contract </a:t>
            </a:r>
            <a:r>
              <a:rPr lang="en-US" dirty="0"/>
              <a:t>for work in accordance with this plan.  This information is to assist U.S. DoD industry contractors by providing a broad overview </a:t>
            </a:r>
            <a:r>
              <a:rPr lang="en-US" dirty="0" smtClean="0"/>
              <a:t>of </a:t>
            </a:r>
            <a:r>
              <a:rPr lang="en-US" dirty="0"/>
              <a:t>frequently changing (driven by U.S. Navy operations) maintenance schedules and is not a guarantee of workload or exact ship schedules”</a:t>
            </a:r>
          </a:p>
          <a:p>
            <a:endParaRPr lang="en-US" sz="400" dirty="0"/>
          </a:p>
          <a:p>
            <a:r>
              <a:rPr lang="en-US" sz="700" dirty="0"/>
              <a:t>“Distribution Statement A: Approved for Public Release; Distribution is unlimited.”</a:t>
            </a:r>
          </a:p>
          <a:p>
            <a:pPr algn="l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90" y="1219200"/>
            <a:ext cx="7703820" cy="477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23820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2069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1200" i="0" dirty="0">
                <a:solidFill>
                  <a:srgbClr val="002060"/>
                </a:solidFill>
                <a:effectLst/>
              </a:rPr>
              <a:t>MARMC Private Sector </a:t>
            </a:r>
            <a:br>
              <a:rPr lang="en-US" sz="1200" i="0" dirty="0">
                <a:solidFill>
                  <a:srgbClr val="002060"/>
                </a:solidFill>
                <a:effectLst/>
              </a:rPr>
            </a:br>
            <a:r>
              <a:rPr lang="en-US" sz="1200" i="0" dirty="0">
                <a:solidFill>
                  <a:srgbClr val="002060"/>
                </a:solidFill>
                <a:effectLst/>
              </a:rPr>
              <a:t>CMAV Workload Forecast FY23 Q3 – FY24 Q3</a:t>
            </a:r>
            <a:br>
              <a:rPr lang="en-US" sz="1200" i="0" dirty="0">
                <a:solidFill>
                  <a:srgbClr val="002060"/>
                </a:solidFill>
                <a:effectLst/>
              </a:rPr>
            </a:br>
            <a:r>
              <a:rPr lang="en-US" sz="1200" i="0" dirty="0">
                <a:solidFill>
                  <a:srgbClr val="002060"/>
                </a:solidFill>
                <a:effectLst/>
              </a:rPr>
              <a:t>Industry Forecast - as of 01 APR 2023</a:t>
            </a:r>
            <a:endParaRPr lang="en-US" sz="1200" i="0" dirty="0" smtClean="0">
              <a:solidFill>
                <a:srgbClr val="002060"/>
              </a:solidFill>
              <a:effectLst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6FFFDF7-475E-4D47-8720-BC1BB1C94DBD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70171" y="6303823"/>
            <a:ext cx="8821429" cy="554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eaLnBrk="1" hangingPunct="1">
              <a:spcBef>
                <a:spcPct val="20000"/>
              </a:spcBef>
              <a:buNone/>
              <a:defRPr sz="600">
                <a:solidFill>
                  <a:srgbClr val="000064"/>
                </a:solidFill>
                <a:latin typeface="+mn-lt"/>
              </a:defRPr>
            </a:lvl1pPr>
            <a:lvl2pPr indent="0" eaLnBrk="0" hangingPunct="0">
              <a:spcBef>
                <a:spcPct val="20000"/>
              </a:spcBef>
              <a:buNone/>
              <a:defRPr sz="1200">
                <a:solidFill>
                  <a:schemeClr val="tx1"/>
                </a:solidFill>
                <a:latin typeface="+mn-lt"/>
              </a:defRPr>
            </a:lvl2pPr>
            <a:lvl3pPr indent="0" eaLnBrk="0" hangingPunct="0">
              <a:spcBef>
                <a:spcPct val="20000"/>
              </a:spcBef>
              <a:buNone/>
              <a:defRPr sz="1000">
                <a:solidFill>
                  <a:schemeClr val="tx1"/>
                </a:solidFill>
                <a:latin typeface="+mn-lt"/>
              </a:defRPr>
            </a:lvl3pPr>
            <a:lvl4pPr indent="0" eaLnBrk="0" hangingPunct="0">
              <a:spcBef>
                <a:spcPct val="20000"/>
              </a:spcBef>
              <a:buNone/>
              <a:defRPr sz="900">
                <a:solidFill>
                  <a:schemeClr val="tx1"/>
                </a:solidFill>
                <a:latin typeface="+mn-lt"/>
              </a:defRPr>
            </a:lvl4pPr>
            <a:lvl5pPr indent="0" eaLnBrk="0" hangingPunct="0">
              <a:spcBef>
                <a:spcPct val="20000"/>
              </a:spcBef>
              <a:buNone/>
              <a:defRPr sz="900">
                <a:solidFill>
                  <a:schemeClr val="tx1"/>
                </a:solidFill>
                <a:latin typeface="+mn-lt"/>
              </a:defRPr>
            </a:lvl5pPr>
            <a:lvl6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6pPr>
            <a:lvl7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7pPr>
            <a:lvl8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8pPr>
            <a:lvl9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9pPr>
          </a:lstStyle>
          <a:p>
            <a:pPr algn="l"/>
            <a:r>
              <a:rPr lang="en-US" dirty="0"/>
              <a:t>“Intent of this information is to provide U.S. DoD industry contractors a general schedule for information and planning purposes </a:t>
            </a:r>
            <a:r>
              <a:rPr lang="en-US" dirty="0" smtClean="0"/>
              <a:t>for </a:t>
            </a:r>
            <a:r>
              <a:rPr lang="en-US" dirty="0"/>
              <a:t>upcoming surface ship maintenance periods- It does not constitute any request for information or request for proposals or any commitment to </a:t>
            </a:r>
            <a:r>
              <a:rPr lang="en-US" dirty="0" smtClean="0"/>
              <a:t>contract </a:t>
            </a:r>
            <a:r>
              <a:rPr lang="en-US" dirty="0"/>
              <a:t>for work in accordance with this plan.  This information is to assist U.S. DoD industry contractors by providing a broad overview </a:t>
            </a:r>
            <a:r>
              <a:rPr lang="en-US" dirty="0" smtClean="0"/>
              <a:t>of </a:t>
            </a:r>
            <a:r>
              <a:rPr lang="en-US" dirty="0"/>
              <a:t>frequently changing (driven by U.S. Navy operations) maintenance schedules and is not a guarantee of workload or exact ship schedules”</a:t>
            </a:r>
          </a:p>
          <a:p>
            <a:endParaRPr lang="en-US" sz="400" dirty="0"/>
          </a:p>
          <a:p>
            <a:r>
              <a:rPr lang="en-US" sz="700" dirty="0"/>
              <a:t>“Distribution Statement A: Approved for Public Release; Distribution is unlimited.”</a:t>
            </a:r>
          </a:p>
          <a:p>
            <a:pPr algn="l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90" y="1219200"/>
            <a:ext cx="7703820" cy="477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79770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2069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1200" i="0" dirty="0">
                <a:solidFill>
                  <a:srgbClr val="002060"/>
                </a:solidFill>
                <a:effectLst/>
              </a:rPr>
              <a:t>MARMC Private Sector </a:t>
            </a:r>
            <a:br>
              <a:rPr lang="en-US" sz="1200" i="0" dirty="0">
                <a:solidFill>
                  <a:srgbClr val="002060"/>
                </a:solidFill>
                <a:effectLst/>
              </a:rPr>
            </a:br>
            <a:r>
              <a:rPr lang="en-US" sz="1200" i="0" dirty="0">
                <a:solidFill>
                  <a:srgbClr val="002060"/>
                </a:solidFill>
                <a:effectLst/>
              </a:rPr>
              <a:t>CMAV Workload Forecast FY23 Q3 – FY24 Q3</a:t>
            </a:r>
            <a:br>
              <a:rPr lang="en-US" sz="1200" i="0" dirty="0">
                <a:solidFill>
                  <a:srgbClr val="002060"/>
                </a:solidFill>
                <a:effectLst/>
              </a:rPr>
            </a:br>
            <a:r>
              <a:rPr lang="en-US" sz="1200" i="0" dirty="0">
                <a:solidFill>
                  <a:srgbClr val="002060"/>
                </a:solidFill>
                <a:effectLst/>
              </a:rPr>
              <a:t>Industry Forecast - as of 01 APR 2023</a:t>
            </a:r>
            <a:endParaRPr lang="en-US" sz="1200" i="0" dirty="0" smtClean="0">
              <a:solidFill>
                <a:srgbClr val="002060"/>
              </a:solidFill>
              <a:effectLst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6FFFDF7-475E-4D47-8720-BC1BB1C94DBD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70171" y="6303823"/>
            <a:ext cx="8821429" cy="554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eaLnBrk="1" hangingPunct="1">
              <a:spcBef>
                <a:spcPct val="20000"/>
              </a:spcBef>
              <a:buNone/>
              <a:defRPr sz="600">
                <a:solidFill>
                  <a:srgbClr val="000064"/>
                </a:solidFill>
                <a:latin typeface="+mn-lt"/>
              </a:defRPr>
            </a:lvl1pPr>
            <a:lvl2pPr indent="0" eaLnBrk="0" hangingPunct="0">
              <a:spcBef>
                <a:spcPct val="20000"/>
              </a:spcBef>
              <a:buNone/>
              <a:defRPr sz="1200">
                <a:solidFill>
                  <a:schemeClr val="tx1"/>
                </a:solidFill>
                <a:latin typeface="+mn-lt"/>
              </a:defRPr>
            </a:lvl2pPr>
            <a:lvl3pPr indent="0" eaLnBrk="0" hangingPunct="0">
              <a:spcBef>
                <a:spcPct val="20000"/>
              </a:spcBef>
              <a:buNone/>
              <a:defRPr sz="1000">
                <a:solidFill>
                  <a:schemeClr val="tx1"/>
                </a:solidFill>
                <a:latin typeface="+mn-lt"/>
              </a:defRPr>
            </a:lvl3pPr>
            <a:lvl4pPr indent="0" eaLnBrk="0" hangingPunct="0">
              <a:spcBef>
                <a:spcPct val="20000"/>
              </a:spcBef>
              <a:buNone/>
              <a:defRPr sz="900">
                <a:solidFill>
                  <a:schemeClr val="tx1"/>
                </a:solidFill>
                <a:latin typeface="+mn-lt"/>
              </a:defRPr>
            </a:lvl4pPr>
            <a:lvl5pPr indent="0" eaLnBrk="0" hangingPunct="0">
              <a:spcBef>
                <a:spcPct val="20000"/>
              </a:spcBef>
              <a:buNone/>
              <a:defRPr sz="900">
                <a:solidFill>
                  <a:schemeClr val="tx1"/>
                </a:solidFill>
                <a:latin typeface="+mn-lt"/>
              </a:defRPr>
            </a:lvl5pPr>
            <a:lvl6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6pPr>
            <a:lvl7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7pPr>
            <a:lvl8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8pPr>
            <a:lvl9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9pPr>
          </a:lstStyle>
          <a:p>
            <a:pPr algn="l"/>
            <a:r>
              <a:rPr lang="en-US" dirty="0"/>
              <a:t>“Intent of this information is to provide U.S. DoD industry contractors a general schedule for information and planning purposes </a:t>
            </a:r>
            <a:r>
              <a:rPr lang="en-US" dirty="0" smtClean="0"/>
              <a:t>for </a:t>
            </a:r>
            <a:r>
              <a:rPr lang="en-US" dirty="0"/>
              <a:t>upcoming surface ship maintenance periods- It does not constitute any request for information or request for proposals or any commitment to </a:t>
            </a:r>
            <a:r>
              <a:rPr lang="en-US" dirty="0" smtClean="0"/>
              <a:t>contract </a:t>
            </a:r>
            <a:r>
              <a:rPr lang="en-US" dirty="0"/>
              <a:t>for work in accordance with this plan.  This information is to assist U.S. DoD industry contractors by providing a broad overview </a:t>
            </a:r>
            <a:r>
              <a:rPr lang="en-US" dirty="0" smtClean="0"/>
              <a:t>of </a:t>
            </a:r>
            <a:r>
              <a:rPr lang="en-US" dirty="0"/>
              <a:t>frequently changing (driven by U.S. Navy operations) maintenance schedules and is not a guarantee of workload or exact ship schedules”</a:t>
            </a:r>
          </a:p>
          <a:p>
            <a:endParaRPr lang="en-US" sz="400" dirty="0"/>
          </a:p>
          <a:p>
            <a:r>
              <a:rPr lang="en-US" sz="700" dirty="0"/>
              <a:t>“Distribution Statement A: Approved for Public Release; Distribution is unlimited.”</a:t>
            </a:r>
          </a:p>
          <a:p>
            <a:pPr algn="l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90" y="1281662"/>
            <a:ext cx="7703820" cy="4968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64248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2069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1200" i="0" dirty="0">
                <a:solidFill>
                  <a:srgbClr val="002060"/>
                </a:solidFill>
                <a:effectLst/>
              </a:rPr>
              <a:t>MARMC Private Sector </a:t>
            </a:r>
            <a:br>
              <a:rPr lang="en-US" sz="1200" i="0" dirty="0">
                <a:solidFill>
                  <a:srgbClr val="002060"/>
                </a:solidFill>
                <a:effectLst/>
              </a:rPr>
            </a:br>
            <a:r>
              <a:rPr lang="en-US" sz="1200" i="0" dirty="0">
                <a:solidFill>
                  <a:srgbClr val="002060"/>
                </a:solidFill>
                <a:effectLst/>
              </a:rPr>
              <a:t>CMAV Workload Forecast FY23 Q3 – FY24 Q3</a:t>
            </a:r>
            <a:br>
              <a:rPr lang="en-US" sz="1200" i="0" dirty="0">
                <a:solidFill>
                  <a:srgbClr val="002060"/>
                </a:solidFill>
                <a:effectLst/>
              </a:rPr>
            </a:br>
            <a:r>
              <a:rPr lang="en-US" sz="1200" i="0" dirty="0">
                <a:solidFill>
                  <a:srgbClr val="002060"/>
                </a:solidFill>
                <a:effectLst/>
              </a:rPr>
              <a:t>Industry Forecast - as of 01 APR 2023</a:t>
            </a:r>
            <a:endParaRPr lang="en-US" sz="1200" i="0" dirty="0" smtClean="0">
              <a:solidFill>
                <a:srgbClr val="002060"/>
              </a:solidFill>
              <a:effectLst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6FFFDF7-475E-4D47-8720-BC1BB1C94DBD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70171" y="6303823"/>
            <a:ext cx="8821429" cy="554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eaLnBrk="1" hangingPunct="1">
              <a:spcBef>
                <a:spcPct val="20000"/>
              </a:spcBef>
              <a:buNone/>
              <a:defRPr sz="600">
                <a:solidFill>
                  <a:srgbClr val="000064"/>
                </a:solidFill>
                <a:latin typeface="+mn-lt"/>
              </a:defRPr>
            </a:lvl1pPr>
            <a:lvl2pPr indent="0" eaLnBrk="0" hangingPunct="0">
              <a:spcBef>
                <a:spcPct val="20000"/>
              </a:spcBef>
              <a:buNone/>
              <a:defRPr sz="1200">
                <a:solidFill>
                  <a:schemeClr val="tx1"/>
                </a:solidFill>
                <a:latin typeface="+mn-lt"/>
              </a:defRPr>
            </a:lvl2pPr>
            <a:lvl3pPr indent="0" eaLnBrk="0" hangingPunct="0">
              <a:spcBef>
                <a:spcPct val="20000"/>
              </a:spcBef>
              <a:buNone/>
              <a:defRPr sz="1000">
                <a:solidFill>
                  <a:schemeClr val="tx1"/>
                </a:solidFill>
                <a:latin typeface="+mn-lt"/>
              </a:defRPr>
            </a:lvl3pPr>
            <a:lvl4pPr indent="0" eaLnBrk="0" hangingPunct="0">
              <a:spcBef>
                <a:spcPct val="20000"/>
              </a:spcBef>
              <a:buNone/>
              <a:defRPr sz="900">
                <a:solidFill>
                  <a:schemeClr val="tx1"/>
                </a:solidFill>
                <a:latin typeface="+mn-lt"/>
              </a:defRPr>
            </a:lvl4pPr>
            <a:lvl5pPr indent="0" eaLnBrk="0" hangingPunct="0">
              <a:spcBef>
                <a:spcPct val="20000"/>
              </a:spcBef>
              <a:buNone/>
              <a:defRPr sz="900">
                <a:solidFill>
                  <a:schemeClr val="tx1"/>
                </a:solidFill>
                <a:latin typeface="+mn-lt"/>
              </a:defRPr>
            </a:lvl5pPr>
            <a:lvl6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6pPr>
            <a:lvl7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7pPr>
            <a:lvl8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8pPr>
            <a:lvl9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9pPr>
          </a:lstStyle>
          <a:p>
            <a:pPr algn="l"/>
            <a:r>
              <a:rPr lang="en-US" dirty="0"/>
              <a:t>“Intent of this information is to provide U.S. DoD industry contractors a general schedule for information and planning purposes </a:t>
            </a:r>
            <a:r>
              <a:rPr lang="en-US" dirty="0" smtClean="0"/>
              <a:t>for </a:t>
            </a:r>
            <a:r>
              <a:rPr lang="en-US" dirty="0"/>
              <a:t>upcoming surface ship maintenance periods- It does not constitute any request for information or request for proposals or any commitment to </a:t>
            </a:r>
            <a:r>
              <a:rPr lang="en-US" dirty="0" smtClean="0"/>
              <a:t>contract </a:t>
            </a:r>
            <a:r>
              <a:rPr lang="en-US" dirty="0"/>
              <a:t>for work in accordance with this plan.  This information is to assist U.S. DoD industry contractors by providing a broad overview </a:t>
            </a:r>
            <a:r>
              <a:rPr lang="en-US" dirty="0" smtClean="0"/>
              <a:t>of </a:t>
            </a:r>
            <a:r>
              <a:rPr lang="en-US" dirty="0"/>
              <a:t>frequently changing (driven by U.S. Navy operations) maintenance schedules and is not a guarantee of workload or exact ship schedules”</a:t>
            </a:r>
          </a:p>
          <a:p>
            <a:endParaRPr lang="en-US" sz="400" dirty="0"/>
          </a:p>
          <a:p>
            <a:r>
              <a:rPr lang="en-US" sz="700" dirty="0"/>
              <a:t>“Distribution Statement A: Approved for Public Release; Distribution is unlimited.”</a:t>
            </a:r>
          </a:p>
          <a:p>
            <a:pPr algn="l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90" y="1219200"/>
            <a:ext cx="7703820" cy="3977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40262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2069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1200" i="0" dirty="0" smtClean="0">
                <a:solidFill>
                  <a:srgbClr val="002060"/>
                </a:solidFill>
                <a:effectLst/>
              </a:rPr>
              <a:t>SERMC </a:t>
            </a:r>
            <a:r>
              <a:rPr lang="en-US" sz="1200" i="0" dirty="0">
                <a:solidFill>
                  <a:srgbClr val="002060"/>
                </a:solidFill>
                <a:effectLst/>
              </a:rPr>
              <a:t>Private Sector </a:t>
            </a:r>
            <a:br>
              <a:rPr lang="en-US" sz="1200" i="0" dirty="0">
                <a:solidFill>
                  <a:srgbClr val="002060"/>
                </a:solidFill>
                <a:effectLst/>
              </a:rPr>
            </a:br>
            <a:r>
              <a:rPr lang="en-US" sz="1200" i="0" dirty="0">
                <a:solidFill>
                  <a:srgbClr val="002060"/>
                </a:solidFill>
                <a:effectLst/>
              </a:rPr>
              <a:t>CMAV Workload Forecast FY23 Q3 – FY24 Q3</a:t>
            </a:r>
            <a:br>
              <a:rPr lang="en-US" sz="1200" i="0" dirty="0">
                <a:solidFill>
                  <a:srgbClr val="002060"/>
                </a:solidFill>
                <a:effectLst/>
              </a:rPr>
            </a:br>
            <a:r>
              <a:rPr lang="en-US" sz="1200" i="0" dirty="0">
                <a:solidFill>
                  <a:srgbClr val="002060"/>
                </a:solidFill>
                <a:effectLst/>
              </a:rPr>
              <a:t>Industry Forecast - as of 01 APR 2023</a:t>
            </a:r>
            <a:endParaRPr lang="en-US" sz="1200" i="0" dirty="0" smtClean="0">
              <a:solidFill>
                <a:srgbClr val="002060"/>
              </a:solidFill>
              <a:effectLst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6FFFDF7-475E-4D47-8720-BC1BB1C94DBD}" type="slidenum">
              <a:rPr kumimoji="0" lang="en-US" sz="1200" b="1" i="1" u="none" strike="noStrike" kern="1200" cap="none" spc="0" normalizeH="0" baseline="0" noProof="0" smtClean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1" i="1" u="none" strike="noStrike" kern="1200" cap="none" spc="0" normalizeH="0" baseline="0" noProof="0" dirty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0171" y="6303823"/>
            <a:ext cx="8821429" cy="554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eaLnBrk="1" hangingPunct="1">
              <a:spcBef>
                <a:spcPct val="20000"/>
              </a:spcBef>
              <a:buNone/>
              <a:defRPr sz="600">
                <a:solidFill>
                  <a:srgbClr val="000064"/>
                </a:solidFill>
                <a:latin typeface="+mn-lt"/>
              </a:defRPr>
            </a:lvl1pPr>
            <a:lvl2pPr indent="0" eaLnBrk="0" hangingPunct="0">
              <a:spcBef>
                <a:spcPct val="20000"/>
              </a:spcBef>
              <a:buNone/>
              <a:defRPr sz="1200">
                <a:solidFill>
                  <a:schemeClr val="tx1"/>
                </a:solidFill>
                <a:latin typeface="+mn-lt"/>
              </a:defRPr>
            </a:lvl2pPr>
            <a:lvl3pPr indent="0" eaLnBrk="0" hangingPunct="0">
              <a:spcBef>
                <a:spcPct val="20000"/>
              </a:spcBef>
              <a:buNone/>
              <a:defRPr sz="1000">
                <a:solidFill>
                  <a:schemeClr val="tx1"/>
                </a:solidFill>
                <a:latin typeface="+mn-lt"/>
              </a:defRPr>
            </a:lvl3pPr>
            <a:lvl4pPr indent="0" eaLnBrk="0" hangingPunct="0">
              <a:spcBef>
                <a:spcPct val="20000"/>
              </a:spcBef>
              <a:buNone/>
              <a:defRPr sz="900">
                <a:solidFill>
                  <a:schemeClr val="tx1"/>
                </a:solidFill>
                <a:latin typeface="+mn-lt"/>
              </a:defRPr>
            </a:lvl4pPr>
            <a:lvl5pPr indent="0" eaLnBrk="0" hangingPunct="0">
              <a:spcBef>
                <a:spcPct val="20000"/>
              </a:spcBef>
              <a:buNone/>
              <a:defRPr sz="900">
                <a:solidFill>
                  <a:schemeClr val="tx1"/>
                </a:solidFill>
                <a:latin typeface="+mn-lt"/>
              </a:defRPr>
            </a:lvl5pPr>
            <a:lvl6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6pPr>
            <a:lvl7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7pPr>
            <a:lvl8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8pPr>
            <a:lvl9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1" i="1" u="none" strike="noStrike" kern="1200" cap="none" spc="0" normalizeH="0" baseline="0" noProof="0" dirty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“Intent of this information is to provide U.S. DoD industry contractors a general schedule for information and planning purposes </a:t>
            </a:r>
            <a:r>
              <a:rPr kumimoji="0" lang="en-US" sz="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for </a:t>
            </a:r>
            <a:r>
              <a:rPr kumimoji="0" lang="en-US" sz="600" b="1" i="1" u="none" strike="noStrike" kern="1200" cap="none" spc="0" normalizeH="0" baseline="0" noProof="0" dirty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upcoming surface ship maintenance periods- It does not constitute any request for information or request for proposals or any commitment to </a:t>
            </a:r>
            <a:r>
              <a:rPr kumimoji="0" lang="en-US" sz="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contract </a:t>
            </a:r>
            <a:r>
              <a:rPr kumimoji="0" lang="en-US" sz="600" b="1" i="1" u="none" strike="noStrike" kern="1200" cap="none" spc="0" normalizeH="0" baseline="0" noProof="0" dirty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for work in accordance with this plan.  This information is to assist U.S. DoD industry contractors by providing a broad overview </a:t>
            </a:r>
            <a:r>
              <a:rPr kumimoji="0" lang="en-US" sz="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of </a:t>
            </a:r>
            <a:r>
              <a:rPr kumimoji="0" lang="en-US" sz="600" b="1" i="1" u="none" strike="noStrike" kern="1200" cap="none" spc="0" normalizeH="0" baseline="0" noProof="0" dirty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frequently changing (driven by U.S. Navy operations) maintenance schedules and is not a guarantee of workload or exact ship schedules”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00" b="1" i="1" u="none" strike="noStrike" kern="1200" cap="none" spc="0" normalizeH="0" baseline="0" noProof="0" dirty="0">
              <a:ln>
                <a:noFill/>
              </a:ln>
              <a:solidFill>
                <a:srgbClr val="000064"/>
              </a:solidFill>
              <a:effectLst/>
              <a:uLnTx/>
              <a:uFillTx/>
              <a:latin typeface="Arial"/>
              <a:ea typeface="+mn-ea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1" i="1" u="none" strike="noStrike" kern="1200" cap="none" spc="0" normalizeH="0" baseline="0" noProof="0" dirty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“Distribution Statement A: Approved for Public Release; Distribution is unlimited.”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1" i="1" u="none" strike="noStrike" kern="1200" cap="none" spc="0" normalizeH="0" baseline="0" noProof="0" dirty="0">
              <a:ln>
                <a:noFill/>
              </a:ln>
              <a:solidFill>
                <a:srgbClr val="000064"/>
              </a:solidFill>
              <a:effectLst/>
              <a:uLnTx/>
              <a:uFillTx/>
              <a:latin typeface="Arial"/>
              <a:ea typeface="+mn-ea"/>
              <a:cs typeface="Arial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975" y="1233462"/>
            <a:ext cx="7703820" cy="4968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10195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2069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1200" i="0" dirty="0">
                <a:solidFill>
                  <a:srgbClr val="002060"/>
                </a:solidFill>
                <a:effectLst/>
              </a:rPr>
              <a:t>SERMC Private Sector </a:t>
            </a:r>
            <a:br>
              <a:rPr lang="en-US" sz="1200" i="0" dirty="0">
                <a:solidFill>
                  <a:srgbClr val="002060"/>
                </a:solidFill>
                <a:effectLst/>
              </a:rPr>
            </a:br>
            <a:r>
              <a:rPr lang="en-US" sz="1200" i="0" dirty="0">
                <a:solidFill>
                  <a:srgbClr val="002060"/>
                </a:solidFill>
                <a:effectLst/>
              </a:rPr>
              <a:t>CMAV Workload Forecast FY23 Q3 – FY24 Q3</a:t>
            </a:r>
            <a:br>
              <a:rPr lang="en-US" sz="1200" i="0" dirty="0">
                <a:solidFill>
                  <a:srgbClr val="002060"/>
                </a:solidFill>
                <a:effectLst/>
              </a:rPr>
            </a:br>
            <a:r>
              <a:rPr lang="en-US" sz="1200" i="0" dirty="0">
                <a:solidFill>
                  <a:srgbClr val="002060"/>
                </a:solidFill>
                <a:effectLst/>
              </a:rPr>
              <a:t>Industry Forecast - as of 01 APR 2023</a:t>
            </a:r>
            <a:endParaRPr lang="en-US" sz="1200" i="0" dirty="0" smtClean="0">
              <a:solidFill>
                <a:srgbClr val="002060"/>
              </a:solidFill>
              <a:effectLst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6FFFDF7-475E-4D47-8720-BC1BB1C94DBD}" type="slidenum">
              <a:rPr kumimoji="0" lang="en-US" sz="1200" b="1" i="1" u="none" strike="noStrike" kern="1200" cap="none" spc="0" normalizeH="0" baseline="0" noProof="0" smtClean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1" i="1" u="none" strike="noStrike" kern="1200" cap="none" spc="0" normalizeH="0" baseline="0" noProof="0" dirty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0171" y="6303823"/>
            <a:ext cx="8821429" cy="554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eaLnBrk="1" hangingPunct="1">
              <a:spcBef>
                <a:spcPct val="20000"/>
              </a:spcBef>
              <a:buNone/>
              <a:defRPr sz="600">
                <a:solidFill>
                  <a:srgbClr val="000064"/>
                </a:solidFill>
                <a:latin typeface="+mn-lt"/>
              </a:defRPr>
            </a:lvl1pPr>
            <a:lvl2pPr indent="0" eaLnBrk="0" hangingPunct="0">
              <a:spcBef>
                <a:spcPct val="20000"/>
              </a:spcBef>
              <a:buNone/>
              <a:defRPr sz="1200">
                <a:solidFill>
                  <a:schemeClr val="tx1"/>
                </a:solidFill>
                <a:latin typeface="+mn-lt"/>
              </a:defRPr>
            </a:lvl2pPr>
            <a:lvl3pPr indent="0" eaLnBrk="0" hangingPunct="0">
              <a:spcBef>
                <a:spcPct val="20000"/>
              </a:spcBef>
              <a:buNone/>
              <a:defRPr sz="1000">
                <a:solidFill>
                  <a:schemeClr val="tx1"/>
                </a:solidFill>
                <a:latin typeface="+mn-lt"/>
              </a:defRPr>
            </a:lvl3pPr>
            <a:lvl4pPr indent="0" eaLnBrk="0" hangingPunct="0">
              <a:spcBef>
                <a:spcPct val="20000"/>
              </a:spcBef>
              <a:buNone/>
              <a:defRPr sz="900">
                <a:solidFill>
                  <a:schemeClr val="tx1"/>
                </a:solidFill>
                <a:latin typeface="+mn-lt"/>
              </a:defRPr>
            </a:lvl4pPr>
            <a:lvl5pPr indent="0" eaLnBrk="0" hangingPunct="0">
              <a:spcBef>
                <a:spcPct val="20000"/>
              </a:spcBef>
              <a:buNone/>
              <a:defRPr sz="900">
                <a:solidFill>
                  <a:schemeClr val="tx1"/>
                </a:solidFill>
                <a:latin typeface="+mn-lt"/>
              </a:defRPr>
            </a:lvl5pPr>
            <a:lvl6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6pPr>
            <a:lvl7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7pPr>
            <a:lvl8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8pPr>
            <a:lvl9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1" i="1" u="none" strike="noStrike" kern="1200" cap="none" spc="0" normalizeH="0" baseline="0" noProof="0" dirty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“Intent of this information is to provide U.S. DoD industry contractors a general schedule for information and planning purposes </a:t>
            </a:r>
            <a:r>
              <a:rPr kumimoji="0" lang="en-US" sz="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for </a:t>
            </a:r>
            <a:r>
              <a:rPr kumimoji="0" lang="en-US" sz="600" b="1" i="1" u="none" strike="noStrike" kern="1200" cap="none" spc="0" normalizeH="0" baseline="0" noProof="0" dirty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upcoming surface ship maintenance periods- It does not constitute any request for information or request for proposals or any commitment to </a:t>
            </a:r>
            <a:r>
              <a:rPr kumimoji="0" lang="en-US" sz="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contract </a:t>
            </a:r>
            <a:r>
              <a:rPr kumimoji="0" lang="en-US" sz="600" b="1" i="1" u="none" strike="noStrike" kern="1200" cap="none" spc="0" normalizeH="0" baseline="0" noProof="0" dirty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for work in accordance with this plan.  This information is to assist U.S. DoD industry contractors by providing a broad overview </a:t>
            </a:r>
            <a:r>
              <a:rPr kumimoji="0" lang="en-US" sz="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of </a:t>
            </a:r>
            <a:r>
              <a:rPr kumimoji="0" lang="en-US" sz="600" b="1" i="1" u="none" strike="noStrike" kern="1200" cap="none" spc="0" normalizeH="0" baseline="0" noProof="0" dirty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frequently changing (driven by U.S. Navy operations) maintenance schedules and is not a guarantee of workload or exact ship schedules”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00" b="1" i="1" u="none" strike="noStrike" kern="1200" cap="none" spc="0" normalizeH="0" baseline="0" noProof="0" dirty="0">
              <a:ln>
                <a:noFill/>
              </a:ln>
              <a:solidFill>
                <a:srgbClr val="000064"/>
              </a:solidFill>
              <a:effectLst/>
              <a:uLnTx/>
              <a:uFillTx/>
              <a:latin typeface="Arial"/>
              <a:ea typeface="+mn-ea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1" i="1" u="none" strike="noStrike" kern="1200" cap="none" spc="0" normalizeH="0" baseline="0" noProof="0" dirty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“Distribution Statement A: Approved for Public Release; Distribution is unlimited.”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1" i="1" u="none" strike="noStrike" kern="1200" cap="none" spc="0" normalizeH="0" baseline="0" noProof="0" dirty="0">
              <a:ln>
                <a:noFill/>
              </a:ln>
              <a:solidFill>
                <a:srgbClr val="000064"/>
              </a:solidFill>
              <a:effectLst/>
              <a:uLnTx/>
              <a:uFillTx/>
              <a:latin typeface="Arial"/>
              <a:ea typeface="+mn-ea"/>
              <a:cs typeface="Arial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90" y="1219608"/>
            <a:ext cx="7703820" cy="4968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51001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2069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1200" i="0" dirty="0">
                <a:solidFill>
                  <a:srgbClr val="002060"/>
                </a:solidFill>
                <a:effectLst/>
              </a:rPr>
              <a:t>SERMC Private Sector </a:t>
            </a:r>
            <a:br>
              <a:rPr lang="en-US" sz="1200" i="0" dirty="0">
                <a:solidFill>
                  <a:srgbClr val="002060"/>
                </a:solidFill>
                <a:effectLst/>
              </a:rPr>
            </a:br>
            <a:r>
              <a:rPr lang="en-US" sz="1200" i="0" dirty="0">
                <a:solidFill>
                  <a:srgbClr val="002060"/>
                </a:solidFill>
                <a:effectLst/>
              </a:rPr>
              <a:t>CMAV Workload Forecast FY23 Q3 – FY24 Q3</a:t>
            </a:r>
            <a:br>
              <a:rPr lang="en-US" sz="1200" i="0" dirty="0">
                <a:solidFill>
                  <a:srgbClr val="002060"/>
                </a:solidFill>
                <a:effectLst/>
              </a:rPr>
            </a:br>
            <a:r>
              <a:rPr lang="en-US" sz="1200" i="0" dirty="0">
                <a:solidFill>
                  <a:srgbClr val="002060"/>
                </a:solidFill>
                <a:effectLst/>
              </a:rPr>
              <a:t>Industry Forecast - as of 01 APR 2023</a:t>
            </a:r>
            <a:endParaRPr lang="en-US" sz="1200" i="0" dirty="0" smtClean="0">
              <a:solidFill>
                <a:srgbClr val="002060"/>
              </a:solidFill>
              <a:effectLst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6FFFDF7-475E-4D47-8720-BC1BB1C94DBD}" type="slidenum">
              <a:rPr kumimoji="0" lang="en-US" sz="1200" b="1" i="1" u="none" strike="noStrike" kern="1200" cap="none" spc="0" normalizeH="0" baseline="0" noProof="0" smtClean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1" i="1" u="none" strike="noStrike" kern="1200" cap="none" spc="0" normalizeH="0" baseline="0" noProof="0" dirty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0171" y="6303823"/>
            <a:ext cx="8821429" cy="554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eaLnBrk="1" hangingPunct="1">
              <a:spcBef>
                <a:spcPct val="20000"/>
              </a:spcBef>
              <a:buNone/>
              <a:defRPr sz="600">
                <a:solidFill>
                  <a:srgbClr val="000064"/>
                </a:solidFill>
                <a:latin typeface="+mn-lt"/>
              </a:defRPr>
            </a:lvl1pPr>
            <a:lvl2pPr indent="0" eaLnBrk="0" hangingPunct="0">
              <a:spcBef>
                <a:spcPct val="20000"/>
              </a:spcBef>
              <a:buNone/>
              <a:defRPr sz="1200">
                <a:solidFill>
                  <a:schemeClr val="tx1"/>
                </a:solidFill>
                <a:latin typeface="+mn-lt"/>
              </a:defRPr>
            </a:lvl2pPr>
            <a:lvl3pPr indent="0" eaLnBrk="0" hangingPunct="0">
              <a:spcBef>
                <a:spcPct val="20000"/>
              </a:spcBef>
              <a:buNone/>
              <a:defRPr sz="1000">
                <a:solidFill>
                  <a:schemeClr val="tx1"/>
                </a:solidFill>
                <a:latin typeface="+mn-lt"/>
              </a:defRPr>
            </a:lvl3pPr>
            <a:lvl4pPr indent="0" eaLnBrk="0" hangingPunct="0">
              <a:spcBef>
                <a:spcPct val="20000"/>
              </a:spcBef>
              <a:buNone/>
              <a:defRPr sz="900">
                <a:solidFill>
                  <a:schemeClr val="tx1"/>
                </a:solidFill>
                <a:latin typeface="+mn-lt"/>
              </a:defRPr>
            </a:lvl4pPr>
            <a:lvl5pPr indent="0" eaLnBrk="0" hangingPunct="0">
              <a:spcBef>
                <a:spcPct val="20000"/>
              </a:spcBef>
              <a:buNone/>
              <a:defRPr sz="900">
                <a:solidFill>
                  <a:schemeClr val="tx1"/>
                </a:solidFill>
                <a:latin typeface="+mn-lt"/>
              </a:defRPr>
            </a:lvl5pPr>
            <a:lvl6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6pPr>
            <a:lvl7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7pPr>
            <a:lvl8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8pPr>
            <a:lvl9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1" i="1" u="none" strike="noStrike" kern="1200" cap="none" spc="0" normalizeH="0" baseline="0" noProof="0" dirty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“Intent of this information is to provide U.S. DoD industry contractors a general schedule for information and planning purposes </a:t>
            </a:r>
            <a:r>
              <a:rPr kumimoji="0" lang="en-US" sz="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for </a:t>
            </a:r>
            <a:r>
              <a:rPr kumimoji="0" lang="en-US" sz="600" b="1" i="1" u="none" strike="noStrike" kern="1200" cap="none" spc="0" normalizeH="0" baseline="0" noProof="0" dirty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upcoming surface ship maintenance periods- It does not constitute any request for information or request for proposals or any commitment to </a:t>
            </a:r>
            <a:r>
              <a:rPr kumimoji="0" lang="en-US" sz="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contract </a:t>
            </a:r>
            <a:r>
              <a:rPr kumimoji="0" lang="en-US" sz="600" b="1" i="1" u="none" strike="noStrike" kern="1200" cap="none" spc="0" normalizeH="0" baseline="0" noProof="0" dirty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for work in accordance with this plan.  This information is to assist U.S. DoD industry contractors by providing a broad overview </a:t>
            </a:r>
            <a:r>
              <a:rPr kumimoji="0" lang="en-US" sz="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of </a:t>
            </a:r>
            <a:r>
              <a:rPr kumimoji="0" lang="en-US" sz="600" b="1" i="1" u="none" strike="noStrike" kern="1200" cap="none" spc="0" normalizeH="0" baseline="0" noProof="0" dirty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frequently changing (driven by U.S. Navy operations) maintenance schedules and is not a guarantee of workload or exact ship schedules”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00" b="1" i="1" u="none" strike="noStrike" kern="1200" cap="none" spc="0" normalizeH="0" baseline="0" noProof="0" dirty="0">
              <a:ln>
                <a:noFill/>
              </a:ln>
              <a:solidFill>
                <a:srgbClr val="000064"/>
              </a:solidFill>
              <a:effectLst/>
              <a:uLnTx/>
              <a:uFillTx/>
              <a:latin typeface="Arial"/>
              <a:ea typeface="+mn-ea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1" i="1" u="none" strike="noStrike" kern="1200" cap="none" spc="0" normalizeH="0" baseline="0" noProof="0" dirty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“Distribution Statement A: Approved for Public Release; Distribution is unlimited.”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1" i="1" u="none" strike="noStrike" kern="1200" cap="none" spc="0" normalizeH="0" baseline="0" noProof="0" dirty="0">
              <a:ln>
                <a:noFill/>
              </a:ln>
              <a:solidFill>
                <a:srgbClr val="000064"/>
              </a:solidFill>
              <a:effectLst/>
              <a:uLnTx/>
              <a:uFillTx/>
              <a:latin typeface="Arial"/>
              <a:ea typeface="+mn-ea"/>
              <a:cs typeface="Arial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90" y="1295400"/>
            <a:ext cx="7703820" cy="1005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8100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2069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1200" i="0" dirty="0">
                <a:solidFill>
                  <a:srgbClr val="002060"/>
                </a:solidFill>
                <a:effectLst/>
              </a:rPr>
              <a:t>SWRMC Private Sector </a:t>
            </a:r>
            <a:br>
              <a:rPr lang="en-US" sz="1200" i="0" dirty="0">
                <a:solidFill>
                  <a:srgbClr val="002060"/>
                </a:solidFill>
                <a:effectLst/>
              </a:rPr>
            </a:br>
            <a:r>
              <a:rPr lang="en-US" sz="1200" i="0" dirty="0">
                <a:solidFill>
                  <a:srgbClr val="002060"/>
                </a:solidFill>
                <a:effectLst/>
              </a:rPr>
              <a:t>CMAV Workload Forecast FY23 Q3 – FY24 Q3</a:t>
            </a:r>
            <a:br>
              <a:rPr lang="en-US" sz="1200" i="0" dirty="0">
                <a:solidFill>
                  <a:srgbClr val="002060"/>
                </a:solidFill>
                <a:effectLst/>
              </a:rPr>
            </a:br>
            <a:r>
              <a:rPr lang="en-US" sz="1200" i="0" dirty="0">
                <a:solidFill>
                  <a:srgbClr val="002060"/>
                </a:solidFill>
                <a:effectLst/>
              </a:rPr>
              <a:t>Industry Forecast - as of 01 APR 2023</a:t>
            </a:r>
            <a:endParaRPr lang="en-US" sz="1200" i="0" dirty="0" smtClean="0">
              <a:solidFill>
                <a:srgbClr val="002060"/>
              </a:solidFill>
              <a:effectLst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6FFFDF7-475E-4D47-8720-BC1BB1C94DBD}" type="slidenum">
              <a:rPr kumimoji="0" lang="en-US" sz="1200" b="1" i="1" u="none" strike="noStrike" kern="1200" cap="none" spc="0" normalizeH="0" baseline="0" noProof="0" smtClean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1" i="1" u="none" strike="noStrike" kern="1200" cap="none" spc="0" normalizeH="0" baseline="0" noProof="0" dirty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0171" y="6303823"/>
            <a:ext cx="8821429" cy="554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eaLnBrk="1" hangingPunct="1">
              <a:spcBef>
                <a:spcPct val="20000"/>
              </a:spcBef>
              <a:buNone/>
              <a:defRPr sz="600">
                <a:solidFill>
                  <a:srgbClr val="000064"/>
                </a:solidFill>
                <a:latin typeface="+mn-lt"/>
              </a:defRPr>
            </a:lvl1pPr>
            <a:lvl2pPr indent="0" eaLnBrk="0" hangingPunct="0">
              <a:spcBef>
                <a:spcPct val="20000"/>
              </a:spcBef>
              <a:buNone/>
              <a:defRPr sz="1200">
                <a:solidFill>
                  <a:schemeClr val="tx1"/>
                </a:solidFill>
                <a:latin typeface="+mn-lt"/>
              </a:defRPr>
            </a:lvl2pPr>
            <a:lvl3pPr indent="0" eaLnBrk="0" hangingPunct="0">
              <a:spcBef>
                <a:spcPct val="20000"/>
              </a:spcBef>
              <a:buNone/>
              <a:defRPr sz="1000">
                <a:solidFill>
                  <a:schemeClr val="tx1"/>
                </a:solidFill>
                <a:latin typeface="+mn-lt"/>
              </a:defRPr>
            </a:lvl3pPr>
            <a:lvl4pPr indent="0" eaLnBrk="0" hangingPunct="0">
              <a:spcBef>
                <a:spcPct val="20000"/>
              </a:spcBef>
              <a:buNone/>
              <a:defRPr sz="900">
                <a:solidFill>
                  <a:schemeClr val="tx1"/>
                </a:solidFill>
                <a:latin typeface="+mn-lt"/>
              </a:defRPr>
            </a:lvl4pPr>
            <a:lvl5pPr indent="0" eaLnBrk="0" hangingPunct="0">
              <a:spcBef>
                <a:spcPct val="20000"/>
              </a:spcBef>
              <a:buNone/>
              <a:defRPr sz="900">
                <a:solidFill>
                  <a:schemeClr val="tx1"/>
                </a:solidFill>
                <a:latin typeface="+mn-lt"/>
              </a:defRPr>
            </a:lvl5pPr>
            <a:lvl6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6pPr>
            <a:lvl7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7pPr>
            <a:lvl8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8pPr>
            <a:lvl9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1" i="1" u="none" strike="noStrike" kern="1200" cap="none" spc="0" normalizeH="0" baseline="0" noProof="0" dirty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“Intent of this information is to provide U.S. DoD industry contractors a general schedule for information and planning purposes </a:t>
            </a:r>
            <a:r>
              <a:rPr kumimoji="0" lang="en-US" sz="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for </a:t>
            </a:r>
            <a:r>
              <a:rPr kumimoji="0" lang="en-US" sz="600" b="1" i="1" u="none" strike="noStrike" kern="1200" cap="none" spc="0" normalizeH="0" baseline="0" noProof="0" dirty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upcoming surface ship maintenance periods- It does not constitute any request for information or request for proposals or any commitment to </a:t>
            </a:r>
            <a:r>
              <a:rPr kumimoji="0" lang="en-US" sz="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contract </a:t>
            </a:r>
            <a:r>
              <a:rPr kumimoji="0" lang="en-US" sz="600" b="1" i="1" u="none" strike="noStrike" kern="1200" cap="none" spc="0" normalizeH="0" baseline="0" noProof="0" dirty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for work in accordance with this plan.  This information is to assist U.S. DoD industry contractors by providing a broad overview </a:t>
            </a:r>
            <a:r>
              <a:rPr kumimoji="0" lang="en-US" sz="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of </a:t>
            </a:r>
            <a:r>
              <a:rPr kumimoji="0" lang="en-US" sz="600" b="1" i="1" u="none" strike="noStrike" kern="1200" cap="none" spc="0" normalizeH="0" baseline="0" noProof="0" dirty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frequently changing (driven by U.S. Navy operations) maintenance schedules and is not a guarantee of workload or exact ship schedules”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00" b="1" i="1" u="none" strike="noStrike" kern="1200" cap="none" spc="0" normalizeH="0" baseline="0" noProof="0" dirty="0">
              <a:ln>
                <a:noFill/>
              </a:ln>
              <a:solidFill>
                <a:srgbClr val="000064"/>
              </a:solidFill>
              <a:effectLst/>
              <a:uLnTx/>
              <a:uFillTx/>
              <a:latin typeface="Arial"/>
              <a:ea typeface="+mn-ea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1" i="1" u="none" strike="noStrike" kern="1200" cap="none" spc="0" normalizeH="0" baseline="0" noProof="0" dirty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“Distribution Statement A: Approved for Public Release; Distribution is unlimited.”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1" i="1" u="none" strike="noStrike" kern="1200" cap="none" spc="0" normalizeH="0" baseline="0" noProof="0" dirty="0">
              <a:ln>
                <a:noFill/>
              </a:ln>
              <a:solidFill>
                <a:srgbClr val="000064"/>
              </a:solidFill>
              <a:effectLst/>
              <a:uLnTx/>
              <a:uFillTx/>
              <a:latin typeface="Arial"/>
              <a:ea typeface="+mn-ea"/>
              <a:cs typeface="Arial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90" y="1260941"/>
            <a:ext cx="7703820" cy="477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55398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2069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1200" i="0" dirty="0" smtClean="0">
                <a:solidFill>
                  <a:srgbClr val="002060"/>
                </a:solidFill>
                <a:effectLst/>
              </a:rPr>
              <a:t>SWRMC </a:t>
            </a:r>
            <a:r>
              <a:rPr lang="en-US" sz="1200" i="0" dirty="0">
                <a:solidFill>
                  <a:srgbClr val="002060"/>
                </a:solidFill>
                <a:effectLst/>
              </a:rPr>
              <a:t>Private Sector </a:t>
            </a:r>
            <a:br>
              <a:rPr lang="en-US" sz="1200" i="0" dirty="0">
                <a:solidFill>
                  <a:srgbClr val="002060"/>
                </a:solidFill>
                <a:effectLst/>
              </a:rPr>
            </a:br>
            <a:r>
              <a:rPr lang="en-US" sz="1200" i="0" dirty="0">
                <a:solidFill>
                  <a:srgbClr val="002060"/>
                </a:solidFill>
                <a:effectLst/>
              </a:rPr>
              <a:t>CMAV Workload Forecast FY23 Q3 – FY24 Q3</a:t>
            </a:r>
            <a:br>
              <a:rPr lang="en-US" sz="1200" i="0" dirty="0">
                <a:solidFill>
                  <a:srgbClr val="002060"/>
                </a:solidFill>
                <a:effectLst/>
              </a:rPr>
            </a:br>
            <a:r>
              <a:rPr lang="en-US" sz="1200" i="0" dirty="0">
                <a:solidFill>
                  <a:srgbClr val="002060"/>
                </a:solidFill>
                <a:effectLst/>
              </a:rPr>
              <a:t>Industry Forecast - as of 01 APR 2023</a:t>
            </a:r>
            <a:endParaRPr lang="en-US" sz="1200" i="0" dirty="0" smtClean="0">
              <a:solidFill>
                <a:srgbClr val="002060"/>
              </a:solidFill>
              <a:effectLst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6FFFDF7-475E-4D47-8720-BC1BB1C94DBD}" type="slidenum">
              <a:rPr kumimoji="0" lang="en-US" sz="1200" b="1" i="1" u="none" strike="noStrike" kern="1200" cap="none" spc="0" normalizeH="0" baseline="0" noProof="0" smtClean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1" i="1" u="none" strike="noStrike" kern="1200" cap="none" spc="0" normalizeH="0" baseline="0" noProof="0" dirty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0171" y="6303823"/>
            <a:ext cx="8821429" cy="554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eaLnBrk="1" hangingPunct="1">
              <a:spcBef>
                <a:spcPct val="20000"/>
              </a:spcBef>
              <a:buNone/>
              <a:defRPr sz="600">
                <a:solidFill>
                  <a:srgbClr val="000064"/>
                </a:solidFill>
                <a:latin typeface="+mn-lt"/>
              </a:defRPr>
            </a:lvl1pPr>
            <a:lvl2pPr indent="0" eaLnBrk="0" hangingPunct="0">
              <a:spcBef>
                <a:spcPct val="20000"/>
              </a:spcBef>
              <a:buNone/>
              <a:defRPr sz="1200">
                <a:solidFill>
                  <a:schemeClr val="tx1"/>
                </a:solidFill>
                <a:latin typeface="+mn-lt"/>
              </a:defRPr>
            </a:lvl2pPr>
            <a:lvl3pPr indent="0" eaLnBrk="0" hangingPunct="0">
              <a:spcBef>
                <a:spcPct val="20000"/>
              </a:spcBef>
              <a:buNone/>
              <a:defRPr sz="1000">
                <a:solidFill>
                  <a:schemeClr val="tx1"/>
                </a:solidFill>
                <a:latin typeface="+mn-lt"/>
              </a:defRPr>
            </a:lvl3pPr>
            <a:lvl4pPr indent="0" eaLnBrk="0" hangingPunct="0">
              <a:spcBef>
                <a:spcPct val="20000"/>
              </a:spcBef>
              <a:buNone/>
              <a:defRPr sz="900">
                <a:solidFill>
                  <a:schemeClr val="tx1"/>
                </a:solidFill>
                <a:latin typeface="+mn-lt"/>
              </a:defRPr>
            </a:lvl4pPr>
            <a:lvl5pPr indent="0" eaLnBrk="0" hangingPunct="0">
              <a:spcBef>
                <a:spcPct val="20000"/>
              </a:spcBef>
              <a:buNone/>
              <a:defRPr sz="900">
                <a:solidFill>
                  <a:schemeClr val="tx1"/>
                </a:solidFill>
                <a:latin typeface="+mn-lt"/>
              </a:defRPr>
            </a:lvl5pPr>
            <a:lvl6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6pPr>
            <a:lvl7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7pPr>
            <a:lvl8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8pPr>
            <a:lvl9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1" i="1" u="none" strike="noStrike" kern="1200" cap="none" spc="0" normalizeH="0" baseline="0" noProof="0" dirty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“Intent of this information is to provide U.S. DoD industry contractors a general schedule for information and planning purposes </a:t>
            </a:r>
            <a:r>
              <a:rPr kumimoji="0" lang="en-US" sz="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for </a:t>
            </a:r>
            <a:r>
              <a:rPr kumimoji="0" lang="en-US" sz="600" b="1" i="1" u="none" strike="noStrike" kern="1200" cap="none" spc="0" normalizeH="0" baseline="0" noProof="0" dirty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upcoming surface ship maintenance periods- It does not constitute any request for information or request for proposals or any commitment to </a:t>
            </a:r>
            <a:r>
              <a:rPr kumimoji="0" lang="en-US" sz="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contract </a:t>
            </a:r>
            <a:r>
              <a:rPr kumimoji="0" lang="en-US" sz="600" b="1" i="1" u="none" strike="noStrike" kern="1200" cap="none" spc="0" normalizeH="0" baseline="0" noProof="0" dirty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for work in accordance with this plan.  This information is to assist U.S. DoD industry contractors by providing a broad overview </a:t>
            </a:r>
            <a:r>
              <a:rPr kumimoji="0" lang="en-US" sz="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of </a:t>
            </a:r>
            <a:r>
              <a:rPr kumimoji="0" lang="en-US" sz="600" b="1" i="1" u="none" strike="noStrike" kern="1200" cap="none" spc="0" normalizeH="0" baseline="0" noProof="0" dirty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frequently changing (driven by U.S. Navy operations) maintenance schedules and is not a guarantee of workload or exact ship schedules”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00" b="1" i="1" u="none" strike="noStrike" kern="1200" cap="none" spc="0" normalizeH="0" baseline="0" noProof="0" dirty="0">
              <a:ln>
                <a:noFill/>
              </a:ln>
              <a:solidFill>
                <a:srgbClr val="000064"/>
              </a:solidFill>
              <a:effectLst/>
              <a:uLnTx/>
              <a:uFillTx/>
              <a:latin typeface="Arial"/>
              <a:ea typeface="+mn-ea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1" i="1" u="none" strike="noStrike" kern="1200" cap="none" spc="0" normalizeH="0" baseline="0" noProof="0" dirty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“Distribution Statement A: Approved for Public Release; Distribution is unlimited.”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1" i="1" u="none" strike="noStrike" kern="1200" cap="none" spc="0" normalizeH="0" baseline="0" noProof="0" dirty="0">
              <a:ln>
                <a:noFill/>
              </a:ln>
              <a:solidFill>
                <a:srgbClr val="000064"/>
              </a:solidFill>
              <a:effectLst/>
              <a:uLnTx/>
              <a:uFillTx/>
              <a:latin typeface="Arial"/>
              <a:ea typeface="+mn-ea"/>
              <a:cs typeface="Arial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90" y="1311680"/>
            <a:ext cx="7703820" cy="4968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96474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2069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1200" i="0" dirty="0">
                <a:solidFill>
                  <a:srgbClr val="002060"/>
                </a:solidFill>
                <a:effectLst/>
              </a:rPr>
              <a:t>SWRMC Private Sector </a:t>
            </a:r>
            <a:br>
              <a:rPr lang="en-US" sz="1200" i="0" dirty="0">
                <a:solidFill>
                  <a:srgbClr val="002060"/>
                </a:solidFill>
                <a:effectLst/>
              </a:rPr>
            </a:br>
            <a:r>
              <a:rPr lang="en-US" sz="1200" i="0" dirty="0">
                <a:solidFill>
                  <a:srgbClr val="002060"/>
                </a:solidFill>
                <a:effectLst/>
              </a:rPr>
              <a:t>CMAV Workload Forecast FY23 Q3 – FY24 Q3</a:t>
            </a:r>
            <a:br>
              <a:rPr lang="en-US" sz="1200" i="0" dirty="0">
                <a:solidFill>
                  <a:srgbClr val="002060"/>
                </a:solidFill>
                <a:effectLst/>
              </a:rPr>
            </a:br>
            <a:r>
              <a:rPr lang="en-US" sz="1200" i="0" dirty="0">
                <a:solidFill>
                  <a:srgbClr val="002060"/>
                </a:solidFill>
                <a:effectLst/>
              </a:rPr>
              <a:t>Industry Forecast - as of 01 APR 2023</a:t>
            </a:r>
            <a:endParaRPr lang="en-US" sz="1200" i="0" dirty="0" smtClean="0">
              <a:solidFill>
                <a:srgbClr val="002060"/>
              </a:solidFill>
              <a:effectLst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6FFFDF7-475E-4D47-8720-BC1BB1C94DBD}" type="slidenum">
              <a:rPr kumimoji="0" lang="en-US" sz="1200" b="1" i="1" u="none" strike="noStrike" kern="1200" cap="none" spc="0" normalizeH="0" baseline="0" noProof="0" smtClean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1" i="1" u="none" strike="noStrike" kern="1200" cap="none" spc="0" normalizeH="0" baseline="0" noProof="0" dirty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0171" y="6303823"/>
            <a:ext cx="8821429" cy="554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eaLnBrk="1" hangingPunct="1">
              <a:spcBef>
                <a:spcPct val="20000"/>
              </a:spcBef>
              <a:buNone/>
              <a:defRPr sz="600">
                <a:solidFill>
                  <a:srgbClr val="000064"/>
                </a:solidFill>
                <a:latin typeface="+mn-lt"/>
              </a:defRPr>
            </a:lvl1pPr>
            <a:lvl2pPr indent="0" eaLnBrk="0" hangingPunct="0">
              <a:spcBef>
                <a:spcPct val="20000"/>
              </a:spcBef>
              <a:buNone/>
              <a:defRPr sz="1200">
                <a:solidFill>
                  <a:schemeClr val="tx1"/>
                </a:solidFill>
                <a:latin typeface="+mn-lt"/>
              </a:defRPr>
            </a:lvl2pPr>
            <a:lvl3pPr indent="0" eaLnBrk="0" hangingPunct="0">
              <a:spcBef>
                <a:spcPct val="20000"/>
              </a:spcBef>
              <a:buNone/>
              <a:defRPr sz="1000">
                <a:solidFill>
                  <a:schemeClr val="tx1"/>
                </a:solidFill>
                <a:latin typeface="+mn-lt"/>
              </a:defRPr>
            </a:lvl3pPr>
            <a:lvl4pPr indent="0" eaLnBrk="0" hangingPunct="0">
              <a:spcBef>
                <a:spcPct val="20000"/>
              </a:spcBef>
              <a:buNone/>
              <a:defRPr sz="900">
                <a:solidFill>
                  <a:schemeClr val="tx1"/>
                </a:solidFill>
                <a:latin typeface="+mn-lt"/>
              </a:defRPr>
            </a:lvl4pPr>
            <a:lvl5pPr indent="0" eaLnBrk="0" hangingPunct="0">
              <a:spcBef>
                <a:spcPct val="20000"/>
              </a:spcBef>
              <a:buNone/>
              <a:defRPr sz="900">
                <a:solidFill>
                  <a:schemeClr val="tx1"/>
                </a:solidFill>
                <a:latin typeface="+mn-lt"/>
              </a:defRPr>
            </a:lvl5pPr>
            <a:lvl6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6pPr>
            <a:lvl7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7pPr>
            <a:lvl8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8pPr>
            <a:lvl9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1" i="1" u="none" strike="noStrike" kern="1200" cap="none" spc="0" normalizeH="0" baseline="0" noProof="0" dirty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“Intent of this information is to provide U.S. DoD industry contractors a general schedule for information and planning purposes </a:t>
            </a:r>
            <a:r>
              <a:rPr kumimoji="0" lang="en-US" sz="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for </a:t>
            </a:r>
            <a:r>
              <a:rPr kumimoji="0" lang="en-US" sz="600" b="1" i="1" u="none" strike="noStrike" kern="1200" cap="none" spc="0" normalizeH="0" baseline="0" noProof="0" dirty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upcoming surface ship maintenance periods- It does not constitute any request for information or request for proposals or any commitment to </a:t>
            </a:r>
            <a:r>
              <a:rPr kumimoji="0" lang="en-US" sz="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contract </a:t>
            </a:r>
            <a:r>
              <a:rPr kumimoji="0" lang="en-US" sz="600" b="1" i="1" u="none" strike="noStrike" kern="1200" cap="none" spc="0" normalizeH="0" baseline="0" noProof="0" dirty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for work in accordance with this plan.  This information is to assist U.S. DoD industry contractors by providing a broad overview </a:t>
            </a:r>
            <a:r>
              <a:rPr kumimoji="0" lang="en-US" sz="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of </a:t>
            </a:r>
            <a:r>
              <a:rPr kumimoji="0" lang="en-US" sz="600" b="1" i="1" u="none" strike="noStrike" kern="1200" cap="none" spc="0" normalizeH="0" baseline="0" noProof="0" dirty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frequently changing (driven by U.S. Navy operations) maintenance schedules and is not a guarantee of workload or exact ship schedules”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00" b="1" i="1" u="none" strike="noStrike" kern="1200" cap="none" spc="0" normalizeH="0" baseline="0" noProof="0" dirty="0">
              <a:ln>
                <a:noFill/>
              </a:ln>
              <a:solidFill>
                <a:srgbClr val="000064"/>
              </a:solidFill>
              <a:effectLst/>
              <a:uLnTx/>
              <a:uFillTx/>
              <a:latin typeface="Arial"/>
              <a:ea typeface="+mn-ea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1" i="1" u="none" strike="noStrike" kern="1200" cap="none" spc="0" normalizeH="0" baseline="0" noProof="0" dirty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“Distribution Statement A: Approved for Public Release; Distribution is unlimited.”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1" i="1" u="none" strike="noStrike" kern="1200" cap="none" spc="0" normalizeH="0" baseline="0" noProof="0" dirty="0">
              <a:ln>
                <a:noFill/>
              </a:ln>
              <a:solidFill>
                <a:srgbClr val="000064"/>
              </a:solidFill>
              <a:effectLst/>
              <a:uLnTx/>
              <a:uFillTx/>
              <a:latin typeface="Arial"/>
              <a:ea typeface="+mn-ea"/>
              <a:cs typeface="Arial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90" y="1277104"/>
            <a:ext cx="7703820" cy="477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18023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2069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1200" i="0" dirty="0">
                <a:solidFill>
                  <a:srgbClr val="002060"/>
                </a:solidFill>
                <a:effectLst/>
              </a:rPr>
              <a:t>SWRMC Private Sector </a:t>
            </a:r>
            <a:br>
              <a:rPr lang="en-US" sz="1200" i="0" dirty="0">
                <a:solidFill>
                  <a:srgbClr val="002060"/>
                </a:solidFill>
                <a:effectLst/>
              </a:rPr>
            </a:br>
            <a:r>
              <a:rPr lang="en-US" sz="1200" i="0" dirty="0">
                <a:solidFill>
                  <a:srgbClr val="002060"/>
                </a:solidFill>
                <a:effectLst/>
              </a:rPr>
              <a:t>CMAV Workload Forecast FY23 Q3 – FY24 Q3</a:t>
            </a:r>
            <a:br>
              <a:rPr lang="en-US" sz="1200" i="0" dirty="0">
                <a:solidFill>
                  <a:srgbClr val="002060"/>
                </a:solidFill>
                <a:effectLst/>
              </a:rPr>
            </a:br>
            <a:r>
              <a:rPr lang="en-US" sz="1200" i="0" dirty="0">
                <a:solidFill>
                  <a:srgbClr val="002060"/>
                </a:solidFill>
                <a:effectLst/>
              </a:rPr>
              <a:t>Industry Forecast - as of 01 APR 2023</a:t>
            </a:r>
            <a:endParaRPr lang="en-US" sz="1200" i="0" dirty="0" smtClean="0">
              <a:solidFill>
                <a:srgbClr val="002060"/>
              </a:solidFill>
              <a:effectLst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6FFFDF7-475E-4D47-8720-BC1BB1C94DBD}" type="slidenum">
              <a:rPr kumimoji="0" lang="en-US" sz="1200" b="1" i="1" u="none" strike="noStrike" kern="1200" cap="none" spc="0" normalizeH="0" baseline="0" noProof="0" smtClean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1" i="1" u="none" strike="noStrike" kern="1200" cap="none" spc="0" normalizeH="0" baseline="0" noProof="0" dirty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0171" y="6303823"/>
            <a:ext cx="8821429" cy="554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eaLnBrk="1" hangingPunct="1">
              <a:spcBef>
                <a:spcPct val="20000"/>
              </a:spcBef>
              <a:buNone/>
              <a:defRPr sz="600">
                <a:solidFill>
                  <a:srgbClr val="000064"/>
                </a:solidFill>
                <a:latin typeface="+mn-lt"/>
              </a:defRPr>
            </a:lvl1pPr>
            <a:lvl2pPr indent="0" eaLnBrk="0" hangingPunct="0">
              <a:spcBef>
                <a:spcPct val="20000"/>
              </a:spcBef>
              <a:buNone/>
              <a:defRPr sz="1200">
                <a:solidFill>
                  <a:schemeClr val="tx1"/>
                </a:solidFill>
                <a:latin typeface="+mn-lt"/>
              </a:defRPr>
            </a:lvl2pPr>
            <a:lvl3pPr indent="0" eaLnBrk="0" hangingPunct="0">
              <a:spcBef>
                <a:spcPct val="20000"/>
              </a:spcBef>
              <a:buNone/>
              <a:defRPr sz="1000">
                <a:solidFill>
                  <a:schemeClr val="tx1"/>
                </a:solidFill>
                <a:latin typeface="+mn-lt"/>
              </a:defRPr>
            </a:lvl3pPr>
            <a:lvl4pPr indent="0" eaLnBrk="0" hangingPunct="0">
              <a:spcBef>
                <a:spcPct val="20000"/>
              </a:spcBef>
              <a:buNone/>
              <a:defRPr sz="900">
                <a:solidFill>
                  <a:schemeClr val="tx1"/>
                </a:solidFill>
                <a:latin typeface="+mn-lt"/>
              </a:defRPr>
            </a:lvl4pPr>
            <a:lvl5pPr indent="0" eaLnBrk="0" hangingPunct="0">
              <a:spcBef>
                <a:spcPct val="20000"/>
              </a:spcBef>
              <a:buNone/>
              <a:defRPr sz="900">
                <a:solidFill>
                  <a:schemeClr val="tx1"/>
                </a:solidFill>
                <a:latin typeface="+mn-lt"/>
              </a:defRPr>
            </a:lvl5pPr>
            <a:lvl6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6pPr>
            <a:lvl7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7pPr>
            <a:lvl8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8pPr>
            <a:lvl9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1" i="1" u="none" strike="noStrike" kern="1200" cap="none" spc="0" normalizeH="0" baseline="0" noProof="0" dirty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“Intent of this information is to provide U.S. DoD industry contractors a general schedule for information and planning purposes </a:t>
            </a:r>
            <a:r>
              <a:rPr kumimoji="0" lang="en-US" sz="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for </a:t>
            </a:r>
            <a:r>
              <a:rPr kumimoji="0" lang="en-US" sz="600" b="1" i="1" u="none" strike="noStrike" kern="1200" cap="none" spc="0" normalizeH="0" baseline="0" noProof="0" dirty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upcoming surface ship maintenance periods- It does not constitute any request for information or request for proposals or any commitment to </a:t>
            </a:r>
            <a:r>
              <a:rPr kumimoji="0" lang="en-US" sz="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contract </a:t>
            </a:r>
            <a:r>
              <a:rPr kumimoji="0" lang="en-US" sz="600" b="1" i="1" u="none" strike="noStrike" kern="1200" cap="none" spc="0" normalizeH="0" baseline="0" noProof="0" dirty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for work in accordance with this plan.  This information is to assist U.S. DoD industry contractors by providing a broad overview </a:t>
            </a:r>
            <a:r>
              <a:rPr kumimoji="0" lang="en-US" sz="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of </a:t>
            </a:r>
            <a:r>
              <a:rPr kumimoji="0" lang="en-US" sz="600" b="1" i="1" u="none" strike="noStrike" kern="1200" cap="none" spc="0" normalizeH="0" baseline="0" noProof="0" dirty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frequently changing (driven by U.S. Navy operations) maintenance schedules and is not a guarantee of workload or exact ship schedules”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00" b="1" i="1" u="none" strike="noStrike" kern="1200" cap="none" spc="0" normalizeH="0" baseline="0" noProof="0" dirty="0">
              <a:ln>
                <a:noFill/>
              </a:ln>
              <a:solidFill>
                <a:srgbClr val="000064"/>
              </a:solidFill>
              <a:effectLst/>
              <a:uLnTx/>
              <a:uFillTx/>
              <a:latin typeface="Arial"/>
              <a:ea typeface="+mn-ea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1" i="1" u="none" strike="noStrike" kern="1200" cap="none" spc="0" normalizeH="0" baseline="0" noProof="0" dirty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“Distribution Statement A: Approved for Public Release; Distribution is unlimited.”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1" i="1" u="none" strike="noStrike" kern="1200" cap="none" spc="0" normalizeH="0" baseline="0" noProof="0" dirty="0">
              <a:ln>
                <a:noFill/>
              </a:ln>
              <a:solidFill>
                <a:srgbClr val="000064"/>
              </a:solidFill>
              <a:effectLst/>
              <a:uLnTx/>
              <a:uFillTx/>
              <a:latin typeface="Arial"/>
              <a:ea typeface="+mn-ea"/>
              <a:cs typeface="Arial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90" y="1214929"/>
            <a:ext cx="7703820" cy="5088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04920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2069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1200" i="0" dirty="0">
                <a:solidFill>
                  <a:srgbClr val="002060"/>
                </a:solidFill>
                <a:effectLst/>
              </a:rPr>
              <a:t>SWRMC Private Sector </a:t>
            </a:r>
            <a:br>
              <a:rPr lang="en-US" sz="1200" i="0" dirty="0">
                <a:solidFill>
                  <a:srgbClr val="002060"/>
                </a:solidFill>
                <a:effectLst/>
              </a:rPr>
            </a:br>
            <a:r>
              <a:rPr lang="en-US" sz="1200" i="0" dirty="0">
                <a:solidFill>
                  <a:srgbClr val="002060"/>
                </a:solidFill>
                <a:effectLst/>
              </a:rPr>
              <a:t>CMAV Workload Forecast FY23 Q3 – FY24 Q3</a:t>
            </a:r>
            <a:br>
              <a:rPr lang="en-US" sz="1200" i="0" dirty="0">
                <a:solidFill>
                  <a:srgbClr val="002060"/>
                </a:solidFill>
                <a:effectLst/>
              </a:rPr>
            </a:br>
            <a:r>
              <a:rPr lang="en-US" sz="1200" i="0" dirty="0">
                <a:solidFill>
                  <a:srgbClr val="002060"/>
                </a:solidFill>
                <a:effectLst/>
              </a:rPr>
              <a:t>Industry Forecast - as of 01 APR 2023</a:t>
            </a:r>
            <a:endParaRPr lang="en-US" sz="1200" i="0" dirty="0" smtClean="0">
              <a:solidFill>
                <a:srgbClr val="002060"/>
              </a:solidFill>
              <a:effectLst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6FFFDF7-475E-4D47-8720-BC1BB1C94DBD}" type="slidenum">
              <a:rPr kumimoji="0" lang="en-US" sz="1200" b="1" i="1" u="none" strike="noStrike" kern="1200" cap="none" spc="0" normalizeH="0" baseline="0" noProof="0" smtClean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1" i="1" u="none" strike="noStrike" kern="1200" cap="none" spc="0" normalizeH="0" baseline="0" noProof="0" dirty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0171" y="6303823"/>
            <a:ext cx="8821429" cy="554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eaLnBrk="1" hangingPunct="1">
              <a:spcBef>
                <a:spcPct val="20000"/>
              </a:spcBef>
              <a:buNone/>
              <a:defRPr sz="600">
                <a:solidFill>
                  <a:srgbClr val="000064"/>
                </a:solidFill>
                <a:latin typeface="+mn-lt"/>
              </a:defRPr>
            </a:lvl1pPr>
            <a:lvl2pPr indent="0" eaLnBrk="0" hangingPunct="0">
              <a:spcBef>
                <a:spcPct val="20000"/>
              </a:spcBef>
              <a:buNone/>
              <a:defRPr sz="1200">
                <a:solidFill>
                  <a:schemeClr val="tx1"/>
                </a:solidFill>
                <a:latin typeface="+mn-lt"/>
              </a:defRPr>
            </a:lvl2pPr>
            <a:lvl3pPr indent="0" eaLnBrk="0" hangingPunct="0">
              <a:spcBef>
                <a:spcPct val="20000"/>
              </a:spcBef>
              <a:buNone/>
              <a:defRPr sz="1000">
                <a:solidFill>
                  <a:schemeClr val="tx1"/>
                </a:solidFill>
                <a:latin typeface="+mn-lt"/>
              </a:defRPr>
            </a:lvl3pPr>
            <a:lvl4pPr indent="0" eaLnBrk="0" hangingPunct="0">
              <a:spcBef>
                <a:spcPct val="20000"/>
              </a:spcBef>
              <a:buNone/>
              <a:defRPr sz="900">
                <a:solidFill>
                  <a:schemeClr val="tx1"/>
                </a:solidFill>
                <a:latin typeface="+mn-lt"/>
              </a:defRPr>
            </a:lvl4pPr>
            <a:lvl5pPr indent="0" eaLnBrk="0" hangingPunct="0">
              <a:spcBef>
                <a:spcPct val="20000"/>
              </a:spcBef>
              <a:buNone/>
              <a:defRPr sz="900">
                <a:solidFill>
                  <a:schemeClr val="tx1"/>
                </a:solidFill>
                <a:latin typeface="+mn-lt"/>
              </a:defRPr>
            </a:lvl5pPr>
            <a:lvl6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6pPr>
            <a:lvl7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7pPr>
            <a:lvl8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8pPr>
            <a:lvl9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1" i="1" u="none" strike="noStrike" kern="1200" cap="none" spc="0" normalizeH="0" baseline="0" noProof="0" dirty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“Intent of this information is to provide U.S. DoD industry contractors a general schedule for information and planning purposes </a:t>
            </a:r>
            <a:r>
              <a:rPr kumimoji="0" lang="en-US" sz="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for </a:t>
            </a:r>
            <a:r>
              <a:rPr kumimoji="0" lang="en-US" sz="600" b="1" i="1" u="none" strike="noStrike" kern="1200" cap="none" spc="0" normalizeH="0" baseline="0" noProof="0" dirty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upcoming surface ship maintenance periods- It does not constitute any request for information or request for proposals or any commitment to </a:t>
            </a:r>
            <a:r>
              <a:rPr kumimoji="0" lang="en-US" sz="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contract </a:t>
            </a:r>
            <a:r>
              <a:rPr kumimoji="0" lang="en-US" sz="600" b="1" i="1" u="none" strike="noStrike" kern="1200" cap="none" spc="0" normalizeH="0" baseline="0" noProof="0" dirty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for work in accordance with this plan.  This information is to assist U.S. DoD industry contractors by providing a broad overview </a:t>
            </a:r>
            <a:r>
              <a:rPr kumimoji="0" lang="en-US" sz="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of </a:t>
            </a:r>
            <a:r>
              <a:rPr kumimoji="0" lang="en-US" sz="600" b="1" i="1" u="none" strike="noStrike" kern="1200" cap="none" spc="0" normalizeH="0" baseline="0" noProof="0" dirty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frequently changing (driven by U.S. Navy operations) maintenance schedules and is not a guarantee of workload or exact ship schedules”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00" b="1" i="1" u="none" strike="noStrike" kern="1200" cap="none" spc="0" normalizeH="0" baseline="0" noProof="0" dirty="0">
              <a:ln>
                <a:noFill/>
              </a:ln>
              <a:solidFill>
                <a:srgbClr val="000064"/>
              </a:solidFill>
              <a:effectLst/>
              <a:uLnTx/>
              <a:uFillTx/>
              <a:latin typeface="Arial"/>
              <a:ea typeface="+mn-ea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1" i="1" u="none" strike="noStrike" kern="1200" cap="none" spc="0" normalizeH="0" baseline="0" noProof="0" dirty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“Distribution Statement A: Approved for Public Release; Distribution is unlimited.”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1" i="1" u="none" strike="noStrike" kern="1200" cap="none" spc="0" normalizeH="0" baseline="0" noProof="0" dirty="0">
              <a:ln>
                <a:noFill/>
              </a:ln>
              <a:solidFill>
                <a:srgbClr val="000064"/>
              </a:solidFill>
              <a:effectLst/>
              <a:uLnTx/>
              <a:uFillTx/>
              <a:latin typeface="Arial"/>
              <a:ea typeface="+mn-ea"/>
              <a:cs typeface="Arial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90" y="1214929"/>
            <a:ext cx="7703820" cy="5088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70165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2069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1200" i="0" dirty="0">
                <a:solidFill>
                  <a:srgbClr val="002060"/>
                </a:solidFill>
                <a:effectLst/>
              </a:rPr>
              <a:t>SWRMC Private Sector </a:t>
            </a:r>
            <a:br>
              <a:rPr lang="en-US" sz="1200" i="0" dirty="0">
                <a:solidFill>
                  <a:srgbClr val="002060"/>
                </a:solidFill>
                <a:effectLst/>
              </a:rPr>
            </a:br>
            <a:r>
              <a:rPr lang="en-US" sz="1200" i="0" dirty="0">
                <a:solidFill>
                  <a:srgbClr val="002060"/>
                </a:solidFill>
                <a:effectLst/>
              </a:rPr>
              <a:t>CMAV Workload Forecast FY23 Q3 – FY24 Q3</a:t>
            </a:r>
            <a:br>
              <a:rPr lang="en-US" sz="1200" i="0" dirty="0">
                <a:solidFill>
                  <a:srgbClr val="002060"/>
                </a:solidFill>
                <a:effectLst/>
              </a:rPr>
            </a:br>
            <a:r>
              <a:rPr lang="en-US" sz="1200" i="0" dirty="0">
                <a:solidFill>
                  <a:srgbClr val="002060"/>
                </a:solidFill>
                <a:effectLst/>
              </a:rPr>
              <a:t>Industry Forecast - as of 01 APR 2023</a:t>
            </a:r>
            <a:endParaRPr lang="en-US" sz="1200" i="0" dirty="0" smtClean="0">
              <a:solidFill>
                <a:srgbClr val="002060"/>
              </a:solidFill>
              <a:effectLst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6FFFDF7-475E-4D47-8720-BC1BB1C94DBD}" type="slidenum">
              <a:rPr kumimoji="0" lang="en-US" sz="1200" b="1" i="1" u="none" strike="noStrike" kern="1200" cap="none" spc="0" normalizeH="0" baseline="0" noProof="0" smtClean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1" i="1" u="none" strike="noStrike" kern="1200" cap="none" spc="0" normalizeH="0" baseline="0" noProof="0" dirty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0171" y="6303823"/>
            <a:ext cx="8821429" cy="554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eaLnBrk="1" hangingPunct="1">
              <a:spcBef>
                <a:spcPct val="20000"/>
              </a:spcBef>
              <a:buNone/>
              <a:defRPr sz="600">
                <a:solidFill>
                  <a:srgbClr val="000064"/>
                </a:solidFill>
                <a:latin typeface="+mn-lt"/>
              </a:defRPr>
            </a:lvl1pPr>
            <a:lvl2pPr indent="0" eaLnBrk="0" hangingPunct="0">
              <a:spcBef>
                <a:spcPct val="20000"/>
              </a:spcBef>
              <a:buNone/>
              <a:defRPr sz="1200">
                <a:solidFill>
                  <a:schemeClr val="tx1"/>
                </a:solidFill>
                <a:latin typeface="+mn-lt"/>
              </a:defRPr>
            </a:lvl2pPr>
            <a:lvl3pPr indent="0" eaLnBrk="0" hangingPunct="0">
              <a:spcBef>
                <a:spcPct val="20000"/>
              </a:spcBef>
              <a:buNone/>
              <a:defRPr sz="1000">
                <a:solidFill>
                  <a:schemeClr val="tx1"/>
                </a:solidFill>
                <a:latin typeface="+mn-lt"/>
              </a:defRPr>
            </a:lvl3pPr>
            <a:lvl4pPr indent="0" eaLnBrk="0" hangingPunct="0">
              <a:spcBef>
                <a:spcPct val="20000"/>
              </a:spcBef>
              <a:buNone/>
              <a:defRPr sz="900">
                <a:solidFill>
                  <a:schemeClr val="tx1"/>
                </a:solidFill>
                <a:latin typeface="+mn-lt"/>
              </a:defRPr>
            </a:lvl4pPr>
            <a:lvl5pPr indent="0" eaLnBrk="0" hangingPunct="0">
              <a:spcBef>
                <a:spcPct val="20000"/>
              </a:spcBef>
              <a:buNone/>
              <a:defRPr sz="900">
                <a:solidFill>
                  <a:schemeClr val="tx1"/>
                </a:solidFill>
                <a:latin typeface="+mn-lt"/>
              </a:defRPr>
            </a:lvl5pPr>
            <a:lvl6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6pPr>
            <a:lvl7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7pPr>
            <a:lvl8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8pPr>
            <a:lvl9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1" i="1" u="none" strike="noStrike" kern="1200" cap="none" spc="0" normalizeH="0" baseline="0" noProof="0" dirty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“Intent of this information is to provide U.S. DoD industry contractors a general schedule for information and planning purposes </a:t>
            </a:r>
            <a:r>
              <a:rPr kumimoji="0" lang="en-US" sz="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for </a:t>
            </a:r>
            <a:r>
              <a:rPr kumimoji="0" lang="en-US" sz="600" b="1" i="1" u="none" strike="noStrike" kern="1200" cap="none" spc="0" normalizeH="0" baseline="0" noProof="0" dirty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upcoming surface ship maintenance periods- It does not constitute any request for information or request for proposals or any commitment to </a:t>
            </a:r>
            <a:r>
              <a:rPr kumimoji="0" lang="en-US" sz="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contract </a:t>
            </a:r>
            <a:r>
              <a:rPr kumimoji="0" lang="en-US" sz="600" b="1" i="1" u="none" strike="noStrike" kern="1200" cap="none" spc="0" normalizeH="0" baseline="0" noProof="0" dirty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for work in accordance with this plan.  This information is to assist U.S. DoD industry contractors by providing a broad overview </a:t>
            </a:r>
            <a:r>
              <a:rPr kumimoji="0" lang="en-US" sz="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of </a:t>
            </a:r>
            <a:r>
              <a:rPr kumimoji="0" lang="en-US" sz="600" b="1" i="1" u="none" strike="noStrike" kern="1200" cap="none" spc="0" normalizeH="0" baseline="0" noProof="0" dirty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frequently changing (driven by U.S. Navy operations) maintenance schedules and is not a guarantee of workload or exact ship schedules”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00" b="1" i="1" u="none" strike="noStrike" kern="1200" cap="none" spc="0" normalizeH="0" baseline="0" noProof="0" dirty="0">
              <a:ln>
                <a:noFill/>
              </a:ln>
              <a:solidFill>
                <a:srgbClr val="000064"/>
              </a:solidFill>
              <a:effectLst/>
              <a:uLnTx/>
              <a:uFillTx/>
              <a:latin typeface="Arial"/>
              <a:ea typeface="+mn-ea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1" i="1" u="none" strike="noStrike" kern="1200" cap="none" spc="0" normalizeH="0" baseline="0" noProof="0" dirty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“Distribution Statement A: Approved for Public Release; Distribution is unlimited.”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1" i="1" u="none" strike="noStrike" kern="1200" cap="none" spc="0" normalizeH="0" baseline="0" noProof="0" dirty="0">
              <a:ln>
                <a:noFill/>
              </a:ln>
              <a:solidFill>
                <a:srgbClr val="000064"/>
              </a:solidFill>
              <a:effectLst/>
              <a:uLnTx/>
              <a:uFillTx/>
              <a:latin typeface="Arial"/>
              <a:ea typeface="+mn-ea"/>
              <a:cs typeface="Arial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90" y="1295400"/>
            <a:ext cx="7703820" cy="1005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06396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2069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1200" i="0" dirty="0" smtClean="0">
                <a:solidFill>
                  <a:srgbClr val="002060"/>
                </a:solidFill>
                <a:effectLst/>
              </a:rPr>
              <a:t>NWRMC </a:t>
            </a:r>
            <a:r>
              <a:rPr lang="en-US" sz="1200" i="0" dirty="0">
                <a:solidFill>
                  <a:srgbClr val="002060"/>
                </a:solidFill>
                <a:effectLst/>
              </a:rPr>
              <a:t>Private Sector </a:t>
            </a:r>
            <a:br>
              <a:rPr lang="en-US" sz="1200" i="0" dirty="0">
                <a:solidFill>
                  <a:srgbClr val="002060"/>
                </a:solidFill>
                <a:effectLst/>
              </a:rPr>
            </a:br>
            <a:r>
              <a:rPr lang="en-US" sz="1200" i="0" dirty="0">
                <a:solidFill>
                  <a:srgbClr val="002060"/>
                </a:solidFill>
                <a:effectLst/>
              </a:rPr>
              <a:t>CMAV Workload Forecast FY23 Q3 – FY24 Q3</a:t>
            </a:r>
            <a:br>
              <a:rPr lang="en-US" sz="1200" i="0" dirty="0">
                <a:solidFill>
                  <a:srgbClr val="002060"/>
                </a:solidFill>
                <a:effectLst/>
              </a:rPr>
            </a:br>
            <a:r>
              <a:rPr lang="en-US" sz="1200" i="0" dirty="0">
                <a:solidFill>
                  <a:srgbClr val="002060"/>
                </a:solidFill>
                <a:effectLst/>
              </a:rPr>
              <a:t>Industry Forecast - as of 01 APR 2023</a:t>
            </a:r>
            <a:endParaRPr lang="en-US" sz="1200" i="0" dirty="0" smtClean="0">
              <a:solidFill>
                <a:srgbClr val="002060"/>
              </a:solidFill>
              <a:effectLst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6FFFDF7-475E-4D47-8720-BC1BB1C94DBD}" type="slidenum">
              <a:rPr kumimoji="0" lang="en-US" sz="1200" b="1" i="1" u="none" strike="noStrike" kern="1200" cap="none" spc="0" normalizeH="0" baseline="0" noProof="0" smtClean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1" i="1" u="none" strike="noStrike" kern="1200" cap="none" spc="0" normalizeH="0" baseline="0" noProof="0" dirty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0171" y="6303823"/>
            <a:ext cx="8821429" cy="554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eaLnBrk="1" hangingPunct="1">
              <a:spcBef>
                <a:spcPct val="20000"/>
              </a:spcBef>
              <a:buNone/>
              <a:defRPr sz="600">
                <a:solidFill>
                  <a:srgbClr val="000064"/>
                </a:solidFill>
                <a:latin typeface="+mn-lt"/>
              </a:defRPr>
            </a:lvl1pPr>
            <a:lvl2pPr indent="0" eaLnBrk="0" hangingPunct="0">
              <a:spcBef>
                <a:spcPct val="20000"/>
              </a:spcBef>
              <a:buNone/>
              <a:defRPr sz="1200">
                <a:solidFill>
                  <a:schemeClr val="tx1"/>
                </a:solidFill>
                <a:latin typeface="+mn-lt"/>
              </a:defRPr>
            </a:lvl2pPr>
            <a:lvl3pPr indent="0" eaLnBrk="0" hangingPunct="0">
              <a:spcBef>
                <a:spcPct val="20000"/>
              </a:spcBef>
              <a:buNone/>
              <a:defRPr sz="1000">
                <a:solidFill>
                  <a:schemeClr val="tx1"/>
                </a:solidFill>
                <a:latin typeface="+mn-lt"/>
              </a:defRPr>
            </a:lvl3pPr>
            <a:lvl4pPr indent="0" eaLnBrk="0" hangingPunct="0">
              <a:spcBef>
                <a:spcPct val="20000"/>
              </a:spcBef>
              <a:buNone/>
              <a:defRPr sz="900">
                <a:solidFill>
                  <a:schemeClr val="tx1"/>
                </a:solidFill>
                <a:latin typeface="+mn-lt"/>
              </a:defRPr>
            </a:lvl4pPr>
            <a:lvl5pPr indent="0" eaLnBrk="0" hangingPunct="0">
              <a:spcBef>
                <a:spcPct val="20000"/>
              </a:spcBef>
              <a:buNone/>
              <a:defRPr sz="900">
                <a:solidFill>
                  <a:schemeClr val="tx1"/>
                </a:solidFill>
                <a:latin typeface="+mn-lt"/>
              </a:defRPr>
            </a:lvl5pPr>
            <a:lvl6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6pPr>
            <a:lvl7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7pPr>
            <a:lvl8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8pPr>
            <a:lvl9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1" i="1" u="none" strike="noStrike" kern="1200" cap="none" spc="0" normalizeH="0" baseline="0" noProof="0" dirty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“Intent of this information is to provide U.S. DoD industry contractors a general schedule for information and planning purposes </a:t>
            </a:r>
            <a:r>
              <a:rPr kumimoji="0" lang="en-US" sz="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for </a:t>
            </a:r>
            <a:r>
              <a:rPr kumimoji="0" lang="en-US" sz="600" b="1" i="1" u="none" strike="noStrike" kern="1200" cap="none" spc="0" normalizeH="0" baseline="0" noProof="0" dirty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upcoming surface ship maintenance periods- It does not constitute any request for information or request for proposals or any commitment to </a:t>
            </a:r>
            <a:r>
              <a:rPr kumimoji="0" lang="en-US" sz="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contract </a:t>
            </a:r>
            <a:r>
              <a:rPr kumimoji="0" lang="en-US" sz="600" b="1" i="1" u="none" strike="noStrike" kern="1200" cap="none" spc="0" normalizeH="0" baseline="0" noProof="0" dirty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for work in accordance with this plan.  This information is to assist U.S. DoD industry contractors by providing a broad overview </a:t>
            </a:r>
            <a:r>
              <a:rPr kumimoji="0" lang="en-US" sz="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of </a:t>
            </a:r>
            <a:r>
              <a:rPr kumimoji="0" lang="en-US" sz="600" b="1" i="1" u="none" strike="noStrike" kern="1200" cap="none" spc="0" normalizeH="0" baseline="0" noProof="0" dirty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frequently changing (driven by U.S. Navy operations) maintenance schedules and is not a guarantee of workload or exact ship schedules”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00" b="1" i="1" u="none" strike="noStrike" kern="1200" cap="none" spc="0" normalizeH="0" baseline="0" noProof="0" dirty="0">
              <a:ln>
                <a:noFill/>
              </a:ln>
              <a:solidFill>
                <a:srgbClr val="000064"/>
              </a:solidFill>
              <a:effectLst/>
              <a:uLnTx/>
              <a:uFillTx/>
              <a:latin typeface="Arial"/>
              <a:ea typeface="+mn-ea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1" i="1" u="none" strike="noStrike" kern="1200" cap="none" spc="0" normalizeH="0" baseline="0" noProof="0" dirty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“Distribution Statement A: Approved for Public Release; Distribution is unlimited.”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1" i="1" u="none" strike="noStrike" kern="1200" cap="none" spc="0" normalizeH="0" baseline="0" noProof="0" dirty="0">
              <a:ln>
                <a:noFill/>
              </a:ln>
              <a:solidFill>
                <a:srgbClr val="000064"/>
              </a:solidFill>
              <a:effectLst/>
              <a:uLnTx/>
              <a:uFillTx/>
              <a:latin typeface="Arial"/>
              <a:ea typeface="+mn-ea"/>
              <a:cs typeface="Arial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975" y="1264920"/>
            <a:ext cx="7703820" cy="3779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13562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2069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1200" i="0" dirty="0" smtClean="0">
                <a:solidFill>
                  <a:srgbClr val="002060"/>
                </a:solidFill>
                <a:effectLst/>
              </a:rPr>
              <a:t>HRMC </a:t>
            </a:r>
            <a:r>
              <a:rPr lang="en-US" sz="1200" i="0" dirty="0">
                <a:solidFill>
                  <a:srgbClr val="002060"/>
                </a:solidFill>
                <a:effectLst/>
              </a:rPr>
              <a:t>Private Sector </a:t>
            </a:r>
            <a:br>
              <a:rPr lang="en-US" sz="1200" i="0" dirty="0">
                <a:solidFill>
                  <a:srgbClr val="002060"/>
                </a:solidFill>
                <a:effectLst/>
              </a:rPr>
            </a:br>
            <a:r>
              <a:rPr lang="en-US" sz="1200" i="0" dirty="0">
                <a:solidFill>
                  <a:srgbClr val="002060"/>
                </a:solidFill>
                <a:effectLst/>
              </a:rPr>
              <a:t>CMAV Workload Forecast FY23 Q3 – FY24 Q3</a:t>
            </a:r>
            <a:br>
              <a:rPr lang="en-US" sz="1200" i="0" dirty="0">
                <a:solidFill>
                  <a:srgbClr val="002060"/>
                </a:solidFill>
                <a:effectLst/>
              </a:rPr>
            </a:br>
            <a:r>
              <a:rPr lang="en-US" sz="1200" i="0" dirty="0">
                <a:solidFill>
                  <a:srgbClr val="002060"/>
                </a:solidFill>
                <a:effectLst/>
              </a:rPr>
              <a:t>Industry Forecast - as of 01 APR 2023</a:t>
            </a:r>
            <a:endParaRPr lang="en-US" sz="1200" i="0" dirty="0" smtClean="0">
              <a:solidFill>
                <a:srgbClr val="002060"/>
              </a:solidFill>
              <a:effectLst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6FFFDF7-475E-4D47-8720-BC1BB1C94DBD}" type="slidenum">
              <a:rPr kumimoji="0" lang="en-US" sz="1200" b="1" i="1" u="none" strike="noStrike" kern="1200" cap="none" spc="0" normalizeH="0" baseline="0" noProof="0" smtClean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1" i="1" u="none" strike="noStrike" kern="1200" cap="none" spc="0" normalizeH="0" baseline="0" noProof="0" dirty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0171" y="6303823"/>
            <a:ext cx="8821429" cy="554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eaLnBrk="1" hangingPunct="1">
              <a:spcBef>
                <a:spcPct val="20000"/>
              </a:spcBef>
              <a:buNone/>
              <a:defRPr sz="600">
                <a:solidFill>
                  <a:srgbClr val="000064"/>
                </a:solidFill>
                <a:latin typeface="+mn-lt"/>
              </a:defRPr>
            </a:lvl1pPr>
            <a:lvl2pPr indent="0" eaLnBrk="0" hangingPunct="0">
              <a:spcBef>
                <a:spcPct val="20000"/>
              </a:spcBef>
              <a:buNone/>
              <a:defRPr sz="1200">
                <a:solidFill>
                  <a:schemeClr val="tx1"/>
                </a:solidFill>
                <a:latin typeface="+mn-lt"/>
              </a:defRPr>
            </a:lvl2pPr>
            <a:lvl3pPr indent="0" eaLnBrk="0" hangingPunct="0">
              <a:spcBef>
                <a:spcPct val="20000"/>
              </a:spcBef>
              <a:buNone/>
              <a:defRPr sz="1000">
                <a:solidFill>
                  <a:schemeClr val="tx1"/>
                </a:solidFill>
                <a:latin typeface="+mn-lt"/>
              </a:defRPr>
            </a:lvl3pPr>
            <a:lvl4pPr indent="0" eaLnBrk="0" hangingPunct="0">
              <a:spcBef>
                <a:spcPct val="20000"/>
              </a:spcBef>
              <a:buNone/>
              <a:defRPr sz="900">
                <a:solidFill>
                  <a:schemeClr val="tx1"/>
                </a:solidFill>
                <a:latin typeface="+mn-lt"/>
              </a:defRPr>
            </a:lvl4pPr>
            <a:lvl5pPr indent="0" eaLnBrk="0" hangingPunct="0">
              <a:spcBef>
                <a:spcPct val="20000"/>
              </a:spcBef>
              <a:buNone/>
              <a:defRPr sz="900">
                <a:solidFill>
                  <a:schemeClr val="tx1"/>
                </a:solidFill>
                <a:latin typeface="+mn-lt"/>
              </a:defRPr>
            </a:lvl5pPr>
            <a:lvl6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6pPr>
            <a:lvl7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7pPr>
            <a:lvl8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8pPr>
            <a:lvl9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1" i="1" u="none" strike="noStrike" kern="1200" cap="none" spc="0" normalizeH="0" baseline="0" noProof="0" dirty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“Intent of this information is to provide U.S. DoD industry contractors a general schedule for information and planning purposes </a:t>
            </a:r>
            <a:r>
              <a:rPr kumimoji="0" lang="en-US" sz="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for </a:t>
            </a:r>
            <a:r>
              <a:rPr kumimoji="0" lang="en-US" sz="600" b="1" i="1" u="none" strike="noStrike" kern="1200" cap="none" spc="0" normalizeH="0" baseline="0" noProof="0" dirty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upcoming surface ship maintenance periods- It does not constitute any request for information or request for proposals or any commitment to </a:t>
            </a:r>
            <a:r>
              <a:rPr kumimoji="0" lang="en-US" sz="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contract </a:t>
            </a:r>
            <a:r>
              <a:rPr kumimoji="0" lang="en-US" sz="600" b="1" i="1" u="none" strike="noStrike" kern="1200" cap="none" spc="0" normalizeH="0" baseline="0" noProof="0" dirty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for work in accordance with this plan.  This information is to assist U.S. DoD industry contractors by providing a broad overview </a:t>
            </a:r>
            <a:r>
              <a:rPr kumimoji="0" lang="en-US" sz="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of </a:t>
            </a:r>
            <a:r>
              <a:rPr kumimoji="0" lang="en-US" sz="600" b="1" i="1" u="none" strike="noStrike" kern="1200" cap="none" spc="0" normalizeH="0" baseline="0" noProof="0" dirty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frequently changing (driven by U.S. Navy operations) maintenance schedules and is not a guarantee of workload or exact ship schedules”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00" b="1" i="1" u="none" strike="noStrike" kern="1200" cap="none" spc="0" normalizeH="0" baseline="0" noProof="0" dirty="0">
              <a:ln>
                <a:noFill/>
              </a:ln>
              <a:solidFill>
                <a:srgbClr val="000064"/>
              </a:solidFill>
              <a:effectLst/>
              <a:uLnTx/>
              <a:uFillTx/>
              <a:latin typeface="Arial"/>
              <a:ea typeface="+mn-ea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1" i="1" u="none" strike="noStrike" kern="1200" cap="none" spc="0" normalizeH="0" baseline="0" noProof="0" dirty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“Distribution Statement A: Approved for Public Release; Distribution is unlimited.”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1" i="1" u="none" strike="noStrike" kern="1200" cap="none" spc="0" normalizeH="0" baseline="0" noProof="0" dirty="0">
              <a:ln>
                <a:noFill/>
              </a:ln>
              <a:solidFill>
                <a:srgbClr val="000064"/>
              </a:solidFill>
              <a:effectLst/>
              <a:uLnTx/>
              <a:uFillTx/>
              <a:latin typeface="Arial"/>
              <a:ea typeface="+mn-ea"/>
              <a:cs typeface="Arial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90" y="1264920"/>
            <a:ext cx="7703820" cy="3779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25804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400" b="1" i="1" u="none" strike="noStrike" cap="none" normalizeH="0" baseline="0" smtClean="0">
            <a:ln>
              <a:noFill/>
            </a:ln>
            <a:solidFill>
              <a:schemeClr val="tx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400" b="1" i="1" u="none" strike="noStrike" cap="none" normalizeH="0" baseline="0" smtClean="0">
            <a:ln>
              <a:noFill/>
            </a:ln>
            <a:solidFill>
              <a:schemeClr val="tx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lnDef>
  </a:objectDefaults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NRMC">
  <a:themeElements>
    <a:clrScheme name="CNRMC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1D448B"/>
      </a:accent1>
      <a:accent2>
        <a:srgbClr val="D43A3A"/>
      </a:accent2>
      <a:accent3>
        <a:srgbClr val="04A823"/>
      </a:accent3>
      <a:accent4>
        <a:srgbClr val="6C538B"/>
      </a:accent4>
      <a:accent5>
        <a:srgbClr val="3D92AD"/>
      </a:accent5>
      <a:accent6>
        <a:srgbClr val="FFE37D"/>
      </a:accent6>
      <a:hlink>
        <a:srgbClr val="0000FF"/>
      </a:hlink>
      <a:folHlink>
        <a:srgbClr val="80008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400" b="1" i="1" u="none" strike="noStrike" cap="none" normalizeH="0" baseline="0" smtClean="0">
            <a:ln>
              <a:noFill/>
            </a:ln>
            <a:solidFill>
              <a:schemeClr val="tx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400" b="1" i="1" u="none" strike="noStrike" cap="none" normalizeH="0" baseline="0" smtClean="0">
            <a:ln>
              <a:noFill/>
            </a:ln>
            <a:solidFill>
              <a:schemeClr val="tx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</a:defRPr>
        </a:defPPr>
      </a:lstStyle>
    </a:lnDef>
    <a:txDef>
      <a:spPr>
        <a:ln w="28575" cap="flat" cmpd="sng" algn="ctr">
          <a:noFill/>
          <a:prstDash val="solid"/>
        </a:ln>
      </a:spPr>
      <a:bodyPr/>
      <a:lstStyle>
        <a:defPPr algn="ctr">
          <a:defRPr sz="1600" u="sng" kern="0" dirty="0"/>
        </a:defPPr>
      </a:lstStyle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NRMC">
  <a:themeElements>
    <a:clrScheme name="CNRMC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1D448B"/>
      </a:accent1>
      <a:accent2>
        <a:srgbClr val="D43A3A"/>
      </a:accent2>
      <a:accent3>
        <a:srgbClr val="04A823"/>
      </a:accent3>
      <a:accent4>
        <a:srgbClr val="6C538B"/>
      </a:accent4>
      <a:accent5>
        <a:srgbClr val="3D92AD"/>
      </a:accent5>
      <a:accent6>
        <a:srgbClr val="FFE37D"/>
      </a:accent6>
      <a:hlink>
        <a:srgbClr val="0000FF"/>
      </a:hlink>
      <a:folHlink>
        <a:srgbClr val="80008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400" b="1" i="1" u="none" strike="noStrike" cap="none" normalizeH="0" baseline="0" smtClean="0">
            <a:ln>
              <a:noFill/>
            </a:ln>
            <a:solidFill>
              <a:schemeClr val="tx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400" b="1" i="1" u="none" strike="noStrike" cap="none" normalizeH="0" baseline="0" smtClean="0">
            <a:ln>
              <a:noFill/>
            </a:ln>
            <a:solidFill>
              <a:schemeClr val="tx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</a:defRPr>
        </a:defPPr>
      </a:lstStyle>
    </a:lnDef>
    <a:txDef>
      <a:spPr>
        <a:ln w="28575" cap="flat" cmpd="sng" algn="ctr">
          <a:noFill/>
          <a:prstDash val="solid"/>
        </a:ln>
      </a:spPr>
      <a:bodyPr/>
      <a:lstStyle>
        <a:defPPr algn="ctr">
          <a:defRPr sz="1600" u="sng" kern="0" dirty="0"/>
        </a:defPPr>
      </a:lstStyle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NRMC">
    <a:dk1>
      <a:srgbClr val="000000"/>
    </a:dk1>
    <a:lt1>
      <a:srgbClr val="FFFFFF"/>
    </a:lt1>
    <a:dk2>
      <a:srgbClr val="000000"/>
    </a:dk2>
    <a:lt2>
      <a:srgbClr val="808080"/>
    </a:lt2>
    <a:accent1>
      <a:srgbClr val="1D448B"/>
    </a:accent1>
    <a:accent2>
      <a:srgbClr val="D43A3A"/>
    </a:accent2>
    <a:accent3>
      <a:srgbClr val="04A823"/>
    </a:accent3>
    <a:accent4>
      <a:srgbClr val="6C538B"/>
    </a:accent4>
    <a:accent5>
      <a:srgbClr val="3D92AD"/>
    </a:accent5>
    <a:accent6>
      <a:srgbClr val="FFE37D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142754</TotalTime>
  <Words>2234</Words>
  <Application>Microsoft Office PowerPoint</Application>
  <PresentationFormat>On-screen Show (4:3)</PresentationFormat>
  <Paragraphs>106</Paragraphs>
  <Slides>17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Wingdings</vt:lpstr>
      <vt:lpstr>Custom Design</vt:lpstr>
      <vt:lpstr>1_NRMC</vt:lpstr>
      <vt:lpstr>2_NRMC</vt:lpstr>
      <vt:lpstr>Domestic Private Sector Workload Estimate   CMAV Workload  FY23 Q3 – FY24 Q3 as of 01 APRIL 2023  Industry Version</vt:lpstr>
      <vt:lpstr>PowerPoint Presentation</vt:lpstr>
      <vt:lpstr>MARMC Private Sector  CMAV Workload Forecast FY23 Q3 – FY24 Q3 Industry Forecast - as of 01 APR 2023</vt:lpstr>
      <vt:lpstr>MARMC Private Sector  CMAV Workload Forecast FY23 Q3 – FY24 Q3 Industry Forecast - as of 01 APR 2023</vt:lpstr>
      <vt:lpstr>MARMC Private Sector  CMAV Workload Forecast FY23 Q3 – FY24 Q3 Industry Forecast - as of 01 APR 2023</vt:lpstr>
      <vt:lpstr>MARMC Private Sector  CMAV Workload Forecast FY23 Q3 – FY24 Q3 Industry Forecast - as of 01 APR 2023</vt:lpstr>
      <vt:lpstr>SERMC Private Sector  CMAV Workload Forecast FY23 Q3 – FY24 Q3 Industry Forecast - as of 01 APR 2023</vt:lpstr>
      <vt:lpstr>SERMC Private Sector  CMAV Workload Forecast FY23 Q3 – FY24 Q3 Industry Forecast - as of 01 APR 2023</vt:lpstr>
      <vt:lpstr>SERMC Private Sector  CMAV Workload Forecast FY23 Q3 – FY24 Q3 Industry Forecast - as of 01 APR 2023</vt:lpstr>
      <vt:lpstr>SWRMC Private Sector  CMAV Workload Forecast FY23 Q3 – FY24 Q3 Industry Forecast - as of 01 APR 2023</vt:lpstr>
      <vt:lpstr>SWRMC Private Sector  CMAV Workload Forecast FY23 Q3 – FY24 Q3 Industry Forecast - as of 01 APR 2023</vt:lpstr>
      <vt:lpstr>SWRMC Private Sector  CMAV Workload Forecast FY23 Q3 – FY24 Q3 Industry Forecast - as of 01 APR 2023</vt:lpstr>
      <vt:lpstr>SWRMC Private Sector  CMAV Workload Forecast FY23 Q3 – FY24 Q3 Industry Forecast - as of 01 APR 2023</vt:lpstr>
      <vt:lpstr>SWRMC Private Sector  CMAV Workload Forecast FY23 Q3 – FY24 Q3 Industry Forecast - as of 01 APR 2023</vt:lpstr>
      <vt:lpstr>SWRMC Private Sector  CMAV Workload Forecast FY23 Q3 – FY24 Q3 Industry Forecast - as of 01 APR 2023</vt:lpstr>
      <vt:lpstr>NWRMC Private Sector  CMAV Workload Forecast FY23 Q3 – FY24 Q3 Industry Forecast - as of 01 APR 2023</vt:lpstr>
      <vt:lpstr>HRMC Private Sector  CMAV Workload Forecast FY23 Q3 – FY24 Q3 Industry Forecast - as of 01 APR 2023</vt:lpstr>
    </vt:vector>
  </TitlesOfParts>
  <Manager>John Renner</Manager>
  <Company>Sabre Systems,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NAVSEA 04 PowerPoint Template</dc:title>
  <dc:subject>Standard PowerPoint Template</dc:subject>
  <dc:creator>Shannon Murfree</dc:creator>
  <dc:description>Updated per comments 3-5-04</dc:description>
  <cp:lastModifiedBy>Schwegel, Scott A CIV USN COMNAVRMC NOR VA (USA)</cp:lastModifiedBy>
  <cp:revision>3944</cp:revision>
  <cp:lastPrinted>2020-03-09T12:13:11Z</cp:lastPrinted>
  <dcterms:created xsi:type="dcterms:W3CDTF">2002-09-24T17:02:49Z</dcterms:created>
  <dcterms:modified xsi:type="dcterms:W3CDTF">2023-04-10T17:44:46Z</dcterms:modified>
</cp:coreProperties>
</file>