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35"/>
  </p:notesMasterIdLst>
  <p:sldIdLst>
    <p:sldId id="2098149575" r:id="rId2"/>
    <p:sldId id="2147483585" r:id="rId3"/>
    <p:sldId id="257" r:id="rId4"/>
    <p:sldId id="2147483539" r:id="rId5"/>
    <p:sldId id="2147376232" r:id="rId6"/>
    <p:sldId id="2147483517" r:id="rId7"/>
    <p:sldId id="2147483473" r:id="rId8"/>
    <p:sldId id="2147483522" r:id="rId9"/>
    <p:sldId id="2147483590" r:id="rId10"/>
    <p:sldId id="2147483603" r:id="rId11"/>
    <p:sldId id="2147483586" r:id="rId12"/>
    <p:sldId id="2147483571" r:id="rId13"/>
    <p:sldId id="2147483592" r:id="rId14"/>
    <p:sldId id="2147483594" r:id="rId15"/>
    <p:sldId id="2147483588" r:id="rId16"/>
    <p:sldId id="2147483595" r:id="rId17"/>
    <p:sldId id="2147483587" r:id="rId18"/>
    <p:sldId id="2147483596" r:id="rId19"/>
    <p:sldId id="2147483597" r:id="rId20"/>
    <p:sldId id="2147483598" r:id="rId21"/>
    <p:sldId id="2147483600" r:id="rId22"/>
    <p:sldId id="2147483576" r:id="rId23"/>
    <p:sldId id="2147483580" r:id="rId24"/>
    <p:sldId id="2147483589" r:id="rId25"/>
    <p:sldId id="2147376415" r:id="rId26"/>
    <p:sldId id="2147483601" r:id="rId27"/>
    <p:sldId id="2147483567" r:id="rId28"/>
    <p:sldId id="2147483568" r:id="rId29"/>
    <p:sldId id="2147483602" r:id="rId30"/>
    <p:sldId id="2147483582" r:id="rId31"/>
    <p:sldId id="2147483584" r:id="rId32"/>
    <p:sldId id="280" r:id="rId33"/>
    <p:sldId id="2147483583" r:id="rId34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12F4C"/>
    <a:srgbClr val="346087"/>
    <a:srgbClr val="244D6D"/>
    <a:srgbClr val="1A3956"/>
    <a:srgbClr val="15253F"/>
    <a:srgbClr val="0000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51A46F-DDEB-46AA-9334-D189AC078935}" v="5" dt="2026-09-01T14:02:17.5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9" d="100"/>
          <a:sy n="139" d="100"/>
        </p:scale>
        <p:origin x="1014" y="3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AFB45AA9-A827-47BC-9FC3-68645A0E611E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C933DC1C-925E-4D89-BB94-F81021F975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961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FE1A5-2982-488B-9904-ED57ED17D3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0235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1C2255-2620-438C-9FBB-DB8DA12D09E4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21600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1C2255-2620-438C-9FBB-DB8DA12D09E4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3889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1C2255-2620-438C-9FBB-DB8DA12D09E4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090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DFE1A5-2982-488B-9904-ED57ED17D33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61621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3DC1C-925E-4D89-BB94-F81021F975A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06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3DC1C-925E-4D89-BB94-F81021F975A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920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3DC1C-925E-4D89-BB94-F81021F975A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8785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3DC1C-925E-4D89-BB94-F81021F975A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7214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3DC1C-925E-4D89-BB94-F81021F975A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1230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3DC1C-925E-4D89-BB94-F81021F975A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344868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3DC1C-925E-4D89-BB94-F81021F975A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15824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3DC1C-925E-4D89-BB94-F81021F975A4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98872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3DC1C-925E-4D89-BB94-F81021F975A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7820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04B0D-EA1C-CEB9-DF1A-BF4A83CE0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8D62BA-987B-E6EB-8F20-E9C59FA44F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587272D-68A7-B53E-30D6-B9FA913491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D294CD-24DF-B53F-4AFD-0C98692BEB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33DC1C-925E-4D89-BB94-F81021F975A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63801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F38D3-BFDE-48E0-8DA0-A08B7AA8B0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A8CC5F-F605-4D25-94BF-9D6E58BB7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29080-AA0F-401C-9DE9-DA96FFEFA69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A8B3F3-A852-475F-BAE1-29EE14AD78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D7D6C4-84B4-4E2E-BF1A-F368A479F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8AC090-C247-4047-A0B2-FA6EC957B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754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334D01-906C-4301-982E-F852ED821B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2"/>
            <a:ext cx="12191997" cy="8634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484" y="14702"/>
            <a:ext cx="11421776" cy="848716"/>
          </a:xfrm>
          <a:ln>
            <a:noFill/>
          </a:ln>
        </p:spPr>
        <p:txBody>
          <a:bodyPr anchor="ctr" anchorCtr="0">
            <a:normAutofit/>
          </a:bodyPr>
          <a:lstStyle>
            <a:lvl1pPr>
              <a:defRPr sz="3375" b="0">
                <a:solidFill>
                  <a:schemeClr val="bg1"/>
                </a:solidFill>
                <a:latin typeface="Public Sans" pitchFamily="2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 hasCustomPrompt="1"/>
          </p:nvPr>
        </p:nvSpPr>
        <p:spPr>
          <a:xfrm>
            <a:off x="386484" y="1022351"/>
            <a:ext cx="11421775" cy="5489401"/>
          </a:xfrm>
        </p:spPr>
        <p:txBody>
          <a:bodyPr/>
          <a:lstStyle>
            <a:lvl1pPr>
              <a:defRPr>
                <a:latin typeface="Public Sans" pitchFamily="2" charset="0"/>
              </a:defRPr>
            </a:lvl1pPr>
            <a:lvl2pPr marL="690563" indent="-233363">
              <a:buFont typeface="Calibri" panose="020F0502020204030204" pitchFamily="34" charset="0"/>
              <a:buChar char="−"/>
              <a:defRPr>
                <a:latin typeface="Public Sans" pitchFamily="2" charset="0"/>
              </a:defRPr>
            </a:lvl2pPr>
            <a:lvl3pPr marL="914400" indent="-225425">
              <a:buFont typeface="Wingdings" panose="05000000000000000000" pitchFamily="2" charset="2"/>
              <a:buChar char="§"/>
              <a:defRPr>
                <a:latin typeface="Public Sans" pitchFamily="2" charset="0"/>
              </a:defRPr>
            </a:lvl3pPr>
            <a:lvl4pPr marL="1027113" indent="-161925">
              <a:tabLst>
                <a:tab pos="1027113" algn="l"/>
              </a:tabLst>
              <a:defRPr>
                <a:latin typeface="Public Sans" pitchFamily="2" charset="0"/>
              </a:defRPr>
            </a:lvl4pPr>
            <a:lvl5pPr marL="1198563" indent="-161925">
              <a:tabLst>
                <a:tab pos="1198563" algn="l"/>
              </a:tabLst>
              <a:defRPr>
                <a:latin typeface="Public Sans" pitchFamily="2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9731261" y="6511751"/>
            <a:ext cx="2460739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B6DCD13-45F5-4879-9DCC-75FC92199358}" type="slidenum">
              <a:rPr lang="en-US" sz="1688" smtClean="0">
                <a:solidFill>
                  <a:schemeClr val="bg1">
                    <a:lumMod val="65000"/>
                  </a:schemeClr>
                </a:solidFill>
              </a:rPr>
              <a:pPr algn="r"/>
              <a:t>‹#›</a:t>
            </a:fld>
            <a:endParaRPr lang="en-US" sz="1688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5" name="Text 2">
            <a:extLst>
              <a:ext uri="{FF2B5EF4-FFF2-40B4-BE49-F238E27FC236}">
                <a16:creationId xmlns:a16="http://schemas.microsoft.com/office/drawing/2014/main" id="{5C981483-C11B-C298-D8A9-07B6ADF404E3}"/>
              </a:ext>
            </a:extLst>
          </p:cNvPr>
          <p:cNvSpPr/>
          <p:nvPr userDrawn="1"/>
        </p:nvSpPr>
        <p:spPr>
          <a:xfrm>
            <a:off x="386484" y="6568978"/>
            <a:ext cx="11216640" cy="2743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 algn="l">
              <a:buNone/>
            </a:pPr>
            <a:r>
              <a:rPr lang="en-US" sz="900" i="1">
                <a:solidFill>
                  <a:srgbClr val="6B7280"/>
                </a:solidFill>
              </a:rPr>
              <a:t>Pre-decisional — for market research purposes only. This is not a solicitation.</a:t>
            </a:r>
            <a:endParaRPr lang="en-US" sz="900"/>
          </a:p>
        </p:txBody>
      </p:sp>
    </p:spTree>
    <p:extLst>
      <p:ext uri="{BB962C8B-B14F-4D97-AF65-F5344CB8AC3E}">
        <p14:creationId xmlns:p14="http://schemas.microsoft.com/office/powerpoint/2010/main" val="18926435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4334D01-906C-4301-982E-F852ED821B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" y="2"/>
            <a:ext cx="12191997" cy="86341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484" y="14702"/>
            <a:ext cx="11421776" cy="848716"/>
          </a:xfrm>
          <a:ln>
            <a:noFill/>
          </a:ln>
        </p:spPr>
        <p:txBody>
          <a:bodyPr anchor="ctr" anchorCtr="0">
            <a:normAutofit/>
          </a:bodyPr>
          <a:lstStyle>
            <a:lvl1pPr>
              <a:defRPr sz="3375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86484" y="1022351"/>
            <a:ext cx="5242791" cy="5489401"/>
          </a:xfrm>
        </p:spPr>
        <p:txBody>
          <a:bodyPr/>
          <a:lstStyle>
            <a:lvl2pPr marL="690563" indent="-233363">
              <a:buFont typeface="Calibri" panose="020F0502020204030204" pitchFamily="34" charset="0"/>
              <a:buChar char="−"/>
              <a:defRPr/>
            </a:lvl2pPr>
            <a:lvl3pPr marL="914400" indent="-225425">
              <a:buFont typeface="Wingdings" panose="05000000000000000000" pitchFamily="2" charset="2"/>
              <a:buChar char="§"/>
              <a:defRPr/>
            </a:lvl3pPr>
            <a:lvl4pPr marL="1027113" indent="-161925">
              <a:tabLst>
                <a:tab pos="1027113" algn="l"/>
              </a:tabLst>
              <a:defRPr/>
            </a:lvl4pPr>
            <a:lvl5pPr marL="1198563" indent="-161925">
              <a:tabLst>
                <a:tab pos="1198563" algn="l"/>
              </a:tabLs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Box 7"/>
          <p:cNvSpPr txBox="1"/>
          <p:nvPr userDrawn="1"/>
        </p:nvSpPr>
        <p:spPr>
          <a:xfrm>
            <a:off x="9731261" y="6511751"/>
            <a:ext cx="2460739" cy="3520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3B6DCD13-45F5-4879-9DCC-75FC92199358}" type="slidenum">
              <a:rPr lang="en-US" sz="1688" smtClean="0">
                <a:solidFill>
                  <a:schemeClr val="bg1">
                    <a:lumMod val="65000"/>
                  </a:schemeClr>
                </a:solidFill>
              </a:rPr>
              <a:pPr algn="r"/>
              <a:t>‹#›</a:t>
            </a:fld>
            <a:endParaRPr lang="en-US" sz="1688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CDC2E646-949F-124B-866C-E84BECB4E9FE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562725" y="1022350"/>
            <a:ext cx="5214216" cy="5489401"/>
          </a:xfrm>
        </p:spPr>
        <p:txBody>
          <a:bodyPr/>
          <a:lstStyle>
            <a:lvl2pPr marL="690563" indent="-233363">
              <a:buFont typeface="Calibri" panose="020F0502020204030204" pitchFamily="34" charset="0"/>
              <a:buChar char="−"/>
              <a:defRPr/>
            </a:lvl2pPr>
            <a:lvl3pPr marL="914400" indent="-225425">
              <a:buFont typeface="Wingdings" panose="05000000000000000000" pitchFamily="2" charset="2"/>
              <a:buChar char="§"/>
              <a:defRPr/>
            </a:lvl3pPr>
            <a:lvl4pPr marL="1027113" indent="-161925">
              <a:tabLst>
                <a:tab pos="1027113" algn="l"/>
              </a:tabLst>
              <a:defRPr/>
            </a:lvl4pPr>
            <a:lvl5pPr marL="1198563" indent="-161925">
              <a:tabLst>
                <a:tab pos="1198563" algn="l"/>
              </a:tabLst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91541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16F144-5A46-19F9-DF5C-DF950A792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D4B5E-FD3A-0F0B-6623-E381CFB011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9C62147-0AA2-A1EB-D48E-415B52AC33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9076ED-77E1-43C8-B717-EE2374815123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41517E-DA87-454D-5DD0-E4EB943C65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0400A5-E737-210C-49D8-A2926ACA0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05B0F-F2DB-47DD-813D-0BB014927F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3209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Ca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ackground" descr="A satellite dish in the sky&#10;&#10;Description automatically generated">
            <a:extLst>
              <a:ext uri="{FF2B5EF4-FFF2-40B4-BE49-F238E27FC236}">
                <a16:creationId xmlns:a16="http://schemas.microsoft.com/office/drawing/2014/main" id="{25F3A835-B2D5-65F9-794D-4CDAB6BEA22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6234" y="-91440"/>
            <a:ext cx="12416068" cy="6949440"/>
          </a:xfrm>
          <a:prstGeom prst="rect">
            <a:avLst/>
          </a:prstGeom>
        </p:spPr>
      </p:pic>
      <p:sp>
        <p:nvSpPr>
          <p:cNvPr id="24" name="SCaN Title">
            <a:extLst>
              <a:ext uri="{FF2B5EF4-FFF2-40B4-BE49-F238E27FC236}">
                <a16:creationId xmlns:a16="http://schemas.microsoft.com/office/drawing/2014/main" id="{72B4FEC3-A60E-865D-8052-BD63F7F835D8}"/>
              </a:ext>
            </a:extLst>
          </p:cNvPr>
          <p:cNvSpPr txBox="1"/>
          <p:nvPr userDrawn="1"/>
        </p:nvSpPr>
        <p:spPr>
          <a:xfrm>
            <a:off x="4455981" y="4503448"/>
            <a:ext cx="3030405" cy="971740"/>
          </a:xfrm>
          <a:prstGeom prst="rect">
            <a:avLst/>
          </a:prstGeom>
          <a:effectLst>
            <a:outerShdw blurRad="254000" dist="88900" dir="5400000" algn="t" rotWithShape="0">
              <a:prstClr val="black">
                <a:alpha val="40000"/>
              </a:prstClr>
            </a:outerShdw>
          </a:effectLst>
        </p:spPr>
        <p:txBody>
          <a:bodyPr vert="horz" lIns="75640" tIns="37820" rIns="75640" bIns="37820" rtlCol="0" anchor="t">
            <a:noAutofit/>
          </a:bodyPr>
          <a:lstStyle/>
          <a:p>
            <a:pPr indent="81040" defTabSz="756437" fontAlgn="auto">
              <a:lnSpc>
                <a:spcPct val="90000"/>
              </a:lnSpc>
              <a:spcAft>
                <a:spcPts val="497"/>
              </a:spcAft>
            </a:pPr>
            <a:r>
              <a:rPr lang="en-US" sz="7800" kern="0">
                <a:solidFill>
                  <a:srgbClr val="99E8F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tserrat Medium" panose="00000600000000000000" pitchFamily="50" charset="0"/>
                <a:sym typeface="Avenir Next"/>
              </a:rPr>
              <a:t>SCaN</a:t>
            </a:r>
          </a:p>
        </p:txBody>
      </p:sp>
      <p:sp>
        <p:nvSpPr>
          <p:cNvPr id="6" name="Space Comm and Nav">
            <a:extLst>
              <a:ext uri="{FF2B5EF4-FFF2-40B4-BE49-F238E27FC236}">
                <a16:creationId xmlns:a16="http://schemas.microsoft.com/office/drawing/2014/main" id="{908523F4-F456-D7FA-9FBE-0CF7FA3709DB}"/>
              </a:ext>
            </a:extLst>
          </p:cNvPr>
          <p:cNvSpPr/>
          <p:nvPr userDrawn="1"/>
        </p:nvSpPr>
        <p:spPr>
          <a:xfrm>
            <a:off x="7421986" y="4648808"/>
            <a:ext cx="4895113" cy="826380"/>
          </a:xfrm>
          <a:prstGeom prst="rect">
            <a:avLst/>
          </a:prstGeom>
          <a:ln w="19050">
            <a:noFill/>
            <a:miter lim="400000"/>
          </a:ln>
          <a:effectLst>
            <a:outerShdw blurRad="76200" dist="508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mv="urn:schemas-microsoft-com:mac:vml" xmlns:mc="http://schemas.openxmlformats.org/markup-compatibility/2006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marL="254000" marR="254000" indent="0">
              <a:defRPr sz="13000"/>
            </a:lvl1pPr>
          </a:lstStyle>
          <a:p>
            <a:pPr marL="58349" marR="224130" defTabSz="465980" fontAlgn="auto">
              <a:lnSpc>
                <a:spcPct val="80000"/>
              </a:lnSpc>
              <a:spcBef>
                <a:spcPts val="0"/>
              </a:spcBef>
              <a:spcAft>
                <a:spcPts val="265"/>
              </a:spcAft>
              <a:defRPr sz="1800">
                <a:solidFill>
                  <a:srgbClr val="000000"/>
                </a:solidFill>
              </a:defRPr>
            </a:pPr>
            <a:r>
              <a:rPr lang="en-US" sz="3200" kern="0">
                <a:solidFill>
                  <a:srgbClr val="FFFFFF"/>
                </a:solidFill>
                <a:latin typeface="Arial Nova" panose="020B0504020202020204" pitchFamily="34" charset="0"/>
                <a:sym typeface="Avenir Next"/>
              </a:rPr>
              <a:t>Space Communications </a:t>
            </a:r>
          </a:p>
          <a:p>
            <a:pPr marL="58349" marR="224130" defTabSz="465980" fontAlgn="auto">
              <a:lnSpc>
                <a:spcPct val="80000"/>
              </a:lnSpc>
              <a:spcBef>
                <a:spcPts val="0"/>
              </a:spcBef>
              <a:spcAft>
                <a:spcPts val="265"/>
              </a:spcAft>
              <a:defRPr sz="1800">
                <a:solidFill>
                  <a:srgbClr val="000000"/>
                </a:solidFill>
              </a:defRPr>
            </a:pPr>
            <a:r>
              <a:rPr lang="en-US" sz="3200" kern="0">
                <a:solidFill>
                  <a:srgbClr val="FFFFFF"/>
                </a:solidFill>
                <a:latin typeface="Arial Nova" panose="020B0504020202020204" pitchFamily="34" charset="0"/>
                <a:sym typeface="Avenir Next"/>
              </a:rPr>
              <a:t>and Navigation</a:t>
            </a:r>
            <a:endParaRPr sz="3200" kern="0">
              <a:solidFill>
                <a:srgbClr val="FFFFFF"/>
              </a:solidFill>
              <a:latin typeface="Arial Nova" panose="020B0504020202020204" pitchFamily="34" charset="0"/>
              <a:sym typeface="Avenir Next"/>
            </a:endParaRPr>
          </a:p>
        </p:txBody>
      </p:sp>
      <p:sp>
        <p:nvSpPr>
          <p:cNvPr id="7" name="Exploration Enabled">
            <a:extLst>
              <a:ext uri="{FF2B5EF4-FFF2-40B4-BE49-F238E27FC236}">
                <a16:creationId xmlns:a16="http://schemas.microsoft.com/office/drawing/2014/main" id="{45105803-F4D6-E3AB-551C-E52F17199DF0}"/>
              </a:ext>
            </a:extLst>
          </p:cNvPr>
          <p:cNvSpPr>
            <a:spLocks noGrp="1"/>
          </p:cNvSpPr>
          <p:nvPr userDrawn="1"/>
        </p:nvSpPr>
        <p:spPr bwMode="auto">
          <a:xfrm>
            <a:off x="7421986" y="5590204"/>
            <a:ext cx="5599104" cy="45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778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wrap="square" lIns="0" tIns="40339" rIns="80677" bIns="40339" numCol="1" anchor="t" anchorCtr="0" compatLnSpc="1">
            <a:prstTxWarp prst="textNoShape">
              <a:avLst/>
            </a:prstTxWarp>
          </a:bodyPr>
          <a:lstStyle/>
          <a:p>
            <a:pPr indent="81040" defTabSz="465980" fontAlgn="auto">
              <a:lnSpc>
                <a:spcPct val="7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kern="0">
                <a:solidFill>
                  <a:srgbClr val="FFFFFF"/>
                </a:solidFill>
                <a:latin typeface="Arial Nova Light" panose="020B0304020202020204" pitchFamily="34" charset="0"/>
                <a:ea typeface="ＭＳ Ｐゴシック" pitchFamily="34" charset="-128"/>
                <a:sym typeface="Avenir Next"/>
              </a:rPr>
              <a:t>Exploration, </a:t>
            </a:r>
            <a:r>
              <a:rPr lang="en-US" sz="2800" kern="0">
                <a:solidFill>
                  <a:srgbClr val="99E8FE"/>
                </a:solidFill>
                <a:latin typeface="Arial Nova Light" panose="020B0304020202020204" pitchFamily="34" charset="0"/>
                <a:ea typeface="ＭＳ Ｐゴシック" pitchFamily="34" charset="-128"/>
                <a:sym typeface="Avenir Next"/>
              </a:rPr>
              <a:t>enabled</a:t>
            </a:r>
            <a:r>
              <a:rPr lang="en-US" sz="2800" kern="0">
                <a:solidFill>
                  <a:srgbClr val="99E8FE"/>
                </a:solidFill>
                <a:latin typeface="Arial Nova" panose="020B0504020202020204" pitchFamily="34" charset="0"/>
                <a:ea typeface="ＭＳ Ｐゴシック" pitchFamily="34" charset="-128"/>
                <a:sym typeface="Avenir Next"/>
              </a:rPr>
              <a:t>. 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736107E-D62F-E054-6EA2-E193F4AA5C4A}"/>
              </a:ext>
            </a:extLst>
          </p:cNvPr>
          <p:cNvCxnSpPr>
            <a:cxnSpLocks/>
          </p:cNvCxnSpPr>
          <p:nvPr userDrawn="1"/>
        </p:nvCxnSpPr>
        <p:spPr>
          <a:xfrm>
            <a:off x="7031421" y="3970962"/>
            <a:ext cx="5338413" cy="0"/>
          </a:xfrm>
          <a:prstGeom prst="line">
            <a:avLst/>
          </a:prstGeom>
          <a:ln w="12700" cap="flat">
            <a:solidFill>
              <a:srgbClr val="9ADDEA"/>
            </a:solidFill>
            <a:prstDash val="sys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E462F081-9AA6-0D25-0285-11FC84289E5A}"/>
              </a:ext>
            </a:extLst>
          </p:cNvPr>
          <p:cNvCxnSpPr>
            <a:cxnSpLocks/>
          </p:cNvCxnSpPr>
          <p:nvPr userDrawn="1"/>
        </p:nvCxnSpPr>
        <p:spPr>
          <a:xfrm>
            <a:off x="-46234" y="3970962"/>
            <a:ext cx="1423207" cy="0"/>
          </a:xfrm>
          <a:prstGeom prst="line">
            <a:avLst/>
          </a:prstGeom>
          <a:ln w="12700" cap="flat">
            <a:solidFill>
              <a:srgbClr val="9ADDEA"/>
            </a:solidFill>
            <a:prstDash val="sysDash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NASA Text">
            <a:extLst>
              <a:ext uri="{FF2B5EF4-FFF2-40B4-BE49-F238E27FC236}">
                <a16:creationId xmlns:a16="http://schemas.microsoft.com/office/drawing/2014/main" id="{8293AB18-0E17-866A-B748-C20A345DFA72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8101255" y="539076"/>
            <a:ext cx="2595582" cy="230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defRPr/>
            </a:pPr>
            <a:r>
              <a:rPr lang="en-US" altLang="en-US" sz="900" b="0">
                <a:solidFill>
                  <a:schemeClr val="bg1">
                    <a:lumMod val="20000"/>
                    <a:lumOff val="8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National Aeronautics and Space Administration</a:t>
            </a:r>
          </a:p>
        </p:txBody>
      </p:sp>
      <p:pic>
        <p:nvPicPr>
          <p:cNvPr id="8" name="NASA Logo">
            <a:extLst>
              <a:ext uri="{FF2B5EF4-FFF2-40B4-BE49-F238E27FC236}">
                <a16:creationId xmlns:a16="http://schemas.microsoft.com/office/drawing/2014/main" id="{5EFDEB6E-F5EB-D100-FCA8-59D04E89F0A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08597" y="274331"/>
            <a:ext cx="916511" cy="760322"/>
          </a:xfrm>
          <a:prstGeom prst="rect">
            <a:avLst/>
          </a:prstGeom>
        </p:spPr>
      </p:pic>
      <p:pic>
        <p:nvPicPr>
          <p:cNvPr id="2" name="Picture 1" descr="A picture containing screenshot, graphic design&#10;&#10;Description automatically generated">
            <a:extLst>
              <a:ext uri="{FF2B5EF4-FFF2-40B4-BE49-F238E27FC236}">
                <a16:creationId xmlns:a16="http://schemas.microsoft.com/office/drawing/2014/main" id="{2EFD5D4F-A835-F368-71B2-EB65E0428D1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715" y="208150"/>
            <a:ext cx="1514109" cy="94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3510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 1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A2D6B5A1-9613-AA17-913E-2BB51370E5A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1744" y="2663689"/>
            <a:ext cx="8621936" cy="765313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938" b="0">
                <a:solidFill>
                  <a:srgbClr val="000000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 Goes Here</a:t>
            </a:r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77A714F9-AC86-653F-01F2-5313228A5AE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88371" y="3468981"/>
            <a:ext cx="11421887" cy="2931820"/>
          </a:xfrm>
          <a:prstGeom prst="rect">
            <a:avLst/>
          </a:prstGeom>
        </p:spPr>
        <p:txBody>
          <a:bodyPr wrap="square" lIns="0" tIns="0" rIns="0" bIns="0" numCol="2" spcCol="274320" anchor="t">
            <a:noAutofit/>
          </a:bodyPr>
          <a:lstStyle>
            <a:lvl1pPr marL="0" indent="0">
              <a:lnSpc>
                <a:spcPct val="100000"/>
              </a:lnSpc>
              <a:buNone/>
              <a:defRPr sz="1378" b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Supporting text goes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In </a:t>
            </a:r>
            <a:r>
              <a:rPr lang="en-US" err="1"/>
              <a:t>turpis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, </a:t>
            </a:r>
            <a:r>
              <a:rPr lang="en-US" err="1"/>
              <a:t>lobortis</a:t>
            </a:r>
            <a:r>
              <a:rPr lang="en-US"/>
              <a:t> in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faucibus</a:t>
            </a:r>
            <a:r>
              <a:rPr lang="en-US"/>
              <a:t> cursus ipsum. Duis libero </a:t>
            </a:r>
            <a:r>
              <a:rPr lang="en-US" err="1"/>
              <a:t>leo</a:t>
            </a:r>
            <a:r>
              <a:rPr lang="en-US"/>
              <a:t>, tempus at </a:t>
            </a:r>
            <a:r>
              <a:rPr lang="en-US" err="1"/>
              <a:t>sem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tempus gravida sem.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dictum, </a:t>
            </a:r>
            <a:r>
              <a:rPr lang="en-US" err="1"/>
              <a:t>quis</a:t>
            </a:r>
            <a:r>
              <a:rPr lang="en-US"/>
              <a:t> dictum eros </a:t>
            </a:r>
            <a:r>
              <a:rPr lang="en-US" err="1"/>
              <a:t>tempor</a:t>
            </a:r>
            <a:r>
              <a:rPr lang="en-US"/>
              <a:t>. </a:t>
            </a:r>
            <a:r>
              <a:rPr lang="en-US" err="1"/>
              <a:t>Mauris</a:t>
            </a:r>
            <a:r>
              <a:rPr lang="en-US"/>
              <a:t> semper </a:t>
            </a:r>
            <a:r>
              <a:rPr lang="en-US" err="1"/>
              <a:t>sem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. </a:t>
            </a:r>
            <a:r>
              <a:rPr lang="en-US" err="1"/>
              <a:t>Mauris</a:t>
            </a:r>
            <a:r>
              <a:rPr lang="en-US"/>
              <a:t> ipsum nisi,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..</a:t>
            </a:r>
          </a:p>
          <a:p>
            <a:pPr lvl="0"/>
            <a:r>
              <a:rPr lang="en-US" err="1"/>
              <a:t>Aliquam</a:t>
            </a:r>
            <a:r>
              <a:rPr lang="en-US"/>
              <a:t> vestibulum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ornare</a:t>
            </a:r>
            <a:r>
              <a:rPr lang="en-US"/>
              <a:t>. Maecenas </a:t>
            </a:r>
            <a:r>
              <a:rPr lang="en-US" err="1"/>
              <a:t>suscipit</a:t>
            </a:r>
            <a:r>
              <a:rPr lang="en-US"/>
              <a:t> ac diam a </a:t>
            </a:r>
            <a:r>
              <a:rPr lang="en-US" err="1"/>
              <a:t>ornare</a:t>
            </a:r>
            <a:r>
              <a:rPr lang="en-US"/>
              <a:t>. Donec </a:t>
            </a:r>
            <a:r>
              <a:rPr lang="en-US" err="1"/>
              <a:t>sapien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,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 </a:t>
            </a:r>
            <a:r>
              <a:rPr lang="en-US" err="1"/>
              <a:t>mattis</a:t>
            </a:r>
            <a:r>
              <a:rPr lang="en-US"/>
              <a:t> vel, </a:t>
            </a:r>
            <a:r>
              <a:rPr lang="en-US" err="1"/>
              <a:t>facilisis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sem. Proin </a:t>
            </a:r>
            <a:r>
              <a:rPr lang="en-US" err="1"/>
              <a:t>eget</a:t>
            </a:r>
            <a:r>
              <a:rPr lang="en-US"/>
              <a:t> </a:t>
            </a:r>
            <a:r>
              <a:rPr lang="en-US" err="1"/>
              <a:t>rhoncus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. </a:t>
            </a:r>
            <a:r>
              <a:rPr lang="en-US" err="1"/>
              <a:t>Suspendisse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neque</a:t>
            </a:r>
            <a:r>
              <a:rPr lang="en-US"/>
              <a:t>, </a:t>
            </a:r>
            <a:r>
              <a:rPr lang="en-US" err="1"/>
              <a:t>malesuada</a:t>
            </a:r>
            <a:r>
              <a:rPr lang="en-US"/>
              <a:t> in </a:t>
            </a:r>
            <a:r>
              <a:rPr lang="en-US" err="1"/>
              <a:t>tristique</a:t>
            </a:r>
            <a:r>
              <a:rPr lang="en-US"/>
              <a:t> at, gravida sed </a:t>
            </a:r>
            <a:r>
              <a:rPr lang="en-US" err="1"/>
              <a:t>urna</a:t>
            </a:r>
            <a:r>
              <a:rPr lang="en-US"/>
              <a:t>. Morbi </a:t>
            </a:r>
            <a:r>
              <a:rPr lang="en-US" err="1"/>
              <a:t>elementum</a:t>
            </a:r>
            <a:r>
              <a:rPr lang="en-US"/>
              <a:t>, dolor sed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sollicitudin</a:t>
            </a:r>
            <a:r>
              <a:rPr lang="en-US"/>
              <a:t>, </a:t>
            </a:r>
            <a:r>
              <a:rPr lang="en-US" err="1"/>
              <a:t>justo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posuere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, et cursus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. </a:t>
            </a:r>
          </a:p>
          <a:p>
            <a:pPr lvl="0"/>
            <a:r>
              <a:rPr lang="en-US" err="1"/>
              <a:t>Aliquam</a:t>
            </a:r>
            <a:r>
              <a:rPr lang="en-US"/>
              <a:t> vestibulum </a:t>
            </a:r>
            <a:r>
              <a:rPr lang="en-US" err="1"/>
              <a:t>elit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ornare</a:t>
            </a:r>
            <a:r>
              <a:rPr lang="en-US"/>
              <a:t>. Maecenas </a:t>
            </a:r>
            <a:r>
              <a:rPr lang="en-US" err="1"/>
              <a:t>suscipit</a:t>
            </a:r>
            <a:r>
              <a:rPr lang="en-US"/>
              <a:t> ac diam a </a:t>
            </a:r>
            <a:r>
              <a:rPr lang="en-US" err="1"/>
              <a:t>ornare</a:t>
            </a:r>
            <a:r>
              <a:rPr lang="en-US"/>
              <a:t>. Donec </a:t>
            </a:r>
            <a:r>
              <a:rPr lang="en-US" err="1"/>
              <a:t>sapien</a:t>
            </a:r>
            <a:r>
              <a:rPr lang="en-US"/>
              <a:t> </a:t>
            </a:r>
            <a:r>
              <a:rPr lang="en-US" err="1"/>
              <a:t>purus</a:t>
            </a:r>
            <a:r>
              <a:rPr lang="en-US"/>
              <a:t>, </a:t>
            </a:r>
            <a:r>
              <a:rPr lang="en-US" err="1"/>
              <a:t>pretium</a:t>
            </a:r>
            <a:r>
              <a:rPr lang="en-US"/>
              <a:t> </a:t>
            </a:r>
            <a:r>
              <a:rPr lang="en-US" err="1"/>
              <a:t>eget</a:t>
            </a:r>
            <a:r>
              <a:rPr lang="en-US"/>
              <a:t> </a:t>
            </a:r>
            <a:r>
              <a:rPr lang="en-US" err="1"/>
              <a:t>mattis</a:t>
            </a:r>
            <a:r>
              <a:rPr lang="en-US"/>
              <a:t> vel, </a:t>
            </a:r>
            <a:r>
              <a:rPr lang="en-US" err="1"/>
              <a:t>facilisis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sem. Proin </a:t>
            </a:r>
            <a:r>
              <a:rPr lang="en-US" err="1"/>
              <a:t>eget</a:t>
            </a:r>
            <a:r>
              <a:rPr lang="en-US"/>
              <a:t> </a:t>
            </a:r>
            <a:r>
              <a:rPr lang="en-US" err="1"/>
              <a:t>rhoncus</a:t>
            </a:r>
            <a:r>
              <a:rPr lang="en-US"/>
              <a:t> </a:t>
            </a:r>
            <a:r>
              <a:rPr lang="en-US" err="1"/>
              <a:t>nibh</a:t>
            </a:r>
            <a:r>
              <a:rPr lang="en-US"/>
              <a:t>,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facilisis</a:t>
            </a:r>
            <a:r>
              <a:rPr lang="en-US"/>
              <a:t> </a:t>
            </a:r>
            <a:r>
              <a:rPr lang="en-US" err="1"/>
              <a:t>justo</a:t>
            </a:r>
            <a:r>
              <a:rPr lang="en-US"/>
              <a:t>. </a:t>
            </a:r>
            <a:r>
              <a:rPr lang="en-US" err="1"/>
              <a:t>Suspendisse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neque</a:t>
            </a:r>
            <a:r>
              <a:rPr lang="en-US"/>
              <a:t>, </a:t>
            </a:r>
            <a:r>
              <a:rPr lang="en-US" err="1"/>
              <a:t>malesuada</a:t>
            </a:r>
            <a:r>
              <a:rPr lang="en-US"/>
              <a:t> in </a:t>
            </a:r>
            <a:r>
              <a:rPr lang="en-US" err="1"/>
              <a:t>tristique</a:t>
            </a:r>
            <a:r>
              <a:rPr lang="en-US"/>
              <a:t> at, gravida sed </a:t>
            </a:r>
            <a:r>
              <a:rPr lang="en-US" err="1"/>
              <a:t>urna</a:t>
            </a:r>
            <a:r>
              <a:rPr lang="en-US"/>
              <a:t>. Morbi </a:t>
            </a:r>
            <a:r>
              <a:rPr lang="en-US" err="1"/>
              <a:t>elementum</a:t>
            </a:r>
            <a:r>
              <a:rPr lang="en-US"/>
              <a:t>, dolor sed </a:t>
            </a:r>
            <a:r>
              <a:rPr lang="en-US" err="1"/>
              <a:t>ullamcorper</a:t>
            </a:r>
            <a:r>
              <a:rPr lang="en-US"/>
              <a:t> </a:t>
            </a:r>
            <a:r>
              <a:rPr lang="en-US" err="1"/>
              <a:t>sollicitudin</a:t>
            </a:r>
            <a:r>
              <a:rPr lang="en-US"/>
              <a:t>, </a:t>
            </a:r>
            <a:r>
              <a:rPr lang="en-US" err="1"/>
              <a:t>justo</a:t>
            </a:r>
            <a:r>
              <a:rPr lang="en-US"/>
              <a:t> </a:t>
            </a:r>
            <a:r>
              <a:rPr lang="en-US" err="1"/>
              <a:t>nulla</a:t>
            </a:r>
            <a:r>
              <a:rPr lang="en-US"/>
              <a:t> </a:t>
            </a:r>
            <a:r>
              <a:rPr lang="en-US" err="1"/>
              <a:t>posuere</a:t>
            </a:r>
            <a:r>
              <a:rPr lang="en-US"/>
              <a:t> </a:t>
            </a:r>
            <a:r>
              <a:rPr lang="en-US" err="1"/>
              <a:t>quam</a:t>
            </a:r>
            <a:r>
              <a:rPr lang="en-US"/>
              <a:t>, et cursus </a:t>
            </a:r>
            <a:r>
              <a:rPr lang="en-US" err="1"/>
              <a:t>est</a:t>
            </a:r>
            <a:r>
              <a:rPr lang="en-US"/>
              <a:t>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enim</a:t>
            </a:r>
            <a:r>
              <a:rPr lang="en-US"/>
              <a:t>. </a:t>
            </a:r>
          </a:p>
          <a:p>
            <a:pPr lvl="0"/>
            <a:r>
              <a:rPr lang="en-US"/>
              <a:t>Supporting text goes here. 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. In </a:t>
            </a:r>
            <a:r>
              <a:rPr lang="en-US" err="1"/>
              <a:t>turpis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, </a:t>
            </a:r>
            <a:r>
              <a:rPr lang="en-US" err="1"/>
              <a:t>lobortis</a:t>
            </a:r>
            <a:r>
              <a:rPr lang="en-US"/>
              <a:t> in </a:t>
            </a:r>
            <a:r>
              <a:rPr lang="en-US" err="1"/>
              <a:t>odio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, </a:t>
            </a:r>
            <a:r>
              <a:rPr lang="en-US" err="1"/>
              <a:t>faucibus</a:t>
            </a:r>
            <a:r>
              <a:rPr lang="en-US"/>
              <a:t> cursus ipsum. Duis libero </a:t>
            </a:r>
            <a:r>
              <a:rPr lang="en-US" err="1"/>
              <a:t>leo</a:t>
            </a:r>
            <a:r>
              <a:rPr lang="en-US"/>
              <a:t>, tempus at </a:t>
            </a:r>
            <a:r>
              <a:rPr lang="en-US" err="1"/>
              <a:t>sem</a:t>
            </a:r>
            <a:r>
              <a:rPr lang="en-US"/>
              <a:t> </a:t>
            </a:r>
            <a:r>
              <a:rPr lang="en-US" err="1"/>
              <a:t>eu</a:t>
            </a:r>
            <a:r>
              <a:rPr lang="en-US"/>
              <a:t>, tempus gravida sem.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elementum</a:t>
            </a:r>
            <a:r>
              <a:rPr lang="en-US"/>
              <a:t> </a:t>
            </a:r>
            <a:r>
              <a:rPr lang="en-US" err="1"/>
              <a:t>urna</a:t>
            </a:r>
            <a:r>
              <a:rPr lang="en-US"/>
              <a:t> </a:t>
            </a:r>
            <a:r>
              <a:rPr lang="en-US" err="1"/>
              <a:t>nec</a:t>
            </a:r>
            <a:r>
              <a:rPr lang="en-US"/>
              <a:t> </a:t>
            </a:r>
            <a:r>
              <a:rPr lang="en-US" err="1"/>
              <a:t>erat</a:t>
            </a:r>
            <a:r>
              <a:rPr lang="en-US"/>
              <a:t> dictum, </a:t>
            </a:r>
            <a:r>
              <a:rPr lang="en-US" err="1"/>
              <a:t>quis</a:t>
            </a:r>
            <a:r>
              <a:rPr lang="en-US"/>
              <a:t> dictum eros </a:t>
            </a:r>
            <a:r>
              <a:rPr lang="en-US" err="1"/>
              <a:t>tempor</a:t>
            </a:r>
            <a:r>
              <a:rPr lang="en-US"/>
              <a:t>. </a:t>
            </a:r>
            <a:r>
              <a:rPr lang="en-US" err="1"/>
              <a:t>Mauris</a:t>
            </a:r>
            <a:r>
              <a:rPr lang="en-US"/>
              <a:t> semper </a:t>
            </a:r>
            <a:r>
              <a:rPr lang="en-US" err="1"/>
              <a:t>sem</a:t>
            </a:r>
            <a:r>
              <a:rPr lang="en-US"/>
              <a:t> </a:t>
            </a:r>
            <a:r>
              <a:rPr lang="en-US" err="1"/>
              <a:t>ut</a:t>
            </a:r>
            <a:r>
              <a:rPr lang="en-US"/>
              <a:t> </a:t>
            </a:r>
            <a:r>
              <a:rPr lang="en-US" err="1"/>
              <a:t>turpis</a:t>
            </a:r>
            <a:r>
              <a:rPr lang="en-US"/>
              <a:t> </a:t>
            </a:r>
            <a:r>
              <a:rPr lang="en-US" err="1"/>
              <a:t>rutrum</a:t>
            </a:r>
            <a:r>
              <a:rPr lang="en-US"/>
              <a:t> </a:t>
            </a:r>
            <a:r>
              <a:rPr lang="en-US" err="1"/>
              <a:t>tincidunt</a:t>
            </a:r>
            <a:r>
              <a:rPr lang="en-US"/>
              <a:t>. </a:t>
            </a:r>
            <a:r>
              <a:rPr lang="en-US" err="1"/>
              <a:t>Mauris</a:t>
            </a:r>
            <a:r>
              <a:rPr lang="en-US"/>
              <a:t> ipsum nisi, </a:t>
            </a:r>
            <a:r>
              <a:rPr lang="en-US" err="1"/>
              <a:t>condimentum</a:t>
            </a:r>
            <a:r>
              <a:rPr lang="en-US"/>
              <a:t> </a:t>
            </a:r>
            <a:r>
              <a:rPr lang="en-US" err="1"/>
              <a:t>quis</a:t>
            </a:r>
            <a:r>
              <a:rPr lang="en-US"/>
              <a:t> </a:t>
            </a:r>
            <a:r>
              <a:rPr lang="en-US" err="1"/>
              <a:t>nisl</a:t>
            </a:r>
            <a:r>
              <a:rPr lang="en-US"/>
              <a:t>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aliquam</a:t>
            </a:r>
            <a:r>
              <a:rPr lang="en-US"/>
              <a:t> </a:t>
            </a:r>
            <a:r>
              <a:rPr lang="en-US" err="1"/>
              <a:t>dapibus</a:t>
            </a:r>
            <a:r>
              <a:rPr lang="en-US"/>
              <a:t> </a:t>
            </a:r>
            <a:r>
              <a:rPr lang="en-US" err="1"/>
              <a:t>metus</a:t>
            </a:r>
            <a:r>
              <a:rPr lang="en-US"/>
              <a:t>..</a:t>
            </a:r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52FBC480-F092-77A6-3B1B-427C0D647845}"/>
              </a:ext>
            </a:extLst>
          </p:cNvPr>
          <p:cNvSpPr txBox="1">
            <a:spLocks/>
          </p:cNvSpPr>
          <p:nvPr userDrawn="1"/>
        </p:nvSpPr>
        <p:spPr>
          <a:xfrm>
            <a:off x="6343994" y="6400801"/>
            <a:ext cx="5638065" cy="45720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Quasimoda" pitchFamily="2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000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691552-3224-4B49-8468-AEF6176B9523}" type="slidenum">
              <a:rPr lang="en-US" sz="689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pPr marL="0" marR="0" lvl="0" indent="0" algn="r" defTabSz="9000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689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7" name="Text Placeholder 18">
            <a:extLst>
              <a:ext uri="{FF2B5EF4-FFF2-40B4-BE49-F238E27FC236}">
                <a16:creationId xmlns:a16="http://schemas.microsoft.com/office/drawing/2014/main" id="{4C8CA357-EBE1-9FAD-5D88-D44CF1AE89A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1747" y="2375453"/>
            <a:ext cx="4172527" cy="278296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984" spc="295">
                <a:solidFill>
                  <a:srgbClr val="0031A0"/>
                </a:solidFill>
                <a:latin typeface="+mn-lt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TITLE HERE</a:t>
            </a:r>
          </a:p>
        </p:txBody>
      </p:sp>
      <p:sp>
        <p:nvSpPr>
          <p:cNvPr id="10" name="Picture Placeholder 22">
            <a:extLst>
              <a:ext uri="{FF2B5EF4-FFF2-40B4-BE49-F238E27FC236}">
                <a16:creationId xmlns:a16="http://schemas.microsoft.com/office/drawing/2014/main" id="{63CBCD00-AC4D-44F7-4122-0EEF13C76BAC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0" y="2"/>
            <a:ext cx="12192000" cy="238539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772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903902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rg 4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icture Placeholder 28">
            <a:extLst>
              <a:ext uri="{FF2B5EF4-FFF2-40B4-BE49-F238E27FC236}">
                <a16:creationId xmlns:a16="http://schemas.microsoft.com/office/drawing/2014/main" id="{56A2D1A3-FDEB-E787-C175-224B98135191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381744" y="1529295"/>
            <a:ext cx="1097280" cy="109728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37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49" name="Picture Placeholder 28">
            <a:extLst>
              <a:ext uri="{FF2B5EF4-FFF2-40B4-BE49-F238E27FC236}">
                <a16:creationId xmlns:a16="http://schemas.microsoft.com/office/drawing/2014/main" id="{305425D4-4291-20F9-2C35-2702826C3590}"/>
              </a:ext>
            </a:extLst>
          </p:cNvPr>
          <p:cNvSpPr>
            <a:spLocks noGrp="1"/>
          </p:cNvSpPr>
          <p:nvPr>
            <p:ph type="pic" sz="quarter" idx="44" hasCustomPrompt="1"/>
          </p:nvPr>
        </p:nvSpPr>
        <p:spPr>
          <a:xfrm>
            <a:off x="381744" y="3181755"/>
            <a:ext cx="1097280" cy="109728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37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50" name="Picture Placeholder 28">
            <a:extLst>
              <a:ext uri="{FF2B5EF4-FFF2-40B4-BE49-F238E27FC236}">
                <a16:creationId xmlns:a16="http://schemas.microsoft.com/office/drawing/2014/main" id="{63B3BB68-14DE-4A70-DB43-1006BED8C38D}"/>
              </a:ext>
            </a:extLst>
          </p:cNvPr>
          <p:cNvSpPr>
            <a:spLocks noGrp="1"/>
          </p:cNvSpPr>
          <p:nvPr>
            <p:ph type="pic" sz="quarter" idx="45" hasCustomPrompt="1"/>
          </p:nvPr>
        </p:nvSpPr>
        <p:spPr>
          <a:xfrm>
            <a:off x="381744" y="4857701"/>
            <a:ext cx="1097280" cy="109728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37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0A17329-A3BE-6A80-9010-E1409DED4B27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703686" y="2030504"/>
            <a:ext cx="1904303" cy="698935"/>
          </a:xfrm>
          <a:prstGeom prst="rect">
            <a:avLst/>
          </a:prstGeom>
        </p:spPr>
        <p:txBody>
          <a:bodyPr numCol="1" spcCol="274320">
            <a:noAutofit/>
          </a:bodyPr>
          <a:lstStyle>
            <a:lvl1pPr marL="0" indent="0">
              <a:lnSpc>
                <a:spcPct val="100000"/>
              </a:lnSpc>
              <a:spcBef>
                <a:spcPts val="591"/>
              </a:spcBef>
              <a:buNone/>
              <a:defRPr sz="1181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35" indent="0">
              <a:buNone/>
              <a:defRPr>
                <a:solidFill>
                  <a:schemeClr val="bg1"/>
                </a:solidFill>
              </a:defRPr>
            </a:lvl2pPr>
            <a:lvl3pPr marL="900068" indent="0">
              <a:buNone/>
              <a:defRPr>
                <a:solidFill>
                  <a:schemeClr val="bg1"/>
                </a:solidFill>
              </a:defRPr>
            </a:lvl3pPr>
            <a:lvl4pPr marL="1350102" indent="0">
              <a:buNone/>
              <a:defRPr>
                <a:solidFill>
                  <a:schemeClr val="bg1"/>
                </a:solidFill>
              </a:defRPr>
            </a:lvl4pPr>
            <a:lvl5pPr marL="180013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</a:t>
            </a:r>
            <a:br>
              <a:rPr lang="en-US"/>
            </a:br>
            <a:r>
              <a:rPr lang="en-US"/>
              <a:t>Department Title</a:t>
            </a:r>
            <a:br>
              <a:rPr lang="en-US"/>
            </a:br>
            <a:r>
              <a:rPr lang="en-US"/>
              <a:t>Other Information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9CE0AC8A-2F6F-A440-8B6D-956A83DF3AA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703686" y="1649066"/>
            <a:ext cx="1904303" cy="349467"/>
          </a:xfrm>
          <a:prstGeom prst="rect">
            <a:avLst/>
          </a:prstGeom>
        </p:spPr>
        <p:txBody>
          <a:bodyPr numCol="1" spcCol="274320">
            <a:noAutofit/>
          </a:bodyPr>
          <a:lstStyle>
            <a:lvl1pPr marL="0" indent="0">
              <a:lnSpc>
                <a:spcPct val="100000"/>
              </a:lnSpc>
              <a:buNone/>
              <a:defRPr sz="1378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35" indent="0">
              <a:buNone/>
              <a:defRPr>
                <a:solidFill>
                  <a:schemeClr val="bg1"/>
                </a:solidFill>
              </a:defRPr>
            </a:lvl2pPr>
            <a:lvl3pPr marL="900068" indent="0">
              <a:buNone/>
              <a:defRPr>
                <a:solidFill>
                  <a:schemeClr val="bg1"/>
                </a:solidFill>
              </a:defRPr>
            </a:lvl3pPr>
            <a:lvl4pPr marL="1350102" indent="0">
              <a:buNone/>
              <a:defRPr>
                <a:solidFill>
                  <a:schemeClr val="bg1"/>
                </a:solidFill>
              </a:defRPr>
            </a:lvl4pPr>
            <a:lvl5pPr marL="180013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0AA15AA4-F3DC-F246-C770-8329BCB02F39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703686" y="3642210"/>
            <a:ext cx="1904303" cy="698935"/>
          </a:xfrm>
          <a:prstGeom prst="rect">
            <a:avLst/>
          </a:prstGeom>
        </p:spPr>
        <p:txBody>
          <a:bodyPr numCol="1" spcCol="274320">
            <a:noAutofit/>
          </a:bodyPr>
          <a:lstStyle>
            <a:lvl1pPr marL="0" indent="0">
              <a:lnSpc>
                <a:spcPct val="100000"/>
              </a:lnSpc>
              <a:spcBef>
                <a:spcPts val="591"/>
              </a:spcBef>
              <a:buNone/>
              <a:defRPr sz="1181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35" indent="0">
              <a:buNone/>
              <a:defRPr>
                <a:solidFill>
                  <a:schemeClr val="bg1"/>
                </a:solidFill>
              </a:defRPr>
            </a:lvl2pPr>
            <a:lvl3pPr marL="900068" indent="0">
              <a:buNone/>
              <a:defRPr>
                <a:solidFill>
                  <a:schemeClr val="bg1"/>
                </a:solidFill>
              </a:defRPr>
            </a:lvl3pPr>
            <a:lvl4pPr marL="1350102" indent="0">
              <a:buNone/>
              <a:defRPr>
                <a:solidFill>
                  <a:schemeClr val="bg1"/>
                </a:solidFill>
              </a:defRPr>
            </a:lvl4pPr>
            <a:lvl5pPr marL="180013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</a:t>
            </a:r>
            <a:br>
              <a:rPr lang="en-US"/>
            </a:br>
            <a:r>
              <a:rPr lang="en-US"/>
              <a:t>Department Title</a:t>
            </a:r>
            <a:br>
              <a:rPr lang="en-US"/>
            </a:br>
            <a:r>
              <a:rPr lang="en-US"/>
              <a:t>Other Information</a:t>
            </a:r>
          </a:p>
        </p:txBody>
      </p: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16C4208A-6C34-442D-BF67-D4C0D9B2D1E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703686" y="3291618"/>
            <a:ext cx="1904303" cy="349467"/>
          </a:xfrm>
          <a:prstGeom prst="rect">
            <a:avLst/>
          </a:prstGeom>
        </p:spPr>
        <p:txBody>
          <a:bodyPr numCol="1" spcCol="274320">
            <a:noAutofit/>
          </a:bodyPr>
          <a:lstStyle>
            <a:lvl1pPr marL="0" indent="0">
              <a:lnSpc>
                <a:spcPct val="100000"/>
              </a:lnSpc>
              <a:buNone/>
              <a:defRPr sz="1378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35" indent="0">
              <a:buNone/>
              <a:defRPr>
                <a:solidFill>
                  <a:schemeClr val="bg1"/>
                </a:solidFill>
              </a:defRPr>
            </a:lvl2pPr>
            <a:lvl3pPr marL="900068" indent="0">
              <a:buNone/>
              <a:defRPr>
                <a:solidFill>
                  <a:schemeClr val="bg1"/>
                </a:solidFill>
              </a:defRPr>
            </a:lvl3pPr>
            <a:lvl4pPr marL="1350102" indent="0">
              <a:buNone/>
              <a:defRPr>
                <a:solidFill>
                  <a:schemeClr val="bg1"/>
                </a:solidFill>
              </a:defRPr>
            </a:lvl4pPr>
            <a:lvl5pPr marL="180013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9B47C17A-F5A2-A367-DFB9-E145B67BBBE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703686" y="5325267"/>
            <a:ext cx="1904303" cy="698935"/>
          </a:xfrm>
          <a:prstGeom prst="rect">
            <a:avLst/>
          </a:prstGeom>
        </p:spPr>
        <p:txBody>
          <a:bodyPr numCol="1" spcCol="274320">
            <a:noAutofit/>
          </a:bodyPr>
          <a:lstStyle>
            <a:lvl1pPr marL="0" indent="0">
              <a:lnSpc>
                <a:spcPct val="100000"/>
              </a:lnSpc>
              <a:spcBef>
                <a:spcPts val="591"/>
              </a:spcBef>
              <a:buNone/>
              <a:defRPr sz="1181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35" indent="0">
              <a:buNone/>
              <a:defRPr>
                <a:solidFill>
                  <a:schemeClr val="bg1"/>
                </a:solidFill>
              </a:defRPr>
            </a:lvl2pPr>
            <a:lvl3pPr marL="900068" indent="0">
              <a:buNone/>
              <a:defRPr>
                <a:solidFill>
                  <a:schemeClr val="bg1"/>
                </a:solidFill>
              </a:defRPr>
            </a:lvl3pPr>
            <a:lvl4pPr marL="1350102" indent="0">
              <a:buNone/>
              <a:defRPr>
                <a:solidFill>
                  <a:schemeClr val="bg1"/>
                </a:solidFill>
              </a:defRPr>
            </a:lvl4pPr>
            <a:lvl5pPr marL="180013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</a:t>
            </a:r>
            <a:br>
              <a:rPr lang="en-US"/>
            </a:br>
            <a:r>
              <a:rPr lang="en-US"/>
              <a:t>Department Title</a:t>
            </a:r>
            <a:br>
              <a:rPr lang="en-US"/>
            </a:br>
            <a:r>
              <a:rPr lang="en-US"/>
              <a:t>Other Information</a:t>
            </a:r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25B07CFF-0BBF-1318-788A-9A660DE61D5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1703686" y="4934170"/>
            <a:ext cx="1904303" cy="349467"/>
          </a:xfrm>
          <a:prstGeom prst="rect">
            <a:avLst/>
          </a:prstGeom>
        </p:spPr>
        <p:txBody>
          <a:bodyPr numCol="1" spcCol="274320">
            <a:noAutofit/>
          </a:bodyPr>
          <a:lstStyle>
            <a:lvl1pPr marL="0" indent="0">
              <a:lnSpc>
                <a:spcPct val="100000"/>
              </a:lnSpc>
              <a:buNone/>
              <a:defRPr sz="1378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35" indent="0">
              <a:buNone/>
              <a:defRPr>
                <a:solidFill>
                  <a:schemeClr val="bg1"/>
                </a:solidFill>
              </a:defRPr>
            </a:lvl2pPr>
            <a:lvl3pPr marL="900068" indent="0">
              <a:buNone/>
              <a:defRPr>
                <a:solidFill>
                  <a:schemeClr val="bg1"/>
                </a:solidFill>
              </a:defRPr>
            </a:lvl3pPr>
            <a:lvl4pPr marL="1350102" indent="0">
              <a:buNone/>
              <a:defRPr>
                <a:solidFill>
                  <a:schemeClr val="bg1"/>
                </a:solidFill>
              </a:defRPr>
            </a:lvl4pPr>
            <a:lvl5pPr marL="180013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</p:txBody>
      </p:sp>
      <p:sp>
        <p:nvSpPr>
          <p:cNvPr id="2" name="Text Placeholder 20">
            <a:extLst>
              <a:ext uri="{FF2B5EF4-FFF2-40B4-BE49-F238E27FC236}">
                <a16:creationId xmlns:a16="http://schemas.microsoft.com/office/drawing/2014/main" id="{9EC035CD-EEAB-7073-58ED-1D1F686B33F5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99672" y="745436"/>
            <a:ext cx="11410585" cy="73549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48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 Goes Here</a:t>
            </a:r>
          </a:p>
        </p:txBody>
      </p:sp>
      <p:sp>
        <p:nvSpPr>
          <p:cNvPr id="3" name="Text Placeholder 18">
            <a:extLst>
              <a:ext uri="{FF2B5EF4-FFF2-40B4-BE49-F238E27FC236}">
                <a16:creationId xmlns:a16="http://schemas.microsoft.com/office/drawing/2014/main" id="{28CAACF5-CC3E-E125-A03C-1B0CDFC29DB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99674" y="457200"/>
            <a:ext cx="4172527" cy="278296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984" spc="29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TITLE HERE</a:t>
            </a:r>
          </a:p>
        </p:txBody>
      </p:sp>
      <p:sp>
        <p:nvSpPr>
          <p:cNvPr id="7" name="Picture Placeholder 28">
            <a:extLst>
              <a:ext uri="{FF2B5EF4-FFF2-40B4-BE49-F238E27FC236}">
                <a16:creationId xmlns:a16="http://schemas.microsoft.com/office/drawing/2014/main" id="{24305304-7F87-40F6-8D7E-4C1F0B0B3954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4491039" y="1529295"/>
            <a:ext cx="1097280" cy="109728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37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8" name="Picture Placeholder 28">
            <a:extLst>
              <a:ext uri="{FF2B5EF4-FFF2-40B4-BE49-F238E27FC236}">
                <a16:creationId xmlns:a16="http://schemas.microsoft.com/office/drawing/2014/main" id="{FAEECFB9-6FCC-583B-DA60-42A11C1621E5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4491039" y="3181755"/>
            <a:ext cx="1097280" cy="109728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37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9" name="Picture Placeholder 28">
            <a:extLst>
              <a:ext uri="{FF2B5EF4-FFF2-40B4-BE49-F238E27FC236}">
                <a16:creationId xmlns:a16="http://schemas.microsoft.com/office/drawing/2014/main" id="{8B5BE71E-0868-17AF-9FF8-05085B044F12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4491039" y="4857701"/>
            <a:ext cx="1097280" cy="109728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37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9811845-096F-8537-AFA2-D73EDC4E2F62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5812980" y="2030504"/>
            <a:ext cx="1904303" cy="698935"/>
          </a:xfrm>
          <a:prstGeom prst="rect">
            <a:avLst/>
          </a:prstGeom>
        </p:spPr>
        <p:txBody>
          <a:bodyPr numCol="1" spcCol="274320">
            <a:noAutofit/>
          </a:bodyPr>
          <a:lstStyle>
            <a:lvl1pPr marL="0" indent="0">
              <a:lnSpc>
                <a:spcPct val="100000"/>
              </a:lnSpc>
              <a:spcBef>
                <a:spcPts val="591"/>
              </a:spcBef>
              <a:buNone/>
              <a:defRPr sz="1181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35" indent="0">
              <a:buNone/>
              <a:defRPr>
                <a:solidFill>
                  <a:schemeClr val="bg1"/>
                </a:solidFill>
              </a:defRPr>
            </a:lvl2pPr>
            <a:lvl3pPr marL="900068" indent="0">
              <a:buNone/>
              <a:defRPr>
                <a:solidFill>
                  <a:schemeClr val="bg1"/>
                </a:solidFill>
              </a:defRPr>
            </a:lvl3pPr>
            <a:lvl4pPr marL="1350102" indent="0">
              <a:buNone/>
              <a:defRPr>
                <a:solidFill>
                  <a:schemeClr val="bg1"/>
                </a:solidFill>
              </a:defRPr>
            </a:lvl4pPr>
            <a:lvl5pPr marL="180013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</a:t>
            </a:r>
            <a:br>
              <a:rPr lang="en-US"/>
            </a:br>
            <a:r>
              <a:rPr lang="en-US"/>
              <a:t>Department Title</a:t>
            </a:r>
            <a:br>
              <a:rPr lang="en-US"/>
            </a:br>
            <a:r>
              <a:rPr lang="en-US"/>
              <a:t>Other Information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E7230156-AFE1-7F59-695B-3EFA88F9FCCC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5812980" y="1649066"/>
            <a:ext cx="1904303" cy="349467"/>
          </a:xfrm>
          <a:prstGeom prst="rect">
            <a:avLst/>
          </a:prstGeom>
        </p:spPr>
        <p:txBody>
          <a:bodyPr numCol="1" spcCol="274320">
            <a:noAutofit/>
          </a:bodyPr>
          <a:lstStyle>
            <a:lvl1pPr marL="0" indent="0">
              <a:lnSpc>
                <a:spcPct val="100000"/>
              </a:lnSpc>
              <a:buNone/>
              <a:defRPr sz="1378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35" indent="0">
              <a:buNone/>
              <a:defRPr>
                <a:solidFill>
                  <a:schemeClr val="bg1"/>
                </a:solidFill>
              </a:defRPr>
            </a:lvl2pPr>
            <a:lvl3pPr marL="900068" indent="0">
              <a:buNone/>
              <a:defRPr>
                <a:solidFill>
                  <a:schemeClr val="bg1"/>
                </a:solidFill>
              </a:defRPr>
            </a:lvl3pPr>
            <a:lvl4pPr marL="1350102" indent="0">
              <a:buNone/>
              <a:defRPr>
                <a:solidFill>
                  <a:schemeClr val="bg1"/>
                </a:solidFill>
              </a:defRPr>
            </a:lvl4pPr>
            <a:lvl5pPr marL="180013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0118333-38F1-2809-9D6B-382EB8ED9FCB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5812980" y="3642210"/>
            <a:ext cx="1904303" cy="698935"/>
          </a:xfrm>
          <a:prstGeom prst="rect">
            <a:avLst/>
          </a:prstGeom>
        </p:spPr>
        <p:txBody>
          <a:bodyPr numCol="1" spcCol="274320">
            <a:noAutofit/>
          </a:bodyPr>
          <a:lstStyle>
            <a:lvl1pPr marL="0" indent="0">
              <a:lnSpc>
                <a:spcPct val="100000"/>
              </a:lnSpc>
              <a:spcBef>
                <a:spcPts val="591"/>
              </a:spcBef>
              <a:buNone/>
              <a:defRPr sz="1181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35" indent="0">
              <a:buNone/>
              <a:defRPr>
                <a:solidFill>
                  <a:schemeClr val="bg1"/>
                </a:solidFill>
              </a:defRPr>
            </a:lvl2pPr>
            <a:lvl3pPr marL="900068" indent="0">
              <a:buNone/>
              <a:defRPr>
                <a:solidFill>
                  <a:schemeClr val="bg1"/>
                </a:solidFill>
              </a:defRPr>
            </a:lvl3pPr>
            <a:lvl4pPr marL="1350102" indent="0">
              <a:buNone/>
              <a:defRPr>
                <a:solidFill>
                  <a:schemeClr val="bg1"/>
                </a:solidFill>
              </a:defRPr>
            </a:lvl4pPr>
            <a:lvl5pPr marL="180013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</a:t>
            </a:r>
            <a:br>
              <a:rPr lang="en-US"/>
            </a:br>
            <a:r>
              <a:rPr lang="en-US"/>
              <a:t>Department Title</a:t>
            </a:r>
            <a:br>
              <a:rPr lang="en-US"/>
            </a:br>
            <a:r>
              <a:rPr lang="en-US"/>
              <a:t>Other Information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F49F9221-0773-424F-FD32-3CB586BA5BFE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812980" y="3291618"/>
            <a:ext cx="1904303" cy="349467"/>
          </a:xfrm>
          <a:prstGeom prst="rect">
            <a:avLst/>
          </a:prstGeom>
        </p:spPr>
        <p:txBody>
          <a:bodyPr numCol="1" spcCol="274320">
            <a:noAutofit/>
          </a:bodyPr>
          <a:lstStyle>
            <a:lvl1pPr marL="0" indent="0">
              <a:lnSpc>
                <a:spcPct val="100000"/>
              </a:lnSpc>
              <a:buNone/>
              <a:defRPr sz="1378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35" indent="0">
              <a:buNone/>
              <a:defRPr>
                <a:solidFill>
                  <a:schemeClr val="bg1"/>
                </a:solidFill>
              </a:defRPr>
            </a:lvl2pPr>
            <a:lvl3pPr marL="900068" indent="0">
              <a:buNone/>
              <a:defRPr>
                <a:solidFill>
                  <a:schemeClr val="bg1"/>
                </a:solidFill>
              </a:defRPr>
            </a:lvl3pPr>
            <a:lvl4pPr marL="1350102" indent="0">
              <a:buNone/>
              <a:defRPr>
                <a:solidFill>
                  <a:schemeClr val="bg1"/>
                </a:solidFill>
              </a:defRPr>
            </a:lvl4pPr>
            <a:lvl5pPr marL="180013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B8F0B840-9E9A-D04C-7A89-294FF3895810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5812980" y="5325267"/>
            <a:ext cx="1904303" cy="698935"/>
          </a:xfrm>
          <a:prstGeom prst="rect">
            <a:avLst/>
          </a:prstGeom>
        </p:spPr>
        <p:txBody>
          <a:bodyPr numCol="1" spcCol="274320">
            <a:noAutofit/>
          </a:bodyPr>
          <a:lstStyle>
            <a:lvl1pPr marL="0" indent="0">
              <a:lnSpc>
                <a:spcPct val="100000"/>
              </a:lnSpc>
              <a:spcBef>
                <a:spcPts val="591"/>
              </a:spcBef>
              <a:buNone/>
              <a:defRPr sz="1181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35" indent="0">
              <a:buNone/>
              <a:defRPr>
                <a:solidFill>
                  <a:schemeClr val="bg1"/>
                </a:solidFill>
              </a:defRPr>
            </a:lvl2pPr>
            <a:lvl3pPr marL="900068" indent="0">
              <a:buNone/>
              <a:defRPr>
                <a:solidFill>
                  <a:schemeClr val="bg1"/>
                </a:solidFill>
              </a:defRPr>
            </a:lvl3pPr>
            <a:lvl4pPr marL="1350102" indent="0">
              <a:buNone/>
              <a:defRPr>
                <a:solidFill>
                  <a:schemeClr val="bg1"/>
                </a:solidFill>
              </a:defRPr>
            </a:lvl4pPr>
            <a:lvl5pPr marL="180013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</a:t>
            </a:r>
            <a:br>
              <a:rPr lang="en-US"/>
            </a:br>
            <a:r>
              <a:rPr lang="en-US"/>
              <a:t>Department Title</a:t>
            </a:r>
            <a:br>
              <a:rPr lang="en-US"/>
            </a:br>
            <a:r>
              <a:rPr lang="en-US"/>
              <a:t>Other Information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8DF64530-30A1-C462-D0CF-45AE3A27510E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5812980" y="4934170"/>
            <a:ext cx="1904303" cy="349467"/>
          </a:xfrm>
          <a:prstGeom prst="rect">
            <a:avLst/>
          </a:prstGeom>
        </p:spPr>
        <p:txBody>
          <a:bodyPr numCol="1" spcCol="274320">
            <a:noAutofit/>
          </a:bodyPr>
          <a:lstStyle>
            <a:lvl1pPr marL="0" indent="0">
              <a:lnSpc>
                <a:spcPct val="100000"/>
              </a:lnSpc>
              <a:buNone/>
              <a:defRPr sz="1378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35" indent="0">
              <a:buNone/>
              <a:defRPr>
                <a:solidFill>
                  <a:schemeClr val="bg1"/>
                </a:solidFill>
              </a:defRPr>
            </a:lvl2pPr>
            <a:lvl3pPr marL="900068" indent="0">
              <a:buNone/>
              <a:defRPr>
                <a:solidFill>
                  <a:schemeClr val="bg1"/>
                </a:solidFill>
              </a:defRPr>
            </a:lvl3pPr>
            <a:lvl4pPr marL="1350102" indent="0">
              <a:buNone/>
              <a:defRPr>
                <a:solidFill>
                  <a:schemeClr val="bg1"/>
                </a:solidFill>
              </a:defRPr>
            </a:lvl4pPr>
            <a:lvl5pPr marL="180013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</p:txBody>
      </p:sp>
      <p:sp>
        <p:nvSpPr>
          <p:cNvPr id="43" name="Picture Placeholder 28">
            <a:extLst>
              <a:ext uri="{FF2B5EF4-FFF2-40B4-BE49-F238E27FC236}">
                <a16:creationId xmlns:a16="http://schemas.microsoft.com/office/drawing/2014/main" id="{8AC820A0-2DF6-D515-CC20-6DB61CF08C05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8572177" y="1529295"/>
            <a:ext cx="1097280" cy="109728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37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44" name="Picture Placeholder 28">
            <a:extLst>
              <a:ext uri="{FF2B5EF4-FFF2-40B4-BE49-F238E27FC236}">
                <a16:creationId xmlns:a16="http://schemas.microsoft.com/office/drawing/2014/main" id="{E0C31131-FF5F-E191-8C86-C55ACF11E387}"/>
              </a:ext>
            </a:extLst>
          </p:cNvPr>
          <p:cNvSpPr>
            <a:spLocks noGrp="1"/>
          </p:cNvSpPr>
          <p:nvPr>
            <p:ph type="pic" sz="quarter" idx="63" hasCustomPrompt="1"/>
          </p:nvPr>
        </p:nvSpPr>
        <p:spPr>
          <a:xfrm>
            <a:off x="8572177" y="3181755"/>
            <a:ext cx="1097280" cy="109728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37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45" name="Picture Placeholder 28">
            <a:extLst>
              <a:ext uri="{FF2B5EF4-FFF2-40B4-BE49-F238E27FC236}">
                <a16:creationId xmlns:a16="http://schemas.microsoft.com/office/drawing/2014/main" id="{698554C4-39B4-F33B-FFF3-701726166D16}"/>
              </a:ext>
            </a:extLst>
          </p:cNvPr>
          <p:cNvSpPr>
            <a:spLocks noGrp="1"/>
          </p:cNvSpPr>
          <p:nvPr>
            <p:ph type="pic" sz="quarter" idx="64" hasCustomPrompt="1"/>
          </p:nvPr>
        </p:nvSpPr>
        <p:spPr>
          <a:xfrm>
            <a:off x="8572177" y="4857701"/>
            <a:ext cx="1097280" cy="1097280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378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Photo</a:t>
            </a:r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EFEC8042-7C02-8ECF-409D-6E856D04E845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894119" y="2030504"/>
            <a:ext cx="1904303" cy="698935"/>
          </a:xfrm>
          <a:prstGeom prst="rect">
            <a:avLst/>
          </a:prstGeom>
        </p:spPr>
        <p:txBody>
          <a:bodyPr numCol="1" spcCol="274320">
            <a:noAutofit/>
          </a:bodyPr>
          <a:lstStyle>
            <a:lvl1pPr marL="0" indent="0">
              <a:lnSpc>
                <a:spcPct val="100000"/>
              </a:lnSpc>
              <a:spcBef>
                <a:spcPts val="591"/>
              </a:spcBef>
              <a:buNone/>
              <a:defRPr sz="1181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35" indent="0">
              <a:buNone/>
              <a:defRPr>
                <a:solidFill>
                  <a:schemeClr val="bg1"/>
                </a:solidFill>
              </a:defRPr>
            </a:lvl2pPr>
            <a:lvl3pPr marL="900068" indent="0">
              <a:buNone/>
              <a:defRPr>
                <a:solidFill>
                  <a:schemeClr val="bg1"/>
                </a:solidFill>
              </a:defRPr>
            </a:lvl3pPr>
            <a:lvl4pPr marL="1350102" indent="0">
              <a:buNone/>
              <a:defRPr>
                <a:solidFill>
                  <a:schemeClr val="bg1"/>
                </a:solidFill>
              </a:defRPr>
            </a:lvl4pPr>
            <a:lvl5pPr marL="180013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</a:t>
            </a:r>
            <a:br>
              <a:rPr lang="en-US"/>
            </a:br>
            <a:r>
              <a:rPr lang="en-US"/>
              <a:t>Department Title</a:t>
            </a:r>
            <a:br>
              <a:rPr lang="en-US"/>
            </a:br>
            <a:r>
              <a:rPr lang="en-US"/>
              <a:t>Other Information</a:t>
            </a:r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CF39F79D-8F1C-0B8B-9C4B-F75F626D5DFA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9894119" y="1649066"/>
            <a:ext cx="1904303" cy="349467"/>
          </a:xfrm>
          <a:prstGeom prst="rect">
            <a:avLst/>
          </a:prstGeom>
        </p:spPr>
        <p:txBody>
          <a:bodyPr numCol="1" spcCol="274320">
            <a:noAutofit/>
          </a:bodyPr>
          <a:lstStyle>
            <a:lvl1pPr marL="0" indent="0">
              <a:lnSpc>
                <a:spcPct val="100000"/>
              </a:lnSpc>
              <a:buNone/>
              <a:defRPr sz="1378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35" indent="0">
              <a:buNone/>
              <a:defRPr>
                <a:solidFill>
                  <a:schemeClr val="bg1"/>
                </a:solidFill>
              </a:defRPr>
            </a:lvl2pPr>
            <a:lvl3pPr marL="900068" indent="0">
              <a:buNone/>
              <a:defRPr>
                <a:solidFill>
                  <a:schemeClr val="bg1"/>
                </a:solidFill>
              </a:defRPr>
            </a:lvl3pPr>
            <a:lvl4pPr marL="1350102" indent="0">
              <a:buNone/>
              <a:defRPr>
                <a:solidFill>
                  <a:schemeClr val="bg1"/>
                </a:solidFill>
              </a:defRPr>
            </a:lvl4pPr>
            <a:lvl5pPr marL="180013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</p:txBody>
      </p:sp>
      <p:sp>
        <p:nvSpPr>
          <p:cNvPr id="51" name="Text Placeholder 2">
            <a:extLst>
              <a:ext uri="{FF2B5EF4-FFF2-40B4-BE49-F238E27FC236}">
                <a16:creationId xmlns:a16="http://schemas.microsoft.com/office/drawing/2014/main" id="{B6E21237-7022-E41C-A91D-E73B1AC8B87B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9894119" y="3642210"/>
            <a:ext cx="1904303" cy="698935"/>
          </a:xfrm>
          <a:prstGeom prst="rect">
            <a:avLst/>
          </a:prstGeom>
        </p:spPr>
        <p:txBody>
          <a:bodyPr numCol="1" spcCol="274320">
            <a:noAutofit/>
          </a:bodyPr>
          <a:lstStyle>
            <a:lvl1pPr marL="0" indent="0">
              <a:lnSpc>
                <a:spcPct val="100000"/>
              </a:lnSpc>
              <a:spcBef>
                <a:spcPts val="591"/>
              </a:spcBef>
              <a:buNone/>
              <a:defRPr sz="1181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35" indent="0">
              <a:buNone/>
              <a:defRPr>
                <a:solidFill>
                  <a:schemeClr val="bg1"/>
                </a:solidFill>
              </a:defRPr>
            </a:lvl2pPr>
            <a:lvl3pPr marL="900068" indent="0">
              <a:buNone/>
              <a:defRPr>
                <a:solidFill>
                  <a:schemeClr val="bg1"/>
                </a:solidFill>
              </a:defRPr>
            </a:lvl3pPr>
            <a:lvl4pPr marL="1350102" indent="0">
              <a:buNone/>
              <a:defRPr>
                <a:solidFill>
                  <a:schemeClr val="bg1"/>
                </a:solidFill>
              </a:defRPr>
            </a:lvl4pPr>
            <a:lvl5pPr marL="180013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</a:t>
            </a:r>
            <a:br>
              <a:rPr lang="en-US"/>
            </a:br>
            <a:r>
              <a:rPr lang="en-US"/>
              <a:t>Department Title</a:t>
            </a:r>
            <a:br>
              <a:rPr lang="en-US"/>
            </a:br>
            <a:r>
              <a:rPr lang="en-US"/>
              <a:t>Other Information</a:t>
            </a:r>
          </a:p>
        </p:txBody>
      </p:sp>
      <p:sp>
        <p:nvSpPr>
          <p:cNvPr id="52" name="Text Placeholder 2">
            <a:extLst>
              <a:ext uri="{FF2B5EF4-FFF2-40B4-BE49-F238E27FC236}">
                <a16:creationId xmlns:a16="http://schemas.microsoft.com/office/drawing/2014/main" id="{EF164000-76AC-9674-EB0D-0123F541FE7B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9894119" y="3291618"/>
            <a:ext cx="1904303" cy="349467"/>
          </a:xfrm>
          <a:prstGeom prst="rect">
            <a:avLst/>
          </a:prstGeom>
        </p:spPr>
        <p:txBody>
          <a:bodyPr numCol="1" spcCol="274320">
            <a:noAutofit/>
          </a:bodyPr>
          <a:lstStyle>
            <a:lvl1pPr marL="0" indent="0">
              <a:lnSpc>
                <a:spcPct val="100000"/>
              </a:lnSpc>
              <a:buNone/>
              <a:defRPr sz="1378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35" indent="0">
              <a:buNone/>
              <a:defRPr>
                <a:solidFill>
                  <a:schemeClr val="bg1"/>
                </a:solidFill>
              </a:defRPr>
            </a:lvl2pPr>
            <a:lvl3pPr marL="900068" indent="0">
              <a:buNone/>
              <a:defRPr>
                <a:solidFill>
                  <a:schemeClr val="bg1"/>
                </a:solidFill>
              </a:defRPr>
            </a:lvl3pPr>
            <a:lvl4pPr marL="1350102" indent="0">
              <a:buNone/>
              <a:defRPr>
                <a:solidFill>
                  <a:schemeClr val="bg1"/>
                </a:solidFill>
              </a:defRPr>
            </a:lvl4pPr>
            <a:lvl5pPr marL="180013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</p:txBody>
      </p:sp>
      <p:sp>
        <p:nvSpPr>
          <p:cNvPr id="53" name="Text Placeholder 2">
            <a:extLst>
              <a:ext uri="{FF2B5EF4-FFF2-40B4-BE49-F238E27FC236}">
                <a16:creationId xmlns:a16="http://schemas.microsoft.com/office/drawing/2014/main" id="{979E2175-E450-C720-6FAC-798D6E5F38FA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9894119" y="5325267"/>
            <a:ext cx="1904303" cy="698935"/>
          </a:xfrm>
          <a:prstGeom prst="rect">
            <a:avLst/>
          </a:prstGeom>
        </p:spPr>
        <p:txBody>
          <a:bodyPr numCol="1" spcCol="274320">
            <a:noAutofit/>
          </a:bodyPr>
          <a:lstStyle>
            <a:lvl1pPr marL="0" indent="0">
              <a:lnSpc>
                <a:spcPct val="100000"/>
              </a:lnSpc>
              <a:spcBef>
                <a:spcPts val="591"/>
              </a:spcBef>
              <a:buNone/>
              <a:defRPr sz="1181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35" indent="0">
              <a:buNone/>
              <a:defRPr>
                <a:solidFill>
                  <a:schemeClr val="bg1"/>
                </a:solidFill>
              </a:defRPr>
            </a:lvl2pPr>
            <a:lvl3pPr marL="900068" indent="0">
              <a:buNone/>
              <a:defRPr>
                <a:solidFill>
                  <a:schemeClr val="bg1"/>
                </a:solidFill>
              </a:defRPr>
            </a:lvl3pPr>
            <a:lvl4pPr marL="1350102" indent="0">
              <a:buNone/>
              <a:defRPr>
                <a:solidFill>
                  <a:schemeClr val="bg1"/>
                </a:solidFill>
              </a:defRPr>
            </a:lvl4pPr>
            <a:lvl5pPr marL="180013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Job Title </a:t>
            </a:r>
            <a:br>
              <a:rPr lang="en-US"/>
            </a:br>
            <a:r>
              <a:rPr lang="en-US"/>
              <a:t>Department Title</a:t>
            </a:r>
            <a:br>
              <a:rPr lang="en-US"/>
            </a:br>
            <a:r>
              <a:rPr lang="en-US"/>
              <a:t>Other Information</a:t>
            </a:r>
          </a:p>
        </p:txBody>
      </p:sp>
      <p:sp>
        <p:nvSpPr>
          <p:cNvPr id="60" name="Text Placeholder 2">
            <a:extLst>
              <a:ext uri="{FF2B5EF4-FFF2-40B4-BE49-F238E27FC236}">
                <a16:creationId xmlns:a16="http://schemas.microsoft.com/office/drawing/2014/main" id="{E87F9E9B-64A5-D86C-943E-C28F25B6B12E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9894119" y="4934170"/>
            <a:ext cx="1904303" cy="349467"/>
          </a:xfrm>
          <a:prstGeom prst="rect">
            <a:avLst/>
          </a:prstGeom>
        </p:spPr>
        <p:txBody>
          <a:bodyPr numCol="1" spcCol="274320">
            <a:noAutofit/>
          </a:bodyPr>
          <a:lstStyle>
            <a:lvl1pPr marL="0" indent="0">
              <a:lnSpc>
                <a:spcPct val="100000"/>
              </a:lnSpc>
              <a:buNone/>
              <a:defRPr sz="1378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0035" indent="0">
              <a:buNone/>
              <a:defRPr>
                <a:solidFill>
                  <a:schemeClr val="bg1"/>
                </a:solidFill>
              </a:defRPr>
            </a:lvl2pPr>
            <a:lvl3pPr marL="900068" indent="0">
              <a:buNone/>
              <a:defRPr>
                <a:solidFill>
                  <a:schemeClr val="bg1"/>
                </a:solidFill>
              </a:defRPr>
            </a:lvl3pPr>
            <a:lvl4pPr marL="1350102" indent="0">
              <a:buNone/>
              <a:defRPr>
                <a:solidFill>
                  <a:schemeClr val="bg1"/>
                </a:solidFill>
              </a:defRPr>
            </a:lvl4pPr>
            <a:lvl5pPr marL="1800135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First Last</a:t>
            </a:r>
          </a:p>
        </p:txBody>
      </p:sp>
    </p:spTree>
    <p:extLst>
      <p:ext uri="{BB962C8B-B14F-4D97-AF65-F5344CB8AC3E}">
        <p14:creationId xmlns:p14="http://schemas.microsoft.com/office/powerpoint/2010/main" val="244324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5C5A1D2A-A474-CAEA-49F3-4A8F83FBD6CD}"/>
              </a:ext>
            </a:extLst>
          </p:cNvPr>
          <p:cNvSpPr/>
          <p:nvPr userDrawn="1"/>
        </p:nvSpPr>
        <p:spPr>
          <a:xfrm>
            <a:off x="0" y="0"/>
            <a:ext cx="12223262" cy="6923942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61"/>
          </a:p>
        </p:txBody>
      </p:sp>
      <p:sp>
        <p:nvSpPr>
          <p:cNvPr id="2" name="Text Placeholder 4">
            <a:extLst>
              <a:ext uri="{FF2B5EF4-FFF2-40B4-BE49-F238E27FC236}">
                <a16:creationId xmlns:a16="http://schemas.microsoft.com/office/drawing/2014/main" id="{165097EC-E596-5559-86B4-A6429F08CB4E}"/>
              </a:ext>
            </a:extLst>
          </p:cNvPr>
          <p:cNvSpPr txBox="1">
            <a:spLocks/>
          </p:cNvSpPr>
          <p:nvPr userDrawn="1"/>
        </p:nvSpPr>
        <p:spPr>
          <a:xfrm>
            <a:off x="6172192" y="6400802"/>
            <a:ext cx="5638065" cy="457201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b="0" i="0" kern="1200">
                <a:solidFill>
                  <a:schemeClr val="tx1"/>
                </a:solidFill>
                <a:latin typeface="Quasimoda" pitchFamily="2" charset="77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0006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691552-3224-4B49-8468-AEF6176B9523}" type="slidenum">
              <a:rPr lang="en-US" sz="689" kern="1200" smtClean="0"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pPr marL="0" marR="0" lvl="0" indent="0" algn="r" defTabSz="90006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US" sz="689" kern="1200">
              <a:solidFill>
                <a:schemeClr val="bg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3" name="Text Placeholder 20">
            <a:extLst>
              <a:ext uri="{FF2B5EF4-FFF2-40B4-BE49-F238E27FC236}">
                <a16:creationId xmlns:a16="http://schemas.microsoft.com/office/drawing/2014/main" id="{515CA0FB-3DA4-CE86-93E2-DB01C8286847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381747" y="745435"/>
            <a:ext cx="4170745" cy="894523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48" b="0">
                <a:solidFill>
                  <a:schemeClr val="bg1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Slide Title Goes Here</a:t>
            </a:r>
          </a:p>
        </p:txBody>
      </p:sp>
      <p:sp>
        <p:nvSpPr>
          <p:cNvPr id="4" name="Text Placeholder 18">
            <a:extLst>
              <a:ext uri="{FF2B5EF4-FFF2-40B4-BE49-F238E27FC236}">
                <a16:creationId xmlns:a16="http://schemas.microsoft.com/office/drawing/2014/main" id="{A009469C-2AFE-8604-CB06-04729F7F6D6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1747" y="457200"/>
            <a:ext cx="4172527" cy="278296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buNone/>
              <a:defRPr sz="984" spc="295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SECTION TITLE HERE</a:t>
            </a:r>
          </a:p>
        </p:txBody>
      </p:sp>
    </p:spTree>
    <p:extLst>
      <p:ext uri="{BB962C8B-B14F-4D97-AF65-F5344CB8AC3E}">
        <p14:creationId xmlns:p14="http://schemas.microsoft.com/office/powerpoint/2010/main" val="40918571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XL Content Box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8030262-D949-9FC9-982F-DDA231799B3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12035" y="522247"/>
            <a:ext cx="11010469" cy="446084"/>
          </a:xfrm>
        </p:spPr>
        <p:txBody>
          <a:bodyPr wrap="square" lIns="0" tIns="0" rIns="0" bIns="0" anchor="b">
            <a:spAutoFit/>
          </a:bodyPr>
          <a:lstStyle>
            <a:lvl1pPr algn="l">
              <a:defRPr sz="3200" b="1" spc="315">
                <a:solidFill>
                  <a:srgbClr val="33ADFF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HEADER TEXT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89A0FE9-3459-8BF5-3110-C85C546CC76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12036" y="1143000"/>
            <a:ext cx="11010469" cy="5085880"/>
          </a:xfrm>
        </p:spPr>
        <p:txBody>
          <a:bodyPr>
            <a:normAutofit/>
          </a:bodyPr>
          <a:lstStyle>
            <a:lvl1pPr marL="0" indent="0">
              <a:buNone/>
              <a:defRPr sz="189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introductory text.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699CB6-C8DC-2976-1900-87F66166837D}"/>
              </a:ext>
            </a:extLst>
          </p:cNvPr>
          <p:cNvSpPr txBox="1">
            <a:spLocks/>
          </p:cNvSpPr>
          <p:nvPr userDrawn="1"/>
        </p:nvSpPr>
        <p:spPr>
          <a:xfrm>
            <a:off x="9185564" y="6336562"/>
            <a:ext cx="2743200" cy="365125"/>
          </a:xfrm>
          <a:prstGeom prst="rect">
            <a:avLst/>
          </a:prstGeom>
        </p:spPr>
        <p:txBody>
          <a:bodyPr vert="horz" lIns="90011" tIns="45006" rIns="90011" bIns="45006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C14166-281C-B749-8685-15C69FE31BAE}" type="slidenum">
              <a:rPr lang="en-US" sz="1181" smtClean="0"/>
              <a:pPr/>
              <a:t>‹#›</a:t>
            </a:fld>
            <a:endParaRPr lang="en-US" sz="1181"/>
          </a:p>
        </p:txBody>
      </p:sp>
    </p:spTree>
    <p:extLst>
      <p:ext uri="{BB962C8B-B14F-4D97-AF65-F5344CB8AC3E}">
        <p14:creationId xmlns:p14="http://schemas.microsoft.com/office/powerpoint/2010/main" val="17402340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sky, air, telescope&#10;&#10;AI-generated content may be incorrect.">
            <a:extLst>
              <a:ext uri="{FF2B5EF4-FFF2-40B4-BE49-F238E27FC236}">
                <a16:creationId xmlns:a16="http://schemas.microsoft.com/office/drawing/2014/main" id="{91EAA13F-75F6-2A47-0FB7-1AA694CF6BA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41434" y="-11152"/>
            <a:ext cx="6837983" cy="68764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9C4C8619-FEAA-7619-6461-84E4FEEE0245}"/>
              </a:ext>
            </a:extLst>
          </p:cNvPr>
          <p:cNvSpPr/>
          <p:nvPr userDrawn="1"/>
        </p:nvSpPr>
        <p:spPr>
          <a:xfrm>
            <a:off x="0" y="-1"/>
            <a:ext cx="12179417" cy="6849885"/>
          </a:xfrm>
          <a:prstGeom prst="rect">
            <a:avLst/>
          </a:prstGeom>
          <a:gradFill>
            <a:gsLst>
              <a:gs pos="44000">
                <a:schemeClr val="tx1"/>
              </a:gs>
              <a:gs pos="67000">
                <a:schemeClr val="tx1">
                  <a:alpha val="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0CF1AD7-DBA1-A44F-3FCF-B00D10FDB83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1769" y="3602038"/>
            <a:ext cx="5901010" cy="1655762"/>
          </a:xfrm>
        </p:spPr>
        <p:txBody>
          <a:bodyPr/>
          <a:lstStyle>
            <a:lvl1pPr marL="0" indent="0" algn="l">
              <a:buNone/>
              <a:defRPr sz="2326" b="1" spc="291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  <a:lvl2pPr marL="443024" indent="0" algn="ctr">
              <a:buNone/>
              <a:defRPr sz="1938"/>
            </a:lvl2pPr>
            <a:lvl3pPr marL="886049" indent="0" algn="ctr">
              <a:buNone/>
              <a:defRPr sz="1745"/>
            </a:lvl3pPr>
            <a:lvl4pPr marL="1329072" indent="0" algn="ctr">
              <a:buNone/>
              <a:defRPr sz="1551"/>
            </a:lvl4pPr>
            <a:lvl5pPr marL="1772096" indent="0" algn="ctr">
              <a:buNone/>
              <a:defRPr sz="1551"/>
            </a:lvl5pPr>
            <a:lvl6pPr marL="2215120" indent="0" algn="ctr">
              <a:buNone/>
              <a:defRPr sz="1551"/>
            </a:lvl6pPr>
            <a:lvl7pPr marL="2658145" indent="0" algn="ctr">
              <a:buNone/>
              <a:defRPr sz="1551"/>
            </a:lvl7pPr>
            <a:lvl8pPr marL="3101169" indent="0" algn="ctr">
              <a:buNone/>
              <a:defRPr sz="1551"/>
            </a:lvl8pPr>
            <a:lvl9pPr marL="3544193" indent="0" algn="ctr">
              <a:buNone/>
              <a:defRPr sz="1551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AD621C1D-751D-42B9-F358-2EA61DD037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6963" y="5235576"/>
            <a:ext cx="6884988" cy="276225"/>
          </a:xfrm>
        </p:spPr>
        <p:txBody>
          <a:bodyPr>
            <a:noAutofit/>
          </a:bodyPr>
          <a:lstStyle>
            <a:lvl1pPr marL="0" indent="0">
              <a:buNone/>
              <a:defRPr sz="1551" b="1" spc="291"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INSERT SPEAKER NAME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A454F51E-AFA5-D05B-E77E-F7C1B66C618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06963" y="5579302"/>
            <a:ext cx="6884988" cy="276225"/>
          </a:xfrm>
        </p:spPr>
        <p:txBody>
          <a:bodyPr>
            <a:noAutofit/>
          </a:bodyPr>
          <a:lstStyle>
            <a:lvl1pPr marL="0" indent="0">
              <a:buNone/>
              <a:defRPr sz="1551" b="1" spc="291"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SPEAKER TITLE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CED82513-0A61-E039-A959-2BBADA14337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6963" y="5909397"/>
            <a:ext cx="6884988" cy="276225"/>
          </a:xfrm>
        </p:spPr>
        <p:txBody>
          <a:bodyPr>
            <a:noAutofit/>
          </a:bodyPr>
          <a:lstStyle>
            <a:lvl1pPr marL="0" indent="0">
              <a:buNone/>
              <a:defRPr sz="1551" b="1" spc="291">
                <a:latin typeface="Aptos" panose="020B0004020202020204" pitchFamily="34" charset="0"/>
              </a:defRPr>
            </a:lvl1pPr>
          </a:lstStyle>
          <a:p>
            <a:pPr lvl="0"/>
            <a:r>
              <a:rPr lang="en-US"/>
              <a:t>DATE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5DA220C8-8F49-19E4-5537-47DBD4F2B3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603822" y="5285826"/>
            <a:ext cx="0" cy="899796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NASA logo with the text &quot;National Aeronautics and Space Administration&quot; to the left.">
            <a:extLst>
              <a:ext uri="{FF2B5EF4-FFF2-40B4-BE49-F238E27FC236}">
                <a16:creationId xmlns:a16="http://schemas.microsoft.com/office/drawing/2014/main" id="{2F992925-8020-F26F-707D-6431B295613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9999" y="19487"/>
            <a:ext cx="3204754" cy="148585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D6DB0BF-E17B-31CA-5E98-D00662816E3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1768" y="1346199"/>
            <a:ext cx="5901010" cy="2163765"/>
          </a:xfrm>
        </p:spPr>
        <p:txBody>
          <a:bodyPr anchor="b">
            <a:noAutofit/>
          </a:bodyPr>
          <a:lstStyle>
            <a:lvl1pPr algn="l">
              <a:defRPr sz="7752" b="1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title</a:t>
            </a:r>
          </a:p>
        </p:txBody>
      </p:sp>
    </p:spTree>
    <p:extLst>
      <p:ext uri="{BB962C8B-B14F-4D97-AF65-F5344CB8AC3E}">
        <p14:creationId xmlns:p14="http://schemas.microsoft.com/office/powerpoint/2010/main" val="38939641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F7691B-E149-1249-8F67-ADCF6AC41FDA}" type="datetime1">
              <a:rPr lang="en-US" smtClean="0"/>
              <a:t>9/1/2026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770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C9EB1AE-8803-4125-B91F-62B70F930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826347-E4B4-490B-8603-9C40050C6D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264FB4-8AD2-4D96-BFFC-473987D9FC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029080-AA0F-401C-9DE9-DA96FFEFA697}" type="datetimeFigureOut">
              <a:rPr lang="en-US" smtClean="0"/>
              <a:t>9/1/2026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F1720-2A25-45A3-BD30-6B3DFBAC65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23C07-B2AD-45F6-BE7B-8C0F3F61E7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8AC090-C247-4047-A0B2-FA6EC957B2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6592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69" r:id="rId2"/>
    <p:sldLayoutId id="2147483673" r:id="rId3"/>
    <p:sldLayoutId id="2147483672" r:id="rId4"/>
    <p:sldLayoutId id="2147483674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Public San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Public Sans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Public Sans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Public Sans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ublic Sans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ublic Sans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7.png"/><Relationship Id="rId18" Type="http://schemas.openxmlformats.org/officeDocument/2006/relationships/image" Target="../media/image22.png"/><Relationship Id="rId26" Type="http://schemas.openxmlformats.org/officeDocument/2006/relationships/image" Target="../media/image28.png"/><Relationship Id="rId21" Type="http://schemas.microsoft.com/office/2007/relationships/hdphoto" Target="../media/hdphoto4.wdp"/><Relationship Id="rId34" Type="http://schemas.openxmlformats.org/officeDocument/2006/relationships/image" Target="../media/image34.png"/><Relationship Id="rId7" Type="http://schemas.openxmlformats.org/officeDocument/2006/relationships/image" Target="../media/image13.png"/><Relationship Id="rId12" Type="http://schemas.microsoft.com/office/2007/relationships/hdphoto" Target="../media/hdphoto3.wdp"/><Relationship Id="rId17" Type="http://schemas.openxmlformats.org/officeDocument/2006/relationships/image" Target="../media/image21.png"/><Relationship Id="rId25" Type="http://schemas.microsoft.com/office/2007/relationships/hdphoto" Target="../media/hdphoto5.wdp"/><Relationship Id="rId33" Type="http://schemas.openxmlformats.org/officeDocument/2006/relationships/image" Target="../media/image33.png"/><Relationship Id="rId38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8.xml"/><Relationship Id="rId6" Type="http://schemas.microsoft.com/office/2007/relationships/hdphoto" Target="../media/hdphoto1.wdp"/><Relationship Id="rId11" Type="http://schemas.openxmlformats.org/officeDocument/2006/relationships/image" Target="../media/image16.png"/><Relationship Id="rId24" Type="http://schemas.openxmlformats.org/officeDocument/2006/relationships/image" Target="../media/image27.png"/><Relationship Id="rId32" Type="http://schemas.microsoft.com/office/2007/relationships/hdphoto" Target="../media/hdphoto7.wdp"/><Relationship Id="rId37" Type="http://schemas.openxmlformats.org/officeDocument/2006/relationships/image" Target="../media/image37.png"/><Relationship Id="rId5" Type="http://schemas.openxmlformats.org/officeDocument/2006/relationships/image" Target="../media/image12.png"/><Relationship Id="rId15" Type="http://schemas.openxmlformats.org/officeDocument/2006/relationships/image" Target="../media/image19.png"/><Relationship Id="rId23" Type="http://schemas.openxmlformats.org/officeDocument/2006/relationships/image" Target="../media/image26.png"/><Relationship Id="rId28" Type="http://schemas.openxmlformats.org/officeDocument/2006/relationships/image" Target="../media/image30.png"/><Relationship Id="rId36" Type="http://schemas.openxmlformats.org/officeDocument/2006/relationships/image" Target="../media/image36.png"/><Relationship Id="rId10" Type="http://schemas.microsoft.com/office/2007/relationships/hdphoto" Target="../media/hdphoto2.wdp"/><Relationship Id="rId19" Type="http://schemas.openxmlformats.org/officeDocument/2006/relationships/image" Target="../media/image23.png"/><Relationship Id="rId31" Type="http://schemas.openxmlformats.org/officeDocument/2006/relationships/image" Target="../media/image32.png"/><Relationship Id="rId4" Type="http://schemas.openxmlformats.org/officeDocument/2006/relationships/image" Target="../media/image11.png"/><Relationship Id="rId9" Type="http://schemas.openxmlformats.org/officeDocument/2006/relationships/image" Target="../media/image15.png"/><Relationship Id="rId14" Type="http://schemas.openxmlformats.org/officeDocument/2006/relationships/image" Target="../media/image18.png"/><Relationship Id="rId22" Type="http://schemas.openxmlformats.org/officeDocument/2006/relationships/image" Target="../media/image25.png"/><Relationship Id="rId27" Type="http://schemas.openxmlformats.org/officeDocument/2006/relationships/image" Target="../media/image29.png"/><Relationship Id="rId30" Type="http://schemas.microsoft.com/office/2007/relationships/hdphoto" Target="../media/hdphoto6.wdp"/><Relationship Id="rId35" Type="http://schemas.openxmlformats.org/officeDocument/2006/relationships/image" Target="../media/image35.png"/><Relationship Id="rId8" Type="http://schemas.openxmlformats.org/officeDocument/2006/relationships/image" Target="../media/image14.png"/><Relationship Id="rId3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eg"/><Relationship Id="rId13" Type="http://schemas.openxmlformats.org/officeDocument/2006/relationships/image" Target="../media/image51.jpeg"/><Relationship Id="rId3" Type="http://schemas.openxmlformats.org/officeDocument/2006/relationships/image" Target="../media/image41.jpeg"/><Relationship Id="rId7" Type="http://schemas.openxmlformats.org/officeDocument/2006/relationships/image" Target="../media/image45.jpeg"/><Relationship Id="rId12" Type="http://schemas.openxmlformats.org/officeDocument/2006/relationships/image" Target="../media/image5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11" Type="http://schemas.openxmlformats.org/officeDocument/2006/relationships/image" Target="../media/image49.png"/><Relationship Id="rId5" Type="http://schemas.openxmlformats.org/officeDocument/2006/relationships/image" Target="../media/image43.jpeg"/><Relationship Id="rId10" Type="http://schemas.openxmlformats.org/officeDocument/2006/relationships/image" Target="../media/image48.jpeg"/><Relationship Id="rId4" Type="http://schemas.openxmlformats.org/officeDocument/2006/relationships/image" Target="../media/image42.jpeg"/><Relationship Id="rId9" Type="http://schemas.openxmlformats.org/officeDocument/2006/relationships/image" Target="../media/image47.jpeg"/><Relationship Id="rId14" Type="http://schemas.openxmlformats.org/officeDocument/2006/relationships/image" Target="../media/image52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hyperlink" Target="mailto:Davey.jones@nasa.gov" TargetMode="External"/><Relationship Id="rId2" Type="http://schemas.openxmlformats.org/officeDocument/2006/relationships/hyperlink" Target="mailto:benjamin.m.kamp@nasa.gov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shane.a.canerday@nasa.gov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1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esenter Text">
            <a:extLst>
              <a:ext uri="{FF2B5EF4-FFF2-40B4-BE49-F238E27FC236}">
                <a16:creationId xmlns:a16="http://schemas.microsoft.com/office/drawing/2014/main" id="{CDBD6361-F0FB-C0F9-720D-2C57705B0C5D}"/>
              </a:ext>
            </a:extLst>
          </p:cNvPr>
          <p:cNvSpPr/>
          <p:nvPr/>
        </p:nvSpPr>
        <p:spPr>
          <a:xfrm>
            <a:off x="75322" y="4787349"/>
            <a:ext cx="3859668" cy="1931069"/>
          </a:xfrm>
          <a:prstGeom prst="rect">
            <a:avLst/>
          </a:prstGeom>
          <a:ln w="19050">
            <a:noFill/>
            <a:miter lim="400000"/>
          </a:ln>
          <a:extLst>
            <a:ext uri="{C572A759-6A51-4108-AA02-DFA0A04FC94B}">
              <ma14:wrappingTextBoxFlag xmlns:ma14="http://schemas.microsoft.com/office/mac/drawingml/2011/main" xmlns:mv="urn:schemas-microsoft-com:mac:vml" xmlns:mc="http://schemas.openxmlformats.org/markup-compatibility/2006" xmlns="" val="1"/>
            </a:ext>
          </a:extLst>
        </p:spPr>
        <p:txBody>
          <a:bodyPr lIns="160721" tIns="160721" rIns="160721" bIns="160721"/>
          <a:lstStyle/>
          <a:p>
            <a:pPr marL="165312" indent="-165312" algn="l">
              <a:lnSpc>
                <a:spcPct val="100000"/>
              </a:lnSpc>
              <a:spcBef>
                <a:spcPts val="0"/>
              </a:spcBef>
              <a:buClr>
                <a:srgbClr val="51A7F9"/>
              </a:buClr>
              <a:buSzPct val="100000"/>
              <a:defRPr sz="1800">
                <a:solidFill>
                  <a:srgbClr val="000000"/>
                </a:solidFill>
              </a:defRPr>
            </a:pPr>
            <a:endParaRPr 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pace Comm and Nav">
            <a:extLst>
              <a:ext uri="{FF2B5EF4-FFF2-40B4-BE49-F238E27FC236}">
                <a16:creationId xmlns:a16="http://schemas.microsoft.com/office/drawing/2014/main" id="{C8BC3C8D-9FB4-FAD9-26E5-B2BFDF7714A3}"/>
              </a:ext>
            </a:extLst>
          </p:cNvPr>
          <p:cNvSpPr/>
          <p:nvPr/>
        </p:nvSpPr>
        <p:spPr>
          <a:xfrm>
            <a:off x="7315201" y="2814506"/>
            <a:ext cx="5195172" cy="756554"/>
          </a:xfrm>
          <a:prstGeom prst="rect">
            <a:avLst/>
          </a:prstGeom>
          <a:ln w="19050">
            <a:noFill/>
            <a:miter lim="400000"/>
          </a:ln>
          <a:effectLst>
            <a:outerShdw blurRad="76200" dist="508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marL="254000" marR="254000" indent="0">
              <a:defRPr sz="13000"/>
            </a:lvl1pPr>
          </a:lstStyle>
          <a:p>
            <a:pPr marL="57785" marR="223520" defTabSz="465980">
              <a:lnSpc>
                <a:spcPct val="156555"/>
              </a:lnSpc>
              <a:defRPr sz="1800">
                <a:solidFill>
                  <a:srgbClr val="000000"/>
                </a:solidFill>
              </a:defRPr>
            </a:pPr>
            <a:r>
              <a:rPr lang="en-US" sz="3600" b="1" kern="0">
                <a:solidFill>
                  <a:srgbClr val="FFFFFF"/>
                </a:solidFill>
                <a:latin typeface="Arial Nova Light"/>
              </a:rPr>
              <a:t>UNNO Industry Day</a:t>
            </a:r>
            <a:endParaRPr lang="en-US" sz="2400" b="1" i="1" kern="0">
              <a:solidFill>
                <a:srgbClr val="FFFFFF"/>
              </a:solidFill>
              <a:latin typeface="Arial Nova Light" panose="020B0304020202020204" pitchFamily="34" charset="0"/>
              <a:sym typeface="Avenir Nex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7D25639-06DF-EB28-C889-F665A6F39A75}"/>
              </a:ext>
            </a:extLst>
          </p:cNvPr>
          <p:cNvSpPr txBox="1"/>
          <p:nvPr/>
        </p:nvSpPr>
        <p:spPr>
          <a:xfrm>
            <a:off x="265922" y="6146154"/>
            <a:ext cx="66527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kern="0">
                <a:solidFill>
                  <a:srgbClr val="FFFFFF"/>
                </a:solidFill>
                <a:latin typeface="Arial Nova Light" panose="020B0304020202020204" pitchFamily="34" charset="0"/>
                <a:sym typeface="Avenir Next"/>
              </a:rPr>
              <a:t>07 Aug 2026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12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259C5-3E8C-F398-7DDC-2476339132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UNNO Industry Day Agenda</a:t>
            </a:r>
          </a:p>
        </p:txBody>
      </p:sp>
      <p:graphicFrame>
        <p:nvGraphicFramePr>
          <p:cNvPr id="5" name="Table 0">
            <a:extLst>
              <a:ext uri="{FF2B5EF4-FFF2-40B4-BE49-F238E27FC236}">
                <a16:creationId xmlns:a16="http://schemas.microsoft.com/office/drawing/2014/main" id="{BF8C6DAF-2985-9D9E-DC87-CCF0706E7001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631682802"/>
              </p:ext>
            </p:extLst>
          </p:nvPr>
        </p:nvGraphicFramePr>
        <p:xfrm>
          <a:off x="385763" y="1022350"/>
          <a:ext cx="11422060" cy="5029200"/>
        </p:xfrm>
        <a:graphic>
          <a:graphicData uri="http://schemas.openxmlformats.org/drawingml/2006/table">
            <a:tbl>
              <a:tblPr/>
              <a:tblGrid>
                <a:gridCol w="21575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070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5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latin typeface="Public Sans" pitchFamily="2" charset="0"/>
                        </a:rPr>
                        <a:t>Time</a:t>
                      </a: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4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latin typeface="Public Sans" pitchFamily="2" charset="0"/>
                        </a:rPr>
                        <a:t>Session</a:t>
                      </a: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4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1">
                          <a:solidFill>
                            <a:srgbClr val="FFFFFF"/>
                          </a:solidFill>
                          <a:latin typeface="Public Sans" pitchFamily="2" charset="0"/>
                        </a:rPr>
                        <a:t>Lead</a:t>
                      </a: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latin typeface="Public Sans" pitchFamily="2" charset="0"/>
                        </a:rPr>
                        <a:t>9:05 – 9: 10</a:t>
                      </a: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solidFill>
                            <a:srgbClr val="1F2933"/>
                          </a:solidFill>
                          <a:latin typeface="Public Sans" pitchFamily="2" charset="0"/>
                        </a:rPr>
                        <a:t>Welcome</a:t>
                      </a: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solidFill>
                            <a:srgbClr val="1F2933"/>
                          </a:solidFill>
                          <a:latin typeface="Public Sans" pitchFamily="2" charset="0"/>
                        </a:rPr>
                        <a:t>Davey Jones </a:t>
                      </a: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4168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solidFill>
                            <a:srgbClr val="1F2933"/>
                          </a:solidFill>
                          <a:latin typeface="Public Sans" pitchFamily="2" charset="0"/>
                        </a:rPr>
                        <a:t>9:00 – 9:05</a:t>
                      </a: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latin typeface="Public Sans" pitchFamily="2" charset="0"/>
                        </a:rPr>
                        <a:t>Purpose &amp; Ground Rules</a:t>
                      </a: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latin typeface="Public Sans" pitchFamily="2" charset="0"/>
                        </a:rPr>
                        <a:t>Ben Kamp</a:t>
                      </a: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034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latin typeface="Public Sans" pitchFamily="2" charset="0"/>
                        </a:rPr>
                        <a:t>9:05 – 9:15</a:t>
                      </a: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err="1">
                          <a:latin typeface="Public Sans" pitchFamily="2" charset="0"/>
                        </a:rPr>
                        <a:t>SCaN</a:t>
                      </a:r>
                      <a:r>
                        <a:rPr lang="en-US" sz="1800">
                          <a:latin typeface="Public Sans" pitchFamily="2" charset="0"/>
                        </a:rPr>
                        <a:t> Program Welcome </a:t>
                      </a: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latin typeface="Public Sans" pitchFamily="2" charset="0"/>
                        </a:rPr>
                        <a:t>Jena Garrahy</a:t>
                      </a: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61967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solidFill>
                            <a:srgbClr val="1F2933"/>
                          </a:solidFill>
                          <a:latin typeface="Public Sans" pitchFamily="2" charset="0"/>
                        </a:rPr>
                        <a:t>9:15 – 9:35</a:t>
                      </a: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solidFill>
                            <a:srgbClr val="1F2933"/>
                          </a:solidFill>
                          <a:latin typeface="Public Sans" pitchFamily="2" charset="0"/>
                        </a:rPr>
                        <a:t>UNNO Overview</a:t>
                      </a: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solidFill>
                            <a:srgbClr val="1F2933"/>
                          </a:solidFill>
                          <a:latin typeface="Public Sans" pitchFamily="2" charset="0"/>
                        </a:rPr>
                        <a:t>Davey Jones</a:t>
                      </a: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solidFill>
                            <a:srgbClr val="1F2933"/>
                          </a:solidFill>
                          <a:latin typeface="Public Sans" pitchFamily="2" charset="0"/>
                        </a:rPr>
                        <a:t>9:35 – 10:15</a:t>
                      </a: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solidFill>
                            <a:srgbClr val="1F2933"/>
                          </a:solidFill>
                          <a:latin typeface="Public Sans" pitchFamily="2" charset="0"/>
                        </a:rPr>
                        <a:t>Scope Overview</a:t>
                      </a: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solidFill>
                            <a:srgbClr val="1F2933"/>
                          </a:solidFill>
                          <a:latin typeface="Public Sans" pitchFamily="2" charset="0"/>
                        </a:rPr>
                        <a:t>Shane Canerday</a:t>
                      </a: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b="0" i="0">
                          <a:latin typeface="Public Sans" pitchFamily="2" charset="0"/>
                        </a:rPr>
                        <a:t>10:15 – 10:35</a:t>
                      </a: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solidFill>
                            <a:srgbClr val="1F2933"/>
                          </a:solidFill>
                          <a:latin typeface="Public Sans" pitchFamily="2" charset="0"/>
                        </a:rPr>
                        <a:t>Facilitated Q&amp;A</a:t>
                      </a: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800" i="1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00253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i="1">
                          <a:solidFill>
                            <a:srgbClr val="1F2933"/>
                          </a:solidFill>
                          <a:latin typeface="Public Sans" pitchFamily="2" charset="0"/>
                        </a:rPr>
                        <a:t>10:35 – 10:45</a:t>
                      </a:r>
                      <a:endParaRPr lang="en-US" sz="1800" i="1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i="1">
                          <a:solidFill>
                            <a:srgbClr val="1F2933"/>
                          </a:solidFill>
                          <a:latin typeface="Public Sans" pitchFamily="2" charset="0"/>
                        </a:rPr>
                        <a:t>Break</a:t>
                      </a:r>
                      <a:endParaRPr lang="en-US" sz="1800" i="1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800" i="1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solidFill>
                            <a:srgbClr val="1F2933"/>
                          </a:solidFill>
                          <a:latin typeface="Public Sans" pitchFamily="2" charset="0"/>
                        </a:rPr>
                        <a:t>10:45 – 11:25</a:t>
                      </a: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solidFill>
                            <a:srgbClr val="1F2933"/>
                          </a:solidFill>
                          <a:latin typeface="Public Sans" pitchFamily="2" charset="0"/>
                        </a:rPr>
                        <a:t>Acquisition Approach</a:t>
                      </a: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solidFill>
                            <a:srgbClr val="1F2933"/>
                          </a:solidFill>
                          <a:latin typeface="Public Sans" pitchFamily="2" charset="0"/>
                        </a:rPr>
                        <a:t>Ben Kamp</a:t>
                      </a: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solidFill>
                            <a:srgbClr val="1F2933"/>
                          </a:solidFill>
                          <a:latin typeface="Public Sans" pitchFamily="2" charset="0"/>
                        </a:rPr>
                        <a:t>11:25 – 11:45</a:t>
                      </a: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solidFill>
                            <a:srgbClr val="1F2933"/>
                          </a:solidFill>
                          <a:latin typeface="Public Sans" pitchFamily="2" charset="0"/>
                        </a:rPr>
                        <a:t>Facilitated Q&amp;A</a:t>
                      </a: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solidFill>
                            <a:srgbClr val="1F2933"/>
                          </a:solidFill>
                          <a:latin typeface="Public Sans" pitchFamily="2" charset="0"/>
                        </a:rPr>
                        <a:t>11:45 – 12:00</a:t>
                      </a: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>
                          <a:solidFill>
                            <a:srgbClr val="1F2933"/>
                          </a:solidFill>
                          <a:latin typeface="Public Sans" pitchFamily="2" charset="0"/>
                        </a:rPr>
                        <a:t>Closing Remarks and Next Steps</a:t>
                      </a:r>
                      <a:endParaRPr lang="en-US" sz="18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800" dirty="0">
                          <a:solidFill>
                            <a:srgbClr val="1F2933"/>
                          </a:solidFill>
                          <a:latin typeface="Public Sans" pitchFamily="2" charset="0"/>
                        </a:rPr>
                        <a:t>Davey Jones</a:t>
                      </a:r>
                      <a:endParaRPr lang="en-US" sz="1800" dirty="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1289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3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/>
              <a:t>Purpose and Ground Rules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BE9DC4-D8F9-3806-BF7F-5228BAFE90A9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r>
              <a:rPr lang="en-US" sz="2000"/>
              <a:t>Industry Day is a pre-solicitation exchange technique under FAR 15.201(c) and supports market research under FAR 10.001 and 10.002</a:t>
            </a:r>
          </a:p>
          <a:p>
            <a:r>
              <a:rPr lang="en-US" sz="2000"/>
              <a:t>This is not a solicitation. No contract will be awarded from today or from RFI responses, and NASA will not reimburse response preparation costs — FAR 15.201(e)</a:t>
            </a:r>
          </a:p>
          <a:p>
            <a:r>
              <a:rPr lang="en-US" sz="2000"/>
              <a:t>The acquisition approach is pre-decisional. Nothing presented today constitutes a Government decision on structure, contract type, or award approach</a:t>
            </a:r>
          </a:p>
          <a:p>
            <a:r>
              <a:rPr lang="en-US" sz="2000"/>
              <a:t>NASA is also offering one-on-one sessions —Participation is voluntary and confers no advantage</a:t>
            </a:r>
          </a:p>
          <a:p>
            <a:r>
              <a:rPr lang="en-US" sz="2000"/>
              <a:t>All charts, the question-and-answer record, and any acquisition information provided in one-on-one sessions will be posted to SAM.gov so every interested party has equal access — FAR 15.201(f)</a:t>
            </a:r>
          </a:p>
          <a:p>
            <a:r>
              <a:rPr lang="en-US" sz="2000"/>
              <a:t>Procurement integrity requirements apply to all exchanges — FAR 3.104</a:t>
            </a:r>
          </a:p>
          <a:p>
            <a:endParaRPr lang="en-US" sz="2000"/>
          </a:p>
        </p:txBody>
      </p:sp>
      <p:sp>
        <p:nvSpPr>
          <p:cNvPr id="3" name="Text 1"/>
          <p:cNvSpPr/>
          <p:nvPr/>
        </p:nvSpPr>
        <p:spPr>
          <a:xfrm>
            <a:off x="609600" y="1243584"/>
            <a:ext cx="10972800" cy="494995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457189" indent="-457189">
              <a:lnSpc>
                <a:spcPct val="112000"/>
              </a:lnSpc>
              <a:buSzPct val="100000"/>
              <a:buChar char="•"/>
            </a:pPr>
            <a:endParaRPr lang="en-US" sz="16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AA6D666E-270E-497C-D079-C499E2AF39E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pc="300"/>
              <a:t>Space Communications and Navigation Program Overview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376AC57E-1C6E-0B5C-AE72-C1ABFEAB1AE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spc="300">
                <a:solidFill>
                  <a:schemeClr val="bg1"/>
                </a:solidFill>
              </a:rPr>
              <a:t>Jena Garrahy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204D4E-3406-8445-2188-897C678B1B6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pc="300" err="1"/>
              <a:t>SCaN</a:t>
            </a:r>
            <a:endParaRPr lang="en-US" spc="30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60DCAD-41EE-F402-FB01-8EB08BBE61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spc="300">
                <a:solidFill>
                  <a:schemeClr val="bg1"/>
                </a:solidFill>
              </a:rPr>
              <a:t>Deputy Program Manager, Operations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A1059C32-3775-02FB-E08A-13FFBF22D2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432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60BA3F7-5E3C-52D3-8F73-5BA8DCB2C6BB}"/>
              </a:ext>
            </a:extLst>
          </p:cNvPr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 descr="A picture containing sky, outdoor, antenna, telescope&#10;&#10;Description automatically generated">
            <a:extLst>
              <a:ext uri="{FF2B5EF4-FFF2-40B4-BE49-F238E27FC236}">
                <a16:creationId xmlns:a16="http://schemas.microsoft.com/office/drawing/2014/main" id="{1FE6ACDB-B67C-39AA-E951-951D626636F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386637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F1460B-46F9-F32E-7811-69330027BF0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19602" y="4544654"/>
            <a:ext cx="11352796" cy="2112093"/>
          </a:xfrm>
        </p:spPr>
        <p:txBody>
          <a:bodyPr wrap="square" numCol="1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200" b="1">
                <a:solidFill>
                  <a:schemeClr val="bg1"/>
                </a:solidFill>
                <a:latin typeface="Aptos" panose="020B0004020202020204" pitchFamily="34" charset="0"/>
              </a:rPr>
              <a:t>The </a:t>
            </a:r>
            <a:r>
              <a:rPr lang="en-US" sz="2200" b="1" err="1">
                <a:solidFill>
                  <a:schemeClr val="bg1"/>
                </a:solidFill>
                <a:latin typeface="Aptos" panose="020B0004020202020204" pitchFamily="34" charset="0"/>
              </a:rPr>
              <a:t>SCaN</a:t>
            </a:r>
            <a:r>
              <a:rPr lang="en-US" sz="2200" b="1">
                <a:solidFill>
                  <a:schemeClr val="bg1"/>
                </a:solidFill>
                <a:latin typeface="Aptos" panose="020B0004020202020204" pitchFamily="34" charset="0"/>
              </a:rPr>
              <a:t> Program operates and manages the crucial communications and navigation systems for NASA missions.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2200" b="1">
                <a:solidFill>
                  <a:schemeClr val="bg1"/>
                </a:solidFill>
                <a:latin typeface="Aptos" panose="020B0004020202020204" pitchFamily="34" charset="0"/>
              </a:rPr>
              <a:t>From missions exploring beyond our solar system, to astronauts onboard the International Space Station, space communications provide the connection to Earth.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DF1F41A-C0BD-6930-9B29-592755006A22}"/>
              </a:ext>
            </a:extLst>
          </p:cNvPr>
          <p:cNvSpPr txBox="1">
            <a:spLocks/>
          </p:cNvSpPr>
          <p:nvPr/>
        </p:nvSpPr>
        <p:spPr>
          <a:xfrm>
            <a:off x="9185564" y="633656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C14166-281C-B749-8685-15C69FE31BA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9" name="Picture 8" descr="A picture containing text, sky, outdoor, antenna&#10;&#10;AI-generated content may be incorrect.">
            <a:extLst>
              <a:ext uri="{FF2B5EF4-FFF2-40B4-BE49-F238E27FC236}">
                <a16:creationId xmlns:a16="http://schemas.microsoft.com/office/drawing/2014/main" id="{8006FB0A-EAA7-D83D-F335-2E3DB078C60C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16" y="1"/>
            <a:ext cx="12184584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95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03DEC6-1C7C-B58A-317C-7693FE7726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901462-A729-1C47-CB86-78843FBCF0E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51707"/>
            <a:ext cx="12198704" cy="475241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86C47F3F-C397-AE8A-EBE1-F35324DA192A}"/>
              </a:ext>
            </a:extLst>
          </p:cNvPr>
          <p:cNvSpPr txBox="1"/>
          <p:nvPr/>
        </p:nvSpPr>
        <p:spPr>
          <a:xfrm>
            <a:off x="7727173" y="4585265"/>
            <a:ext cx="4389258" cy="213904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marR="0" lvl="0" indent="0" algn="l" defTabSz="4286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81"/>
              </a:spcAft>
              <a:buClr>
                <a:srgbClr val="FFFFFF"/>
              </a:buClr>
              <a:buSzPct val="110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7EE4A7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TECHNOLOGY DEVELOPMENT</a:t>
            </a:r>
          </a:p>
          <a:p>
            <a:pPr marL="217170" marR="0" lvl="0" indent="-163195" algn="l" defTabSz="4286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81"/>
              </a:spcAft>
              <a:buClr>
                <a:srgbClr val="FFFFFF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Autonomous Navigation (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AutoNGC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)</a:t>
            </a:r>
          </a:p>
          <a:p>
            <a:pPr marL="217170" marR="0" lvl="0" indent="-163195" algn="l" defTabSz="4286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81"/>
              </a:spcAft>
              <a:buClr>
                <a:srgbClr val="FFFFFF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GPS at the Moon (Lunar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mGNSS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)</a:t>
            </a:r>
          </a:p>
          <a:p>
            <a:pPr marL="217170" marR="0" lvl="0" indent="-163195" algn="l" defTabSz="4286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81"/>
              </a:spcAft>
              <a:buClr>
                <a:srgbClr val="FFFFFF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Laser / Optical Communications (O2O)</a:t>
            </a:r>
          </a:p>
          <a:p>
            <a:pPr marL="217170" marR="0" lvl="0" indent="-163195" algn="l" defTabSz="4286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81"/>
              </a:spcAft>
              <a:buClr>
                <a:srgbClr val="FFFFFF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Lunar Networking &amp; Nav (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LunaNet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; Lunar 3GPP; LSP) </a:t>
            </a:r>
          </a:p>
          <a:p>
            <a:pPr marL="217170" marR="0" lvl="0" indent="-163195" algn="l" defTabSz="4286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81"/>
              </a:spcAft>
              <a:buClr>
                <a:srgbClr val="FFFFFF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Service Roaming - Wideband (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PExT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) </a:t>
            </a:r>
          </a:p>
          <a:p>
            <a:pPr marL="217170" marR="0" lvl="0" indent="-163195" algn="l" defTabSz="4286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81"/>
              </a:spcAft>
              <a:buClr>
                <a:srgbClr val="FFFFFF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On-the-Move Communications (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KaSTLE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/>
              </a:rPr>
              <a:t>) 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cs typeface="Arial"/>
            </a:endParaRPr>
          </a:p>
          <a:p>
            <a:pPr marL="217170" marR="0" lvl="0" indent="-163195" algn="l" defTabSz="4286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81"/>
              </a:spcAft>
              <a:buClr>
                <a:srgbClr val="FFFFFF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cs typeface="Arial"/>
            </a:endParaRPr>
          </a:p>
          <a:p>
            <a:pPr marL="217170" marR="0" lvl="0" indent="-163195" algn="l" defTabSz="4286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81"/>
              </a:spcAft>
              <a:buClr>
                <a:srgbClr val="FFFFFF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cs typeface="Arial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A335DF0-1A53-14BC-C649-21FA8814DD30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387284" y="616217"/>
            <a:ext cx="11232294" cy="735496"/>
          </a:xfrm>
        </p:spPr>
        <p:txBody>
          <a:bodyPr>
            <a:normAutofit/>
          </a:bodyPr>
          <a:lstStyle/>
          <a:p>
            <a:r>
              <a:rPr lang="en-US" sz="3200" b="1" spc="300" err="1">
                <a:solidFill>
                  <a:srgbClr val="33ADFF"/>
                </a:solidFill>
                <a:latin typeface="Aptos" panose="020B0004020202020204" pitchFamily="34" charset="0"/>
              </a:rPr>
              <a:t>SCaN</a:t>
            </a:r>
            <a:r>
              <a:rPr lang="en-US" sz="3200" b="1" spc="300">
                <a:solidFill>
                  <a:srgbClr val="33ADFF"/>
                </a:solidFill>
                <a:latin typeface="Aptos" panose="020B0004020202020204" pitchFamily="34" charset="0"/>
              </a:rPr>
              <a:t>: Enabling Science &amp; Exploration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889E3C-1C0F-FDFD-296F-E5AC63BBED35}"/>
              </a:ext>
            </a:extLst>
          </p:cNvPr>
          <p:cNvSpPr txBox="1"/>
          <p:nvPr/>
        </p:nvSpPr>
        <p:spPr>
          <a:xfrm>
            <a:off x="313036" y="4614795"/>
            <a:ext cx="2894931" cy="7871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286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81"/>
              </a:spcAft>
              <a:buClr>
                <a:srgbClr val="FFFFFF"/>
              </a:buClr>
              <a:buSzPct val="110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7FA2FF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OPERATIONAL NETWORKS</a:t>
            </a:r>
          </a:p>
          <a:p>
            <a:pPr marL="217289" marR="0" lvl="0" indent="-163711" algn="l" defTabSz="428625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281"/>
              </a:spcAft>
              <a:buClr>
                <a:srgbClr val="FFFFFF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Near Space Network (NSN)</a:t>
            </a:r>
          </a:p>
          <a:p>
            <a:pPr marL="217289" marR="0" lvl="0" indent="-163711" algn="l" defTabSz="428625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281"/>
              </a:spcAft>
              <a:buClr>
                <a:srgbClr val="FFFFFF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Deep Space Network (DSN)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0DC6A6D-2C58-EA41-8145-BCE7039E73D2}"/>
              </a:ext>
            </a:extLst>
          </p:cNvPr>
          <p:cNvSpPr txBox="1"/>
          <p:nvPr/>
        </p:nvSpPr>
        <p:spPr>
          <a:xfrm>
            <a:off x="3355631" y="4603236"/>
            <a:ext cx="4073198" cy="19543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286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281"/>
              </a:spcAft>
              <a:buClr>
                <a:srgbClr val="FFFFFF"/>
              </a:buClr>
              <a:buSzPct val="110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AFE3E1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ENHANCEMENTS &amp; CAPABILITIES</a:t>
            </a:r>
          </a:p>
          <a:p>
            <a:pPr marL="217289" marR="0" lvl="0" indent="-163711" algn="l" defTabSz="428625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281"/>
              </a:spcAft>
              <a:buClr>
                <a:srgbClr val="FFFFFF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Antenna Enhancement (DAEP)</a:t>
            </a:r>
          </a:p>
          <a:p>
            <a:pPr marL="217289" marR="0" lvl="0" indent="-163711" algn="l" defTabSz="428625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281"/>
              </a:spcAft>
              <a:buClr>
                <a:srgbClr val="FFFFFF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Lunar Relays (LCRNS)</a:t>
            </a:r>
          </a:p>
          <a:p>
            <a:pPr marL="217289" marR="0" lvl="0" indent="-163711" algn="l" defTabSz="428625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281"/>
              </a:spcAft>
              <a:buClr>
                <a:srgbClr val="FFFFFF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Commercial Relays (CSP)</a:t>
            </a:r>
          </a:p>
          <a:p>
            <a:pPr marL="217289" marR="0" lvl="0" indent="-163711" algn="l" defTabSz="428625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281"/>
              </a:spcAft>
              <a:buClr>
                <a:srgbClr val="FFFFFF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Lunar Ground Segment (NSNS; LEGS; DLEU)</a:t>
            </a:r>
          </a:p>
          <a:p>
            <a:pPr marL="217289" marR="0" lvl="0" indent="-163711" algn="l" defTabSz="428625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281"/>
              </a:spcAft>
              <a:buClr>
                <a:srgbClr val="FFFFFF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Delay Tolerant Networking (DTN) </a:t>
            </a:r>
          </a:p>
          <a:p>
            <a:pPr marL="217289" marR="0" lvl="0" indent="-163711" algn="l" defTabSz="428625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281"/>
              </a:spcAft>
              <a:buClr>
                <a:srgbClr val="FFFFFF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  <a:cs typeface="Arial" panose="020B0604020202020204" pitchFamily="34" charset="0"/>
              </a:rPr>
              <a:t>Cloud Storage &amp; Services (Daphne+) </a:t>
            </a:r>
          </a:p>
          <a:p>
            <a:pPr marL="217289" marR="0" lvl="0" indent="-163711" algn="l" defTabSz="428625" rtl="0" eaLnBrk="1" fontAlgn="auto" latinLnBrk="0" hangingPunct="1">
              <a:lnSpc>
                <a:spcPts val="1500"/>
              </a:lnSpc>
              <a:spcBef>
                <a:spcPts val="0"/>
              </a:spcBef>
              <a:spcAft>
                <a:spcPts val="281"/>
              </a:spcAft>
              <a:buClr>
                <a:srgbClr val="FFFFFF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6E669FF5-6AE8-F468-3BD2-9A2ACF4B65AC}"/>
              </a:ext>
            </a:extLst>
          </p:cNvPr>
          <p:cNvSpPr txBox="1"/>
          <p:nvPr/>
        </p:nvSpPr>
        <p:spPr>
          <a:xfrm>
            <a:off x="282892" y="1098825"/>
            <a:ext cx="1143285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00113" rtl="0" eaLnBrk="1" fontAlgn="auto" latinLnBrk="0" hangingPunct="1">
              <a:lnSpc>
                <a:spcPct val="100000"/>
              </a:lnSpc>
              <a:spcBef>
                <a:spcPts val="984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</a:rPr>
              <a:t>SCaN</a:t>
            </a:r>
            <a:r>
              <a:rPr kumimoji="0" lang="en-US" sz="2000" b="1" i="0" u="none" strike="noStrike" kern="1200" cap="none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anose="020B0004020202020204" pitchFamily="34" charset="0"/>
              </a:rPr>
              <a:t> is evolving NASA’s architecture to provide more robust, cost-effective services to missions.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6F10C15C-FABA-ACF0-032D-C2E1881DA244}"/>
              </a:ext>
            </a:extLst>
          </p:cNvPr>
          <p:cNvSpPr txBox="1">
            <a:spLocks/>
          </p:cNvSpPr>
          <p:nvPr/>
        </p:nvSpPr>
        <p:spPr>
          <a:xfrm>
            <a:off x="9185564" y="633656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4C14166-281C-B749-8685-15C69FE31BA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279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C1F820-AA16-86E6-3DA7-6FABFDE123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Picture 97" descr="A bright light in the sky&#10;&#10;Description automatically generated">
            <a:extLst>
              <a:ext uri="{FF2B5EF4-FFF2-40B4-BE49-F238E27FC236}">
                <a16:creationId xmlns:a16="http://schemas.microsoft.com/office/drawing/2014/main" id="{D0287B69-C14C-A689-B2E7-D9BCFDF9C0C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2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948" y="36951"/>
            <a:ext cx="12001500" cy="6750844"/>
          </a:xfrm>
          <a:prstGeom prst="rect">
            <a:avLst/>
          </a:prstGeom>
        </p:spPr>
      </p:pic>
      <p:sp>
        <p:nvSpPr>
          <p:cNvPr id="292" name="Freeform: Shape 291">
            <a:extLst>
              <a:ext uri="{FF2B5EF4-FFF2-40B4-BE49-F238E27FC236}">
                <a16:creationId xmlns:a16="http://schemas.microsoft.com/office/drawing/2014/main" id="{9DBEABE4-7BD4-923C-A91D-BE6BA85B414D}"/>
              </a:ext>
            </a:extLst>
          </p:cNvPr>
          <p:cNvSpPr/>
          <p:nvPr/>
        </p:nvSpPr>
        <p:spPr>
          <a:xfrm>
            <a:off x="2072471" y="884325"/>
            <a:ext cx="7996614" cy="3609271"/>
          </a:xfrm>
          <a:custGeom>
            <a:avLst/>
            <a:gdLst>
              <a:gd name="connsiteX0" fmla="*/ 0 w 10430933"/>
              <a:gd name="connsiteY0" fmla="*/ 1649790 h 1935238"/>
              <a:gd name="connsiteX1" fmla="*/ 10430933 w 10430933"/>
              <a:gd name="connsiteY1" fmla="*/ 0 h 1935238"/>
              <a:gd name="connsiteX2" fmla="*/ 10377714 w 10430933"/>
              <a:gd name="connsiteY2" fmla="*/ 1267580 h 1935238"/>
              <a:gd name="connsiteX3" fmla="*/ 169333 w 10430933"/>
              <a:gd name="connsiteY3" fmla="*/ 1935238 h 1935238"/>
              <a:gd name="connsiteX4" fmla="*/ 0 w 10430933"/>
              <a:gd name="connsiteY4" fmla="*/ 1649790 h 1935238"/>
              <a:gd name="connsiteX0" fmla="*/ 0 w 10430933"/>
              <a:gd name="connsiteY0" fmla="*/ 1649790 h 1935238"/>
              <a:gd name="connsiteX1" fmla="*/ 10430933 w 10430933"/>
              <a:gd name="connsiteY1" fmla="*/ 0 h 1935238"/>
              <a:gd name="connsiteX2" fmla="*/ 10377714 w 10430933"/>
              <a:gd name="connsiteY2" fmla="*/ 1267580 h 1935238"/>
              <a:gd name="connsiteX3" fmla="*/ 169333 w 10430933"/>
              <a:gd name="connsiteY3" fmla="*/ 1935238 h 1935238"/>
              <a:gd name="connsiteX4" fmla="*/ 0 w 10430933"/>
              <a:gd name="connsiteY4" fmla="*/ 1649790 h 1935238"/>
              <a:gd name="connsiteX0" fmla="*/ 0 w 10430933"/>
              <a:gd name="connsiteY0" fmla="*/ 1723520 h 2008968"/>
              <a:gd name="connsiteX1" fmla="*/ 10430933 w 10430933"/>
              <a:gd name="connsiteY1" fmla="*/ 73730 h 2008968"/>
              <a:gd name="connsiteX2" fmla="*/ 10377714 w 10430933"/>
              <a:gd name="connsiteY2" fmla="*/ 1341310 h 2008968"/>
              <a:gd name="connsiteX3" fmla="*/ 169333 w 10430933"/>
              <a:gd name="connsiteY3" fmla="*/ 2008968 h 2008968"/>
              <a:gd name="connsiteX4" fmla="*/ 0 w 10430933"/>
              <a:gd name="connsiteY4" fmla="*/ 1723520 h 2008968"/>
              <a:gd name="connsiteX0" fmla="*/ 0 w 10426095"/>
              <a:gd name="connsiteY0" fmla="*/ 1719898 h 2005346"/>
              <a:gd name="connsiteX1" fmla="*/ 10426095 w 10426095"/>
              <a:gd name="connsiteY1" fmla="*/ 74946 h 2005346"/>
              <a:gd name="connsiteX2" fmla="*/ 10377714 w 10426095"/>
              <a:gd name="connsiteY2" fmla="*/ 1337688 h 2005346"/>
              <a:gd name="connsiteX3" fmla="*/ 169333 w 10426095"/>
              <a:gd name="connsiteY3" fmla="*/ 2005346 h 2005346"/>
              <a:gd name="connsiteX4" fmla="*/ 0 w 10426095"/>
              <a:gd name="connsiteY4" fmla="*/ 1719898 h 2005346"/>
              <a:gd name="connsiteX0" fmla="*/ 0 w 10426095"/>
              <a:gd name="connsiteY0" fmla="*/ 1719898 h 2005346"/>
              <a:gd name="connsiteX1" fmla="*/ 10426095 w 10426095"/>
              <a:gd name="connsiteY1" fmla="*/ 74946 h 2005346"/>
              <a:gd name="connsiteX2" fmla="*/ 10382552 w 10426095"/>
              <a:gd name="connsiteY2" fmla="*/ 1124812 h 2005346"/>
              <a:gd name="connsiteX3" fmla="*/ 169333 w 10426095"/>
              <a:gd name="connsiteY3" fmla="*/ 2005346 h 2005346"/>
              <a:gd name="connsiteX4" fmla="*/ 0 w 10426095"/>
              <a:gd name="connsiteY4" fmla="*/ 1719898 h 2005346"/>
              <a:gd name="connsiteX0" fmla="*/ 0 w 10426095"/>
              <a:gd name="connsiteY0" fmla="*/ 1719898 h 1816660"/>
              <a:gd name="connsiteX1" fmla="*/ 10426095 w 10426095"/>
              <a:gd name="connsiteY1" fmla="*/ 74946 h 1816660"/>
              <a:gd name="connsiteX2" fmla="*/ 10382552 w 10426095"/>
              <a:gd name="connsiteY2" fmla="*/ 1124812 h 1816660"/>
              <a:gd name="connsiteX3" fmla="*/ 212876 w 10426095"/>
              <a:gd name="connsiteY3" fmla="*/ 1816660 h 1816660"/>
              <a:gd name="connsiteX4" fmla="*/ 0 w 10426095"/>
              <a:gd name="connsiteY4" fmla="*/ 1719898 h 1816660"/>
              <a:gd name="connsiteX0" fmla="*/ 0 w 10426095"/>
              <a:gd name="connsiteY0" fmla="*/ 1719898 h 1816660"/>
              <a:gd name="connsiteX1" fmla="*/ 10426095 w 10426095"/>
              <a:gd name="connsiteY1" fmla="*/ 74946 h 1816660"/>
              <a:gd name="connsiteX2" fmla="*/ 10382552 w 10426095"/>
              <a:gd name="connsiteY2" fmla="*/ 1124812 h 1816660"/>
              <a:gd name="connsiteX3" fmla="*/ 212876 w 10426095"/>
              <a:gd name="connsiteY3" fmla="*/ 1816660 h 1816660"/>
              <a:gd name="connsiteX4" fmla="*/ 0 w 10426095"/>
              <a:gd name="connsiteY4" fmla="*/ 1719898 h 1816660"/>
              <a:gd name="connsiteX0" fmla="*/ 0 w 10426095"/>
              <a:gd name="connsiteY0" fmla="*/ 1719898 h 1816660"/>
              <a:gd name="connsiteX1" fmla="*/ 10426095 w 10426095"/>
              <a:gd name="connsiteY1" fmla="*/ 74946 h 1816660"/>
              <a:gd name="connsiteX2" fmla="*/ 10382552 w 10426095"/>
              <a:gd name="connsiteY2" fmla="*/ 1124812 h 1816660"/>
              <a:gd name="connsiteX3" fmla="*/ 212876 w 10426095"/>
              <a:gd name="connsiteY3" fmla="*/ 1816660 h 1816660"/>
              <a:gd name="connsiteX4" fmla="*/ 0 w 10426095"/>
              <a:gd name="connsiteY4" fmla="*/ 1719898 h 1816660"/>
              <a:gd name="connsiteX0" fmla="*/ 0 w 10426095"/>
              <a:gd name="connsiteY0" fmla="*/ 1719898 h 1816660"/>
              <a:gd name="connsiteX1" fmla="*/ 10426095 w 10426095"/>
              <a:gd name="connsiteY1" fmla="*/ 74946 h 1816660"/>
              <a:gd name="connsiteX2" fmla="*/ 10382552 w 10426095"/>
              <a:gd name="connsiteY2" fmla="*/ 1124812 h 1816660"/>
              <a:gd name="connsiteX3" fmla="*/ 212876 w 10426095"/>
              <a:gd name="connsiteY3" fmla="*/ 1816660 h 1816660"/>
              <a:gd name="connsiteX4" fmla="*/ 0 w 10426095"/>
              <a:gd name="connsiteY4" fmla="*/ 1719898 h 1816660"/>
              <a:gd name="connsiteX0" fmla="*/ 0 w 10629295"/>
              <a:gd name="connsiteY0" fmla="*/ 1723520 h 1820282"/>
              <a:gd name="connsiteX1" fmla="*/ 10629295 w 10629295"/>
              <a:gd name="connsiteY1" fmla="*/ 73729 h 1820282"/>
              <a:gd name="connsiteX2" fmla="*/ 10382552 w 10629295"/>
              <a:gd name="connsiteY2" fmla="*/ 1128434 h 1820282"/>
              <a:gd name="connsiteX3" fmla="*/ 212876 w 10629295"/>
              <a:gd name="connsiteY3" fmla="*/ 1820282 h 1820282"/>
              <a:gd name="connsiteX4" fmla="*/ 0 w 10629295"/>
              <a:gd name="connsiteY4" fmla="*/ 1723520 h 1820282"/>
              <a:gd name="connsiteX0" fmla="*/ 0 w 10629295"/>
              <a:gd name="connsiteY0" fmla="*/ 1723520 h 1820282"/>
              <a:gd name="connsiteX1" fmla="*/ 10629295 w 10629295"/>
              <a:gd name="connsiteY1" fmla="*/ 73729 h 1820282"/>
              <a:gd name="connsiteX2" fmla="*/ 10522857 w 10629295"/>
              <a:gd name="connsiteY2" fmla="*/ 1133272 h 1820282"/>
              <a:gd name="connsiteX3" fmla="*/ 212876 w 10629295"/>
              <a:gd name="connsiteY3" fmla="*/ 1820282 h 1820282"/>
              <a:gd name="connsiteX4" fmla="*/ 0 w 10629295"/>
              <a:gd name="connsiteY4" fmla="*/ 1723520 h 1820282"/>
              <a:gd name="connsiteX0" fmla="*/ 0 w 11002044"/>
              <a:gd name="connsiteY0" fmla="*/ 1697624 h 1794386"/>
              <a:gd name="connsiteX1" fmla="*/ 11002044 w 11002044"/>
              <a:gd name="connsiteY1" fmla="*/ 82778 h 1794386"/>
              <a:gd name="connsiteX2" fmla="*/ 10522857 w 11002044"/>
              <a:gd name="connsiteY2" fmla="*/ 1107376 h 1794386"/>
              <a:gd name="connsiteX3" fmla="*/ 212876 w 11002044"/>
              <a:gd name="connsiteY3" fmla="*/ 1794386 h 1794386"/>
              <a:gd name="connsiteX4" fmla="*/ 0 w 11002044"/>
              <a:gd name="connsiteY4" fmla="*/ 1697624 h 1794386"/>
              <a:gd name="connsiteX0" fmla="*/ 0 w 11002044"/>
              <a:gd name="connsiteY0" fmla="*/ 1697624 h 1794386"/>
              <a:gd name="connsiteX1" fmla="*/ 11002044 w 11002044"/>
              <a:gd name="connsiteY1" fmla="*/ 82778 h 1794386"/>
              <a:gd name="connsiteX2" fmla="*/ 10522857 w 11002044"/>
              <a:gd name="connsiteY2" fmla="*/ 1107376 h 1794386"/>
              <a:gd name="connsiteX3" fmla="*/ 212876 w 11002044"/>
              <a:gd name="connsiteY3" fmla="*/ 1794386 h 1794386"/>
              <a:gd name="connsiteX4" fmla="*/ 0 w 11002044"/>
              <a:gd name="connsiteY4" fmla="*/ 1697624 h 1794386"/>
              <a:gd name="connsiteX0" fmla="*/ 0 w 11011548"/>
              <a:gd name="connsiteY0" fmla="*/ 1697624 h 1794386"/>
              <a:gd name="connsiteX1" fmla="*/ 11002044 w 11011548"/>
              <a:gd name="connsiteY1" fmla="*/ 82778 h 1794386"/>
              <a:gd name="connsiteX2" fmla="*/ 11000442 w 11011548"/>
              <a:gd name="connsiteY2" fmla="*/ 1124848 h 1794386"/>
              <a:gd name="connsiteX3" fmla="*/ 212876 w 11011548"/>
              <a:gd name="connsiteY3" fmla="*/ 1794386 h 1794386"/>
              <a:gd name="connsiteX4" fmla="*/ 0 w 11011548"/>
              <a:gd name="connsiteY4" fmla="*/ 1697624 h 1794386"/>
              <a:gd name="connsiteX0" fmla="*/ 0 w 11004758"/>
              <a:gd name="connsiteY0" fmla="*/ 1697624 h 1794386"/>
              <a:gd name="connsiteX1" fmla="*/ 11002044 w 11004758"/>
              <a:gd name="connsiteY1" fmla="*/ 82778 h 1794386"/>
              <a:gd name="connsiteX2" fmla="*/ 11000442 w 11004758"/>
              <a:gd name="connsiteY2" fmla="*/ 1124848 h 1794386"/>
              <a:gd name="connsiteX3" fmla="*/ 212876 w 11004758"/>
              <a:gd name="connsiteY3" fmla="*/ 1794386 h 1794386"/>
              <a:gd name="connsiteX4" fmla="*/ 0 w 11004758"/>
              <a:gd name="connsiteY4" fmla="*/ 1697624 h 1794386"/>
              <a:gd name="connsiteX0" fmla="*/ 0 w 11042813"/>
              <a:gd name="connsiteY0" fmla="*/ 1693368 h 1790130"/>
              <a:gd name="connsiteX1" fmla="*/ 11042813 w 11042813"/>
              <a:gd name="connsiteY1" fmla="*/ 84346 h 1790130"/>
              <a:gd name="connsiteX2" fmla="*/ 11000442 w 11042813"/>
              <a:gd name="connsiteY2" fmla="*/ 1120592 h 1790130"/>
              <a:gd name="connsiteX3" fmla="*/ 212876 w 11042813"/>
              <a:gd name="connsiteY3" fmla="*/ 1790130 h 1790130"/>
              <a:gd name="connsiteX4" fmla="*/ 0 w 11042813"/>
              <a:gd name="connsiteY4" fmla="*/ 1693368 h 1790130"/>
              <a:gd name="connsiteX0" fmla="*/ 0 w 11042813"/>
              <a:gd name="connsiteY0" fmla="*/ 1693368 h 1790130"/>
              <a:gd name="connsiteX1" fmla="*/ 11042813 w 11042813"/>
              <a:gd name="connsiteY1" fmla="*/ 84346 h 1790130"/>
              <a:gd name="connsiteX2" fmla="*/ 11000442 w 11042813"/>
              <a:gd name="connsiteY2" fmla="*/ 1120592 h 1790130"/>
              <a:gd name="connsiteX3" fmla="*/ 212876 w 11042813"/>
              <a:gd name="connsiteY3" fmla="*/ 1790130 h 1790130"/>
              <a:gd name="connsiteX4" fmla="*/ 0 w 11042813"/>
              <a:gd name="connsiteY4" fmla="*/ 1693368 h 1790130"/>
              <a:gd name="connsiteX0" fmla="*/ 0 w 11042813"/>
              <a:gd name="connsiteY0" fmla="*/ 1693368 h 1790130"/>
              <a:gd name="connsiteX1" fmla="*/ 11042813 w 11042813"/>
              <a:gd name="connsiteY1" fmla="*/ 84346 h 1790130"/>
              <a:gd name="connsiteX2" fmla="*/ 11029017 w 11042813"/>
              <a:gd name="connsiteY2" fmla="*/ 1108685 h 1790130"/>
              <a:gd name="connsiteX3" fmla="*/ 212876 w 11042813"/>
              <a:gd name="connsiteY3" fmla="*/ 1790130 h 1790130"/>
              <a:gd name="connsiteX4" fmla="*/ 0 w 11042813"/>
              <a:gd name="connsiteY4" fmla="*/ 1693368 h 1790130"/>
              <a:gd name="connsiteX0" fmla="*/ 0 w 11042813"/>
              <a:gd name="connsiteY0" fmla="*/ 1693368 h 1790130"/>
              <a:gd name="connsiteX1" fmla="*/ 11042813 w 11042813"/>
              <a:gd name="connsiteY1" fmla="*/ 84346 h 1790130"/>
              <a:gd name="connsiteX2" fmla="*/ 11029017 w 11042813"/>
              <a:gd name="connsiteY2" fmla="*/ 1108685 h 1790130"/>
              <a:gd name="connsiteX3" fmla="*/ 212876 w 11042813"/>
              <a:gd name="connsiteY3" fmla="*/ 1790130 h 1790130"/>
              <a:gd name="connsiteX4" fmla="*/ 0 w 11042813"/>
              <a:gd name="connsiteY4" fmla="*/ 1693368 h 1790130"/>
              <a:gd name="connsiteX0" fmla="*/ 0 w 11042813"/>
              <a:gd name="connsiteY0" fmla="*/ 1693368 h 1790130"/>
              <a:gd name="connsiteX1" fmla="*/ 11042813 w 11042813"/>
              <a:gd name="connsiteY1" fmla="*/ 84346 h 1790130"/>
              <a:gd name="connsiteX2" fmla="*/ 11029017 w 11042813"/>
              <a:gd name="connsiteY2" fmla="*/ 1108685 h 1790130"/>
              <a:gd name="connsiteX3" fmla="*/ 212876 w 11042813"/>
              <a:gd name="connsiteY3" fmla="*/ 1790130 h 1790130"/>
              <a:gd name="connsiteX4" fmla="*/ 0 w 11042813"/>
              <a:gd name="connsiteY4" fmla="*/ 1693368 h 1790130"/>
              <a:gd name="connsiteX0" fmla="*/ 0 w 11029020"/>
              <a:gd name="connsiteY0" fmla="*/ 1710368 h 1807130"/>
              <a:gd name="connsiteX1" fmla="*/ 10592638 w 11029020"/>
              <a:gd name="connsiteY1" fmla="*/ 78220 h 1807130"/>
              <a:gd name="connsiteX2" fmla="*/ 11029017 w 11029020"/>
              <a:gd name="connsiteY2" fmla="*/ 1125685 h 1807130"/>
              <a:gd name="connsiteX3" fmla="*/ 212876 w 11029020"/>
              <a:gd name="connsiteY3" fmla="*/ 1807130 h 1807130"/>
              <a:gd name="connsiteX4" fmla="*/ 0 w 11029020"/>
              <a:gd name="connsiteY4" fmla="*/ 1710368 h 1807130"/>
              <a:gd name="connsiteX0" fmla="*/ 0 w 10651322"/>
              <a:gd name="connsiteY0" fmla="*/ 1710368 h 1807130"/>
              <a:gd name="connsiteX1" fmla="*/ 10592638 w 10651322"/>
              <a:gd name="connsiteY1" fmla="*/ 78220 h 1807130"/>
              <a:gd name="connsiteX2" fmla="*/ 10651303 w 10651322"/>
              <a:gd name="connsiteY2" fmla="*/ 1115161 h 1807130"/>
              <a:gd name="connsiteX3" fmla="*/ 212876 w 10651322"/>
              <a:gd name="connsiteY3" fmla="*/ 1807130 h 1807130"/>
              <a:gd name="connsiteX4" fmla="*/ 0 w 10651322"/>
              <a:gd name="connsiteY4" fmla="*/ 1710368 h 1807130"/>
              <a:gd name="connsiteX0" fmla="*/ 0 w 10852120"/>
              <a:gd name="connsiteY0" fmla="*/ 1710368 h 1807130"/>
              <a:gd name="connsiteX1" fmla="*/ 10592638 w 10852120"/>
              <a:gd name="connsiteY1" fmla="*/ 78220 h 1807130"/>
              <a:gd name="connsiteX2" fmla="*/ 10651303 w 10852120"/>
              <a:gd name="connsiteY2" fmla="*/ 1115161 h 1807130"/>
              <a:gd name="connsiteX3" fmla="*/ 212876 w 10852120"/>
              <a:gd name="connsiteY3" fmla="*/ 1807130 h 1807130"/>
              <a:gd name="connsiteX4" fmla="*/ 0 w 10852120"/>
              <a:gd name="connsiteY4" fmla="*/ 1710368 h 1807130"/>
              <a:gd name="connsiteX0" fmla="*/ 0 w 10902884"/>
              <a:gd name="connsiteY0" fmla="*/ 1710368 h 1807130"/>
              <a:gd name="connsiteX1" fmla="*/ 10592638 w 10902884"/>
              <a:gd name="connsiteY1" fmla="*/ 78220 h 1807130"/>
              <a:gd name="connsiteX2" fmla="*/ 10651303 w 10902884"/>
              <a:gd name="connsiteY2" fmla="*/ 1115161 h 1807130"/>
              <a:gd name="connsiteX3" fmla="*/ 212876 w 10902884"/>
              <a:gd name="connsiteY3" fmla="*/ 1807130 h 1807130"/>
              <a:gd name="connsiteX4" fmla="*/ 0 w 10902884"/>
              <a:gd name="connsiteY4" fmla="*/ 1710368 h 1807130"/>
              <a:gd name="connsiteX0" fmla="*/ 0 w 10603345"/>
              <a:gd name="connsiteY0" fmla="*/ 1710368 h 1807130"/>
              <a:gd name="connsiteX1" fmla="*/ 10592638 w 10603345"/>
              <a:gd name="connsiteY1" fmla="*/ 78220 h 1807130"/>
              <a:gd name="connsiteX2" fmla="*/ 7296417 w 10603345"/>
              <a:gd name="connsiteY2" fmla="*/ 860733 h 1807130"/>
              <a:gd name="connsiteX3" fmla="*/ 212876 w 10603345"/>
              <a:gd name="connsiteY3" fmla="*/ 1807130 h 1807130"/>
              <a:gd name="connsiteX4" fmla="*/ 0 w 10603345"/>
              <a:gd name="connsiteY4" fmla="*/ 1710368 h 1807130"/>
              <a:gd name="connsiteX0" fmla="*/ 0 w 7575205"/>
              <a:gd name="connsiteY0" fmla="*/ 1765978 h 1862740"/>
              <a:gd name="connsiteX1" fmla="*/ 7314940 w 7575205"/>
              <a:gd name="connsiteY1" fmla="*/ 60628 h 1862740"/>
              <a:gd name="connsiteX2" fmla="*/ 7296417 w 7575205"/>
              <a:gd name="connsiteY2" fmla="*/ 916343 h 1862740"/>
              <a:gd name="connsiteX3" fmla="*/ 212876 w 7575205"/>
              <a:gd name="connsiteY3" fmla="*/ 1862740 h 1862740"/>
              <a:gd name="connsiteX4" fmla="*/ 0 w 7575205"/>
              <a:gd name="connsiteY4" fmla="*/ 1765978 h 1862740"/>
              <a:gd name="connsiteX0" fmla="*/ 0 w 7562849"/>
              <a:gd name="connsiteY0" fmla="*/ 1765978 h 1862740"/>
              <a:gd name="connsiteX1" fmla="*/ 7314940 w 7562849"/>
              <a:gd name="connsiteY1" fmla="*/ 60628 h 1862740"/>
              <a:gd name="connsiteX2" fmla="*/ 7296417 w 7562849"/>
              <a:gd name="connsiteY2" fmla="*/ 916343 h 1862740"/>
              <a:gd name="connsiteX3" fmla="*/ 212876 w 7562849"/>
              <a:gd name="connsiteY3" fmla="*/ 1862740 h 1862740"/>
              <a:gd name="connsiteX4" fmla="*/ 0 w 7562849"/>
              <a:gd name="connsiteY4" fmla="*/ 1765978 h 1862740"/>
              <a:gd name="connsiteX0" fmla="*/ 0 w 7533299"/>
              <a:gd name="connsiteY0" fmla="*/ 1765978 h 1862740"/>
              <a:gd name="connsiteX1" fmla="*/ 7314940 w 7533299"/>
              <a:gd name="connsiteY1" fmla="*/ 60628 h 1862740"/>
              <a:gd name="connsiteX2" fmla="*/ 7296417 w 7533299"/>
              <a:gd name="connsiteY2" fmla="*/ 916343 h 1862740"/>
              <a:gd name="connsiteX3" fmla="*/ 212876 w 7533299"/>
              <a:gd name="connsiteY3" fmla="*/ 1862740 h 1862740"/>
              <a:gd name="connsiteX4" fmla="*/ 0 w 7533299"/>
              <a:gd name="connsiteY4" fmla="*/ 1765978 h 1862740"/>
              <a:gd name="connsiteX0" fmla="*/ 0 w 7525898"/>
              <a:gd name="connsiteY0" fmla="*/ 1765978 h 1862740"/>
              <a:gd name="connsiteX1" fmla="*/ 7314940 w 7525898"/>
              <a:gd name="connsiteY1" fmla="*/ 60628 h 1862740"/>
              <a:gd name="connsiteX2" fmla="*/ 7296417 w 7525898"/>
              <a:gd name="connsiteY2" fmla="*/ 916343 h 1862740"/>
              <a:gd name="connsiteX3" fmla="*/ 212876 w 7525898"/>
              <a:gd name="connsiteY3" fmla="*/ 1862740 h 1862740"/>
              <a:gd name="connsiteX4" fmla="*/ 0 w 7525898"/>
              <a:gd name="connsiteY4" fmla="*/ 1765978 h 1862740"/>
              <a:gd name="connsiteX0" fmla="*/ 0 w 7488036"/>
              <a:gd name="connsiteY0" fmla="*/ 1765978 h 1862740"/>
              <a:gd name="connsiteX1" fmla="*/ 7314940 w 7488036"/>
              <a:gd name="connsiteY1" fmla="*/ 60628 h 1862740"/>
              <a:gd name="connsiteX2" fmla="*/ 7296417 w 7488036"/>
              <a:gd name="connsiteY2" fmla="*/ 916343 h 1862740"/>
              <a:gd name="connsiteX3" fmla="*/ 212876 w 7488036"/>
              <a:gd name="connsiteY3" fmla="*/ 1862740 h 1862740"/>
              <a:gd name="connsiteX4" fmla="*/ 0 w 7488036"/>
              <a:gd name="connsiteY4" fmla="*/ 1765978 h 1862740"/>
              <a:gd name="connsiteX0" fmla="*/ 0 w 7536306"/>
              <a:gd name="connsiteY0" fmla="*/ 1765978 h 1862740"/>
              <a:gd name="connsiteX1" fmla="*/ 7314940 w 7536306"/>
              <a:gd name="connsiteY1" fmla="*/ 60628 h 1862740"/>
              <a:gd name="connsiteX2" fmla="*/ 7296417 w 7536306"/>
              <a:gd name="connsiteY2" fmla="*/ 916343 h 1862740"/>
              <a:gd name="connsiteX3" fmla="*/ 212876 w 7536306"/>
              <a:gd name="connsiteY3" fmla="*/ 1862740 h 1862740"/>
              <a:gd name="connsiteX4" fmla="*/ 0 w 7536306"/>
              <a:gd name="connsiteY4" fmla="*/ 1765978 h 1862740"/>
              <a:gd name="connsiteX0" fmla="*/ 0 w 7511723"/>
              <a:gd name="connsiteY0" fmla="*/ 1740223 h 1870439"/>
              <a:gd name="connsiteX1" fmla="*/ 7290357 w 7511723"/>
              <a:gd name="connsiteY1" fmla="*/ 68327 h 1870439"/>
              <a:gd name="connsiteX2" fmla="*/ 7271834 w 7511723"/>
              <a:gd name="connsiteY2" fmla="*/ 924042 h 1870439"/>
              <a:gd name="connsiteX3" fmla="*/ 188293 w 7511723"/>
              <a:gd name="connsiteY3" fmla="*/ 1870439 h 1870439"/>
              <a:gd name="connsiteX4" fmla="*/ 0 w 7511723"/>
              <a:gd name="connsiteY4" fmla="*/ 1740223 h 1870439"/>
              <a:gd name="connsiteX0" fmla="*/ 0 w 7511723"/>
              <a:gd name="connsiteY0" fmla="*/ 1740223 h 1877494"/>
              <a:gd name="connsiteX1" fmla="*/ 7290357 w 7511723"/>
              <a:gd name="connsiteY1" fmla="*/ 68327 h 1877494"/>
              <a:gd name="connsiteX2" fmla="*/ 7271834 w 7511723"/>
              <a:gd name="connsiteY2" fmla="*/ 924042 h 1877494"/>
              <a:gd name="connsiteX3" fmla="*/ 174523 w 7511723"/>
              <a:gd name="connsiteY3" fmla="*/ 1877494 h 1877494"/>
              <a:gd name="connsiteX4" fmla="*/ 0 w 7511723"/>
              <a:gd name="connsiteY4" fmla="*/ 1740223 h 1877494"/>
              <a:gd name="connsiteX0" fmla="*/ 0 w 7511723"/>
              <a:gd name="connsiteY0" fmla="*/ 1740223 h 2150250"/>
              <a:gd name="connsiteX1" fmla="*/ 7290357 w 7511723"/>
              <a:gd name="connsiteY1" fmla="*/ 68327 h 2150250"/>
              <a:gd name="connsiteX2" fmla="*/ 7271834 w 7511723"/>
              <a:gd name="connsiteY2" fmla="*/ 924042 h 2150250"/>
              <a:gd name="connsiteX3" fmla="*/ 232601 w 7511723"/>
              <a:gd name="connsiteY3" fmla="*/ 2150250 h 2150250"/>
              <a:gd name="connsiteX4" fmla="*/ 0 w 7511723"/>
              <a:gd name="connsiteY4" fmla="*/ 1740223 h 2150250"/>
              <a:gd name="connsiteX0" fmla="*/ 0 w 7373934"/>
              <a:gd name="connsiteY0" fmla="*/ 1903381 h 2112650"/>
              <a:gd name="connsiteX1" fmla="*/ 7152568 w 7373934"/>
              <a:gd name="connsiteY1" fmla="*/ 30727 h 2112650"/>
              <a:gd name="connsiteX2" fmla="*/ 7134045 w 7373934"/>
              <a:gd name="connsiteY2" fmla="*/ 886442 h 2112650"/>
              <a:gd name="connsiteX3" fmla="*/ 94812 w 7373934"/>
              <a:gd name="connsiteY3" fmla="*/ 2112650 h 2112650"/>
              <a:gd name="connsiteX4" fmla="*/ 0 w 7373934"/>
              <a:gd name="connsiteY4" fmla="*/ 1903381 h 2112650"/>
              <a:gd name="connsiteX0" fmla="*/ 0 w 7373934"/>
              <a:gd name="connsiteY0" fmla="*/ 1895640 h 2104909"/>
              <a:gd name="connsiteX1" fmla="*/ 7152568 w 7373934"/>
              <a:gd name="connsiteY1" fmla="*/ 22986 h 2104909"/>
              <a:gd name="connsiteX2" fmla="*/ 7134045 w 7373934"/>
              <a:gd name="connsiteY2" fmla="*/ 878701 h 2104909"/>
              <a:gd name="connsiteX3" fmla="*/ 94812 w 7373934"/>
              <a:gd name="connsiteY3" fmla="*/ 2104909 h 2104909"/>
              <a:gd name="connsiteX4" fmla="*/ 0 w 7373934"/>
              <a:gd name="connsiteY4" fmla="*/ 1895640 h 2104909"/>
              <a:gd name="connsiteX0" fmla="*/ 0 w 7383548"/>
              <a:gd name="connsiteY0" fmla="*/ 1812943 h 2022212"/>
              <a:gd name="connsiteX1" fmla="*/ 7175540 w 7383548"/>
              <a:gd name="connsiteY1" fmla="*/ 35528 h 2022212"/>
              <a:gd name="connsiteX2" fmla="*/ 7134045 w 7383548"/>
              <a:gd name="connsiteY2" fmla="*/ 796004 h 2022212"/>
              <a:gd name="connsiteX3" fmla="*/ 94812 w 7383548"/>
              <a:gd name="connsiteY3" fmla="*/ 2022212 h 2022212"/>
              <a:gd name="connsiteX4" fmla="*/ 0 w 7383548"/>
              <a:gd name="connsiteY4" fmla="*/ 1812943 h 2022212"/>
              <a:gd name="connsiteX0" fmla="*/ 0 w 7383548"/>
              <a:gd name="connsiteY0" fmla="*/ 1824742 h 2034011"/>
              <a:gd name="connsiteX1" fmla="*/ 7175540 w 7383548"/>
              <a:gd name="connsiteY1" fmla="*/ 47327 h 2034011"/>
              <a:gd name="connsiteX2" fmla="*/ 7134045 w 7383548"/>
              <a:gd name="connsiteY2" fmla="*/ 807803 h 2034011"/>
              <a:gd name="connsiteX3" fmla="*/ 94812 w 7383548"/>
              <a:gd name="connsiteY3" fmla="*/ 2034011 h 2034011"/>
              <a:gd name="connsiteX4" fmla="*/ 0 w 7383548"/>
              <a:gd name="connsiteY4" fmla="*/ 1824742 h 2034011"/>
              <a:gd name="connsiteX0" fmla="*/ 0 w 7423097"/>
              <a:gd name="connsiteY0" fmla="*/ 1617326 h 1826595"/>
              <a:gd name="connsiteX1" fmla="*/ 7257903 w 7423097"/>
              <a:gd name="connsiteY1" fmla="*/ 108530 h 1826595"/>
              <a:gd name="connsiteX2" fmla="*/ 7134045 w 7423097"/>
              <a:gd name="connsiteY2" fmla="*/ 600387 h 1826595"/>
              <a:gd name="connsiteX3" fmla="*/ 94812 w 7423097"/>
              <a:gd name="connsiteY3" fmla="*/ 1826595 h 1826595"/>
              <a:gd name="connsiteX4" fmla="*/ 0 w 7423097"/>
              <a:gd name="connsiteY4" fmla="*/ 1617326 h 1826595"/>
              <a:gd name="connsiteX0" fmla="*/ 0 w 7505521"/>
              <a:gd name="connsiteY0" fmla="*/ 1617326 h 1826595"/>
              <a:gd name="connsiteX1" fmla="*/ 7257903 w 7505521"/>
              <a:gd name="connsiteY1" fmla="*/ 108530 h 1826595"/>
              <a:gd name="connsiteX2" fmla="*/ 7281981 w 7505521"/>
              <a:gd name="connsiteY2" fmla="*/ 594056 h 1826595"/>
              <a:gd name="connsiteX3" fmla="*/ 94812 w 7505521"/>
              <a:gd name="connsiteY3" fmla="*/ 1826595 h 1826595"/>
              <a:gd name="connsiteX4" fmla="*/ 0 w 7505521"/>
              <a:gd name="connsiteY4" fmla="*/ 1617326 h 1826595"/>
              <a:gd name="connsiteX0" fmla="*/ 0 w 7420278"/>
              <a:gd name="connsiteY0" fmla="*/ 1617326 h 1826595"/>
              <a:gd name="connsiteX1" fmla="*/ 7257903 w 7420278"/>
              <a:gd name="connsiteY1" fmla="*/ 108530 h 1826595"/>
              <a:gd name="connsiteX2" fmla="*/ 7281981 w 7420278"/>
              <a:gd name="connsiteY2" fmla="*/ 594056 h 1826595"/>
              <a:gd name="connsiteX3" fmla="*/ 94812 w 7420278"/>
              <a:gd name="connsiteY3" fmla="*/ 1826595 h 1826595"/>
              <a:gd name="connsiteX4" fmla="*/ 0 w 7420278"/>
              <a:gd name="connsiteY4" fmla="*/ 1617326 h 1826595"/>
              <a:gd name="connsiteX0" fmla="*/ 0 w 7415215"/>
              <a:gd name="connsiteY0" fmla="*/ 1617326 h 1826595"/>
              <a:gd name="connsiteX1" fmla="*/ 7257903 w 7415215"/>
              <a:gd name="connsiteY1" fmla="*/ 108530 h 1826595"/>
              <a:gd name="connsiteX2" fmla="*/ 7281981 w 7415215"/>
              <a:gd name="connsiteY2" fmla="*/ 594056 h 1826595"/>
              <a:gd name="connsiteX3" fmla="*/ 94812 w 7415215"/>
              <a:gd name="connsiteY3" fmla="*/ 1826595 h 1826595"/>
              <a:gd name="connsiteX4" fmla="*/ 0 w 7415215"/>
              <a:gd name="connsiteY4" fmla="*/ 1617326 h 1826595"/>
              <a:gd name="connsiteX0" fmla="*/ 0 w 7415215"/>
              <a:gd name="connsiteY0" fmla="*/ 1580708 h 1789977"/>
              <a:gd name="connsiteX1" fmla="*/ 7257903 w 7415215"/>
              <a:gd name="connsiteY1" fmla="*/ 71912 h 1789977"/>
              <a:gd name="connsiteX2" fmla="*/ 7281981 w 7415215"/>
              <a:gd name="connsiteY2" fmla="*/ 557438 h 1789977"/>
              <a:gd name="connsiteX3" fmla="*/ 94812 w 7415215"/>
              <a:gd name="connsiteY3" fmla="*/ 1789977 h 1789977"/>
              <a:gd name="connsiteX4" fmla="*/ 0 w 7415215"/>
              <a:gd name="connsiteY4" fmla="*/ 1580708 h 1789977"/>
              <a:gd name="connsiteX0" fmla="*/ 0 w 7415215"/>
              <a:gd name="connsiteY0" fmla="*/ 1510568 h 1719837"/>
              <a:gd name="connsiteX1" fmla="*/ 7257903 w 7415215"/>
              <a:gd name="connsiteY1" fmla="*/ 1772 h 1719837"/>
              <a:gd name="connsiteX2" fmla="*/ 7281981 w 7415215"/>
              <a:gd name="connsiteY2" fmla="*/ 487298 h 1719837"/>
              <a:gd name="connsiteX3" fmla="*/ 94812 w 7415215"/>
              <a:gd name="connsiteY3" fmla="*/ 1719837 h 1719837"/>
              <a:gd name="connsiteX4" fmla="*/ 0 w 7415215"/>
              <a:gd name="connsiteY4" fmla="*/ 1510568 h 1719837"/>
              <a:gd name="connsiteX0" fmla="*/ 0 w 7403570"/>
              <a:gd name="connsiteY0" fmla="*/ 1546482 h 1718065"/>
              <a:gd name="connsiteX1" fmla="*/ 7246258 w 7403570"/>
              <a:gd name="connsiteY1" fmla="*/ 0 h 1718065"/>
              <a:gd name="connsiteX2" fmla="*/ 7270336 w 7403570"/>
              <a:gd name="connsiteY2" fmla="*/ 485526 h 1718065"/>
              <a:gd name="connsiteX3" fmla="*/ 83167 w 7403570"/>
              <a:gd name="connsiteY3" fmla="*/ 1718065 h 1718065"/>
              <a:gd name="connsiteX4" fmla="*/ 0 w 7403570"/>
              <a:gd name="connsiteY4" fmla="*/ 1546482 h 1718065"/>
              <a:gd name="connsiteX0" fmla="*/ 0 w 7403570"/>
              <a:gd name="connsiteY0" fmla="*/ 1546482 h 1754899"/>
              <a:gd name="connsiteX1" fmla="*/ 7246258 w 7403570"/>
              <a:gd name="connsiteY1" fmla="*/ 0 h 1754899"/>
              <a:gd name="connsiteX2" fmla="*/ 7270336 w 7403570"/>
              <a:gd name="connsiteY2" fmla="*/ 485526 h 1754899"/>
              <a:gd name="connsiteX3" fmla="*/ 99629 w 7403570"/>
              <a:gd name="connsiteY3" fmla="*/ 1754899 h 1754899"/>
              <a:gd name="connsiteX4" fmla="*/ 0 w 7403570"/>
              <a:gd name="connsiteY4" fmla="*/ 1546482 h 1754899"/>
              <a:gd name="connsiteX0" fmla="*/ 0 w 7403570"/>
              <a:gd name="connsiteY0" fmla="*/ 1546482 h 1701054"/>
              <a:gd name="connsiteX1" fmla="*/ 7246258 w 7403570"/>
              <a:gd name="connsiteY1" fmla="*/ 0 h 1701054"/>
              <a:gd name="connsiteX2" fmla="*/ 7270336 w 7403570"/>
              <a:gd name="connsiteY2" fmla="*/ 485526 h 1701054"/>
              <a:gd name="connsiteX3" fmla="*/ 95059 w 7403570"/>
              <a:gd name="connsiteY3" fmla="*/ 1701054 h 1701054"/>
              <a:gd name="connsiteX4" fmla="*/ 0 w 7403570"/>
              <a:gd name="connsiteY4" fmla="*/ 1546482 h 1701054"/>
              <a:gd name="csX0" fmla="*/ 0 w 7346070"/>
              <a:gd name="csY0" fmla="*/ 2082185 h 2236757"/>
              <a:gd name="csX1" fmla="*/ 7051237 w 7346070"/>
              <a:gd name="csY1" fmla="*/ 0 h 2236757"/>
              <a:gd name="csX2" fmla="*/ 7270336 w 7346070"/>
              <a:gd name="csY2" fmla="*/ 1021229 h 2236757"/>
              <a:gd name="csX3" fmla="*/ 95059 w 7346070"/>
              <a:gd name="csY3" fmla="*/ 2236757 h 2236757"/>
              <a:gd name="csX4" fmla="*/ 0 w 7346070"/>
              <a:gd name="csY4" fmla="*/ 2082185 h 2236757"/>
              <a:gd name="csX0" fmla="*/ 0 w 7476931"/>
              <a:gd name="csY0" fmla="*/ 2082185 h 2236757"/>
              <a:gd name="csX1" fmla="*/ 7051237 w 7476931"/>
              <a:gd name="csY1" fmla="*/ 0 h 2236757"/>
              <a:gd name="csX2" fmla="*/ 7421818 w 7476931"/>
              <a:gd name="csY2" fmla="*/ 1051473 h 2236757"/>
              <a:gd name="csX3" fmla="*/ 95059 w 7476931"/>
              <a:gd name="csY3" fmla="*/ 2236757 h 2236757"/>
              <a:gd name="csX4" fmla="*/ 0 w 7476931"/>
              <a:gd name="csY4" fmla="*/ 2082185 h 2236757"/>
              <a:gd name="csX0" fmla="*/ 0 w 7476931"/>
              <a:gd name="csY0" fmla="*/ 2082185 h 2236757"/>
              <a:gd name="csX1" fmla="*/ 7051237 w 7476931"/>
              <a:gd name="csY1" fmla="*/ 0 h 2236757"/>
              <a:gd name="csX2" fmla="*/ 7421818 w 7476931"/>
              <a:gd name="csY2" fmla="*/ 1051473 h 2236757"/>
              <a:gd name="csX3" fmla="*/ 95059 w 7476931"/>
              <a:gd name="csY3" fmla="*/ 2236757 h 2236757"/>
              <a:gd name="csX4" fmla="*/ 0 w 7476931"/>
              <a:gd name="csY4" fmla="*/ 2082185 h 2236757"/>
              <a:gd name="csX0" fmla="*/ 0 w 7476931"/>
              <a:gd name="csY0" fmla="*/ 2082185 h 3379982"/>
              <a:gd name="csX1" fmla="*/ 7051237 w 7476931"/>
              <a:gd name="csY1" fmla="*/ 0 h 3379982"/>
              <a:gd name="csX2" fmla="*/ 7421818 w 7476931"/>
              <a:gd name="csY2" fmla="*/ 1051473 h 3379982"/>
              <a:gd name="csX3" fmla="*/ 1828129 w 7476931"/>
              <a:gd name="csY3" fmla="*/ 3379982 h 3379982"/>
              <a:gd name="csX4" fmla="*/ 0 w 7476931"/>
              <a:gd name="csY4" fmla="*/ 2082185 h 3379982"/>
              <a:gd name="csX0" fmla="*/ 0 w 6639454"/>
              <a:gd name="csY0" fmla="*/ 939714 h 3741941"/>
              <a:gd name="csX1" fmla="*/ 6213760 w 6639454"/>
              <a:gd name="csY1" fmla="*/ 361959 h 3741941"/>
              <a:gd name="csX2" fmla="*/ 6584341 w 6639454"/>
              <a:gd name="csY2" fmla="*/ 1413432 h 3741941"/>
              <a:gd name="csX3" fmla="*/ 990652 w 6639454"/>
              <a:gd name="csY3" fmla="*/ 3741941 h 3741941"/>
              <a:gd name="csX4" fmla="*/ 0 w 6639454"/>
              <a:gd name="csY4" fmla="*/ 939714 h 3741941"/>
              <a:gd name="csX0" fmla="*/ 0 w 6639454"/>
              <a:gd name="csY0" fmla="*/ 577755 h 3379982"/>
              <a:gd name="csX1" fmla="*/ 6213760 w 6639454"/>
              <a:gd name="csY1" fmla="*/ 0 h 3379982"/>
              <a:gd name="csX2" fmla="*/ 6584341 w 6639454"/>
              <a:gd name="csY2" fmla="*/ 1051473 h 3379982"/>
              <a:gd name="csX3" fmla="*/ 990652 w 6639454"/>
              <a:gd name="csY3" fmla="*/ 3379982 h 3379982"/>
              <a:gd name="csX4" fmla="*/ 0 w 6639454"/>
              <a:gd name="csY4" fmla="*/ 577755 h 3379982"/>
              <a:gd name="csX0" fmla="*/ 0 w 6637910"/>
              <a:gd name="csY0" fmla="*/ 573982 h 3376209"/>
              <a:gd name="csX1" fmla="*/ 6198023 w 6637910"/>
              <a:gd name="csY1" fmla="*/ 0 h 3376209"/>
              <a:gd name="csX2" fmla="*/ 6584341 w 6637910"/>
              <a:gd name="csY2" fmla="*/ 1047700 h 3376209"/>
              <a:gd name="csX3" fmla="*/ 990652 w 6637910"/>
              <a:gd name="csY3" fmla="*/ 3376209 h 3376209"/>
              <a:gd name="csX4" fmla="*/ 0 w 6637910"/>
              <a:gd name="csY4" fmla="*/ 573982 h 3376209"/>
              <a:gd name="csX0" fmla="*/ 0 w 6637910"/>
              <a:gd name="csY0" fmla="*/ 573982 h 3376209"/>
              <a:gd name="csX1" fmla="*/ 6198023 w 6637910"/>
              <a:gd name="csY1" fmla="*/ 0 h 3376209"/>
              <a:gd name="csX2" fmla="*/ 6584341 w 6637910"/>
              <a:gd name="csY2" fmla="*/ 1047700 h 3376209"/>
              <a:gd name="csX3" fmla="*/ 990652 w 6637910"/>
              <a:gd name="csY3" fmla="*/ 3376209 h 3376209"/>
              <a:gd name="csX4" fmla="*/ 0 w 6637910"/>
              <a:gd name="csY4" fmla="*/ 573982 h 3376209"/>
              <a:gd name="csX0" fmla="*/ 0 w 6637910"/>
              <a:gd name="csY0" fmla="*/ 573982 h 3376209"/>
              <a:gd name="csX1" fmla="*/ 6198023 w 6637910"/>
              <a:gd name="csY1" fmla="*/ 0 h 3376209"/>
              <a:gd name="csX2" fmla="*/ 6584341 w 6637910"/>
              <a:gd name="csY2" fmla="*/ 1047700 h 3376209"/>
              <a:gd name="csX3" fmla="*/ 990652 w 6637910"/>
              <a:gd name="csY3" fmla="*/ 3376209 h 3376209"/>
              <a:gd name="csX4" fmla="*/ 0 w 6637910"/>
              <a:gd name="csY4" fmla="*/ 573982 h 3376209"/>
              <a:gd name="csX0" fmla="*/ 0 w 6637910"/>
              <a:gd name="csY0" fmla="*/ 573982 h 3376209"/>
              <a:gd name="csX1" fmla="*/ 6198023 w 6637910"/>
              <a:gd name="csY1" fmla="*/ 0 h 3376209"/>
              <a:gd name="csX2" fmla="*/ 6584341 w 6637910"/>
              <a:gd name="csY2" fmla="*/ 1047700 h 3376209"/>
              <a:gd name="csX3" fmla="*/ 990652 w 6637910"/>
              <a:gd name="csY3" fmla="*/ 3376209 h 3376209"/>
              <a:gd name="csX4" fmla="*/ 0 w 6637910"/>
              <a:gd name="csY4" fmla="*/ 573982 h 3376209"/>
              <a:gd name="csX0" fmla="*/ 0 w 6637910"/>
              <a:gd name="csY0" fmla="*/ 573982 h 3420691"/>
              <a:gd name="csX1" fmla="*/ 6198023 w 6637910"/>
              <a:gd name="csY1" fmla="*/ 0 h 3420691"/>
              <a:gd name="csX2" fmla="*/ 6584341 w 6637910"/>
              <a:gd name="csY2" fmla="*/ 1047700 h 3420691"/>
              <a:gd name="csX3" fmla="*/ 990224 w 6637910"/>
              <a:gd name="csY3" fmla="*/ 3420691 h 3420691"/>
              <a:gd name="csX4" fmla="*/ 0 w 6637910"/>
              <a:gd name="csY4" fmla="*/ 573982 h 3420691"/>
              <a:gd name="csX0" fmla="*/ 0 w 6637910"/>
              <a:gd name="csY0" fmla="*/ 573982 h 3403411"/>
              <a:gd name="csX1" fmla="*/ 6198023 w 6637910"/>
              <a:gd name="csY1" fmla="*/ 0 h 3403411"/>
              <a:gd name="csX2" fmla="*/ 6584341 w 6637910"/>
              <a:gd name="csY2" fmla="*/ 1047700 h 3403411"/>
              <a:gd name="csX3" fmla="*/ 621119 w 6637910"/>
              <a:gd name="csY3" fmla="*/ 3403411 h 3403411"/>
              <a:gd name="csX4" fmla="*/ 0 w 6637910"/>
              <a:gd name="csY4" fmla="*/ 573982 h 3403411"/>
              <a:gd name="csX0" fmla="*/ 0 w 6779130"/>
              <a:gd name="csY0" fmla="*/ 470323 h 3403411"/>
              <a:gd name="csX1" fmla="*/ 6339243 w 6779130"/>
              <a:gd name="csY1" fmla="*/ 0 h 3403411"/>
              <a:gd name="csX2" fmla="*/ 6725561 w 6779130"/>
              <a:gd name="csY2" fmla="*/ 1047700 h 3403411"/>
              <a:gd name="csX3" fmla="*/ 762339 w 6779130"/>
              <a:gd name="csY3" fmla="*/ 3403411 h 3403411"/>
              <a:gd name="csX4" fmla="*/ 0 w 6779130"/>
              <a:gd name="csY4" fmla="*/ 470323 h 3403411"/>
              <a:gd name="csX0" fmla="*/ 0 w 6779130"/>
              <a:gd name="csY0" fmla="*/ 470323 h 3435793"/>
              <a:gd name="csX1" fmla="*/ 6339243 w 6779130"/>
              <a:gd name="csY1" fmla="*/ 0 h 3435793"/>
              <a:gd name="csX2" fmla="*/ 6725561 w 6779130"/>
              <a:gd name="csY2" fmla="*/ 1047700 h 3435793"/>
              <a:gd name="csX3" fmla="*/ 627292 w 6779130"/>
              <a:gd name="csY3" fmla="*/ 3435793 h 3435793"/>
              <a:gd name="csX4" fmla="*/ 0 w 6779130"/>
              <a:gd name="csY4" fmla="*/ 470323 h 3435793"/>
              <a:gd name="csX0" fmla="*/ 0 w 7573826"/>
              <a:gd name="csY0" fmla="*/ 794722 h 3760192"/>
              <a:gd name="csX1" fmla="*/ 7545610 w 7573826"/>
              <a:gd name="csY1" fmla="*/ 0 h 3760192"/>
              <a:gd name="csX2" fmla="*/ 6725561 w 7573826"/>
              <a:gd name="csY2" fmla="*/ 1372099 h 3760192"/>
              <a:gd name="csX3" fmla="*/ 627292 w 7573826"/>
              <a:gd name="csY3" fmla="*/ 3760192 h 3760192"/>
              <a:gd name="csX4" fmla="*/ 0 w 7573826"/>
              <a:gd name="csY4" fmla="*/ 794722 h 3760192"/>
              <a:gd name="csX0" fmla="*/ 0 w 8071535"/>
              <a:gd name="csY0" fmla="*/ 794722 h 3760192"/>
              <a:gd name="csX1" fmla="*/ 7545610 w 8071535"/>
              <a:gd name="csY1" fmla="*/ 0 h 3760192"/>
              <a:gd name="csX2" fmla="*/ 8025674 w 8071535"/>
              <a:gd name="csY2" fmla="*/ 688133 h 3760192"/>
              <a:gd name="csX3" fmla="*/ 627292 w 8071535"/>
              <a:gd name="csY3" fmla="*/ 3760192 h 3760192"/>
              <a:gd name="csX4" fmla="*/ 0 w 8071535"/>
              <a:gd name="csY4" fmla="*/ 794722 h 3760192"/>
              <a:gd name="csX0" fmla="*/ 0 w 8076391"/>
              <a:gd name="csY0" fmla="*/ 794722 h 3760192"/>
              <a:gd name="csX1" fmla="*/ 7545610 w 8076391"/>
              <a:gd name="csY1" fmla="*/ 0 h 3760192"/>
              <a:gd name="csX2" fmla="*/ 8025674 w 8076391"/>
              <a:gd name="csY2" fmla="*/ 688133 h 3760192"/>
              <a:gd name="csX3" fmla="*/ 627292 w 8076391"/>
              <a:gd name="csY3" fmla="*/ 3760192 h 3760192"/>
              <a:gd name="csX4" fmla="*/ 0 w 8076391"/>
              <a:gd name="csY4" fmla="*/ 794722 h 3760192"/>
              <a:gd name="csX0" fmla="*/ 0 w 8082768"/>
              <a:gd name="csY0" fmla="*/ 801407 h 3766877"/>
              <a:gd name="csX1" fmla="*/ 7545610 w 8082768"/>
              <a:gd name="csY1" fmla="*/ 6685 h 3766877"/>
              <a:gd name="csX2" fmla="*/ 8025674 w 8082768"/>
              <a:gd name="csY2" fmla="*/ 694818 h 3766877"/>
              <a:gd name="csX3" fmla="*/ 627292 w 8082768"/>
              <a:gd name="csY3" fmla="*/ 3766877 h 3766877"/>
              <a:gd name="csX4" fmla="*/ 0 w 8082768"/>
              <a:gd name="csY4" fmla="*/ 801407 h 3766877"/>
              <a:gd name="csX0" fmla="*/ 0 w 8082768"/>
              <a:gd name="csY0" fmla="*/ 801407 h 3766877"/>
              <a:gd name="csX1" fmla="*/ 7545610 w 8082768"/>
              <a:gd name="csY1" fmla="*/ 6685 h 3766877"/>
              <a:gd name="csX2" fmla="*/ 8025674 w 8082768"/>
              <a:gd name="csY2" fmla="*/ 694818 h 3766877"/>
              <a:gd name="csX3" fmla="*/ 627292 w 8082768"/>
              <a:gd name="csY3" fmla="*/ 3766877 h 3766877"/>
              <a:gd name="csX4" fmla="*/ 0 w 8082768"/>
              <a:gd name="csY4" fmla="*/ 801407 h 3766877"/>
              <a:gd name="csX0" fmla="*/ 0 w 8084934"/>
              <a:gd name="csY0" fmla="*/ 759427 h 3724897"/>
              <a:gd name="csX1" fmla="*/ 7567935 w 8084934"/>
              <a:gd name="csY1" fmla="*/ 7480 h 3724897"/>
              <a:gd name="csX2" fmla="*/ 8025674 w 8084934"/>
              <a:gd name="csY2" fmla="*/ 652838 h 3724897"/>
              <a:gd name="csX3" fmla="*/ 627292 w 8084934"/>
              <a:gd name="csY3" fmla="*/ 3724897 h 3724897"/>
              <a:gd name="csX4" fmla="*/ 0 w 8084934"/>
              <a:gd name="csY4" fmla="*/ 759427 h 3724897"/>
              <a:gd name="csX0" fmla="*/ 0 w 8084934"/>
              <a:gd name="csY0" fmla="*/ 759427 h 3724897"/>
              <a:gd name="csX1" fmla="*/ 7567935 w 8084934"/>
              <a:gd name="csY1" fmla="*/ 7480 h 3724897"/>
              <a:gd name="csX2" fmla="*/ 8025674 w 8084934"/>
              <a:gd name="csY2" fmla="*/ 652838 h 3724897"/>
              <a:gd name="csX3" fmla="*/ 627292 w 8084934"/>
              <a:gd name="csY3" fmla="*/ 3724897 h 3724897"/>
              <a:gd name="csX4" fmla="*/ 0 w 8084934"/>
              <a:gd name="csY4" fmla="*/ 759427 h 3724897"/>
              <a:gd name="csX0" fmla="*/ 0 w 8039804"/>
              <a:gd name="csY0" fmla="*/ 759288 h 3724758"/>
              <a:gd name="csX1" fmla="*/ 7567935 w 8039804"/>
              <a:gd name="csY1" fmla="*/ 7341 h 3724758"/>
              <a:gd name="csX2" fmla="*/ 7975008 w 8039804"/>
              <a:gd name="csY2" fmla="*/ 659529 h 3724758"/>
              <a:gd name="csX3" fmla="*/ 627292 w 8039804"/>
              <a:gd name="csY3" fmla="*/ 3724758 h 3724758"/>
              <a:gd name="csX4" fmla="*/ 0 w 8039804"/>
              <a:gd name="csY4" fmla="*/ 759288 h 37247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8039804" h="3724758">
                <a:moveTo>
                  <a:pt x="0" y="759288"/>
                </a:moveTo>
                <a:cubicBezTo>
                  <a:pt x="3306679" y="1072009"/>
                  <a:pt x="7209647" y="162568"/>
                  <a:pt x="7567935" y="7341"/>
                </a:cubicBezTo>
                <a:cubicBezTo>
                  <a:pt x="7837979" y="-51577"/>
                  <a:pt x="8185742" y="251295"/>
                  <a:pt x="7975008" y="659529"/>
                </a:cubicBezTo>
                <a:cubicBezTo>
                  <a:pt x="5995128" y="818239"/>
                  <a:pt x="2599476" y="2417279"/>
                  <a:pt x="627292" y="3724758"/>
                </a:cubicBezTo>
                <a:lnTo>
                  <a:pt x="0" y="759288"/>
                </a:lnTo>
                <a:close/>
              </a:path>
            </a:pathLst>
          </a:custGeom>
          <a:gradFill flip="none" rotWithShape="1">
            <a:gsLst>
              <a:gs pos="17000">
                <a:schemeClr val="bg2">
                  <a:lumMod val="50000"/>
                  <a:alpha val="46000"/>
                </a:schemeClr>
              </a:gs>
              <a:gs pos="73000">
                <a:srgbClr val="274577">
                  <a:alpha val="46000"/>
                </a:srgbClr>
              </a:gs>
              <a:gs pos="48000">
                <a:srgbClr val="A1A1A1">
                  <a:alpha val="2000"/>
                </a:srgbClr>
              </a:gs>
              <a:gs pos="99000">
                <a:srgbClr val="6F94CF"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075"/>
            <a:endParaRPr lang="en-US" sz="1745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4F795368-CA22-371C-D8A6-468FD37BE3B7}"/>
              </a:ext>
            </a:extLst>
          </p:cNvPr>
          <p:cNvSpPr/>
          <p:nvPr/>
        </p:nvSpPr>
        <p:spPr>
          <a:xfrm rot="1370504">
            <a:off x="2057356" y="2280353"/>
            <a:ext cx="6742712" cy="3329265"/>
          </a:xfrm>
          <a:custGeom>
            <a:avLst/>
            <a:gdLst>
              <a:gd name="connsiteX0" fmla="*/ 0 w 10430933"/>
              <a:gd name="connsiteY0" fmla="*/ 1649790 h 1935238"/>
              <a:gd name="connsiteX1" fmla="*/ 10430933 w 10430933"/>
              <a:gd name="connsiteY1" fmla="*/ 0 h 1935238"/>
              <a:gd name="connsiteX2" fmla="*/ 10377714 w 10430933"/>
              <a:gd name="connsiteY2" fmla="*/ 1267580 h 1935238"/>
              <a:gd name="connsiteX3" fmla="*/ 169333 w 10430933"/>
              <a:gd name="connsiteY3" fmla="*/ 1935238 h 1935238"/>
              <a:gd name="connsiteX4" fmla="*/ 0 w 10430933"/>
              <a:gd name="connsiteY4" fmla="*/ 1649790 h 1935238"/>
              <a:gd name="connsiteX0" fmla="*/ 0 w 10430933"/>
              <a:gd name="connsiteY0" fmla="*/ 1649790 h 1935238"/>
              <a:gd name="connsiteX1" fmla="*/ 10430933 w 10430933"/>
              <a:gd name="connsiteY1" fmla="*/ 0 h 1935238"/>
              <a:gd name="connsiteX2" fmla="*/ 10377714 w 10430933"/>
              <a:gd name="connsiteY2" fmla="*/ 1267580 h 1935238"/>
              <a:gd name="connsiteX3" fmla="*/ 169333 w 10430933"/>
              <a:gd name="connsiteY3" fmla="*/ 1935238 h 1935238"/>
              <a:gd name="connsiteX4" fmla="*/ 0 w 10430933"/>
              <a:gd name="connsiteY4" fmla="*/ 1649790 h 1935238"/>
              <a:gd name="connsiteX0" fmla="*/ 0 w 10430933"/>
              <a:gd name="connsiteY0" fmla="*/ 1723520 h 2008968"/>
              <a:gd name="connsiteX1" fmla="*/ 10430933 w 10430933"/>
              <a:gd name="connsiteY1" fmla="*/ 73730 h 2008968"/>
              <a:gd name="connsiteX2" fmla="*/ 10377714 w 10430933"/>
              <a:gd name="connsiteY2" fmla="*/ 1341310 h 2008968"/>
              <a:gd name="connsiteX3" fmla="*/ 169333 w 10430933"/>
              <a:gd name="connsiteY3" fmla="*/ 2008968 h 2008968"/>
              <a:gd name="connsiteX4" fmla="*/ 0 w 10430933"/>
              <a:gd name="connsiteY4" fmla="*/ 1723520 h 2008968"/>
              <a:gd name="connsiteX0" fmla="*/ 0 w 10426095"/>
              <a:gd name="connsiteY0" fmla="*/ 1719898 h 2005346"/>
              <a:gd name="connsiteX1" fmla="*/ 10426095 w 10426095"/>
              <a:gd name="connsiteY1" fmla="*/ 74946 h 2005346"/>
              <a:gd name="connsiteX2" fmla="*/ 10377714 w 10426095"/>
              <a:gd name="connsiteY2" fmla="*/ 1337688 h 2005346"/>
              <a:gd name="connsiteX3" fmla="*/ 169333 w 10426095"/>
              <a:gd name="connsiteY3" fmla="*/ 2005346 h 2005346"/>
              <a:gd name="connsiteX4" fmla="*/ 0 w 10426095"/>
              <a:gd name="connsiteY4" fmla="*/ 1719898 h 2005346"/>
              <a:gd name="connsiteX0" fmla="*/ 0 w 10426095"/>
              <a:gd name="connsiteY0" fmla="*/ 1719898 h 2005346"/>
              <a:gd name="connsiteX1" fmla="*/ 10426095 w 10426095"/>
              <a:gd name="connsiteY1" fmla="*/ 74946 h 2005346"/>
              <a:gd name="connsiteX2" fmla="*/ 10382552 w 10426095"/>
              <a:gd name="connsiteY2" fmla="*/ 1124812 h 2005346"/>
              <a:gd name="connsiteX3" fmla="*/ 169333 w 10426095"/>
              <a:gd name="connsiteY3" fmla="*/ 2005346 h 2005346"/>
              <a:gd name="connsiteX4" fmla="*/ 0 w 10426095"/>
              <a:gd name="connsiteY4" fmla="*/ 1719898 h 2005346"/>
              <a:gd name="connsiteX0" fmla="*/ 0 w 10426095"/>
              <a:gd name="connsiteY0" fmla="*/ 1719898 h 1816660"/>
              <a:gd name="connsiteX1" fmla="*/ 10426095 w 10426095"/>
              <a:gd name="connsiteY1" fmla="*/ 74946 h 1816660"/>
              <a:gd name="connsiteX2" fmla="*/ 10382552 w 10426095"/>
              <a:gd name="connsiteY2" fmla="*/ 1124812 h 1816660"/>
              <a:gd name="connsiteX3" fmla="*/ 212876 w 10426095"/>
              <a:gd name="connsiteY3" fmla="*/ 1816660 h 1816660"/>
              <a:gd name="connsiteX4" fmla="*/ 0 w 10426095"/>
              <a:gd name="connsiteY4" fmla="*/ 1719898 h 1816660"/>
              <a:gd name="connsiteX0" fmla="*/ 0 w 10426095"/>
              <a:gd name="connsiteY0" fmla="*/ 1719898 h 1816660"/>
              <a:gd name="connsiteX1" fmla="*/ 10426095 w 10426095"/>
              <a:gd name="connsiteY1" fmla="*/ 74946 h 1816660"/>
              <a:gd name="connsiteX2" fmla="*/ 10382552 w 10426095"/>
              <a:gd name="connsiteY2" fmla="*/ 1124812 h 1816660"/>
              <a:gd name="connsiteX3" fmla="*/ 212876 w 10426095"/>
              <a:gd name="connsiteY3" fmla="*/ 1816660 h 1816660"/>
              <a:gd name="connsiteX4" fmla="*/ 0 w 10426095"/>
              <a:gd name="connsiteY4" fmla="*/ 1719898 h 1816660"/>
              <a:gd name="connsiteX0" fmla="*/ 0 w 10426095"/>
              <a:gd name="connsiteY0" fmla="*/ 1719898 h 1816660"/>
              <a:gd name="connsiteX1" fmla="*/ 10426095 w 10426095"/>
              <a:gd name="connsiteY1" fmla="*/ 74946 h 1816660"/>
              <a:gd name="connsiteX2" fmla="*/ 10382552 w 10426095"/>
              <a:gd name="connsiteY2" fmla="*/ 1124812 h 1816660"/>
              <a:gd name="connsiteX3" fmla="*/ 212876 w 10426095"/>
              <a:gd name="connsiteY3" fmla="*/ 1816660 h 1816660"/>
              <a:gd name="connsiteX4" fmla="*/ 0 w 10426095"/>
              <a:gd name="connsiteY4" fmla="*/ 1719898 h 1816660"/>
              <a:gd name="connsiteX0" fmla="*/ 0 w 10426095"/>
              <a:gd name="connsiteY0" fmla="*/ 1719898 h 1816660"/>
              <a:gd name="connsiteX1" fmla="*/ 10426095 w 10426095"/>
              <a:gd name="connsiteY1" fmla="*/ 74946 h 1816660"/>
              <a:gd name="connsiteX2" fmla="*/ 10382552 w 10426095"/>
              <a:gd name="connsiteY2" fmla="*/ 1124812 h 1816660"/>
              <a:gd name="connsiteX3" fmla="*/ 212876 w 10426095"/>
              <a:gd name="connsiteY3" fmla="*/ 1816660 h 1816660"/>
              <a:gd name="connsiteX4" fmla="*/ 0 w 10426095"/>
              <a:gd name="connsiteY4" fmla="*/ 1719898 h 1816660"/>
              <a:gd name="connsiteX0" fmla="*/ 0 w 10629295"/>
              <a:gd name="connsiteY0" fmla="*/ 1723520 h 1820282"/>
              <a:gd name="connsiteX1" fmla="*/ 10629295 w 10629295"/>
              <a:gd name="connsiteY1" fmla="*/ 73729 h 1820282"/>
              <a:gd name="connsiteX2" fmla="*/ 10382552 w 10629295"/>
              <a:gd name="connsiteY2" fmla="*/ 1128434 h 1820282"/>
              <a:gd name="connsiteX3" fmla="*/ 212876 w 10629295"/>
              <a:gd name="connsiteY3" fmla="*/ 1820282 h 1820282"/>
              <a:gd name="connsiteX4" fmla="*/ 0 w 10629295"/>
              <a:gd name="connsiteY4" fmla="*/ 1723520 h 1820282"/>
              <a:gd name="connsiteX0" fmla="*/ 0 w 10629295"/>
              <a:gd name="connsiteY0" fmla="*/ 1723520 h 1820282"/>
              <a:gd name="connsiteX1" fmla="*/ 10629295 w 10629295"/>
              <a:gd name="connsiteY1" fmla="*/ 73729 h 1820282"/>
              <a:gd name="connsiteX2" fmla="*/ 10522857 w 10629295"/>
              <a:gd name="connsiteY2" fmla="*/ 1133272 h 1820282"/>
              <a:gd name="connsiteX3" fmla="*/ 212876 w 10629295"/>
              <a:gd name="connsiteY3" fmla="*/ 1820282 h 1820282"/>
              <a:gd name="connsiteX4" fmla="*/ 0 w 10629295"/>
              <a:gd name="connsiteY4" fmla="*/ 1723520 h 1820282"/>
              <a:gd name="connsiteX0" fmla="*/ 0 w 11002044"/>
              <a:gd name="connsiteY0" fmla="*/ 1697624 h 1794386"/>
              <a:gd name="connsiteX1" fmla="*/ 11002044 w 11002044"/>
              <a:gd name="connsiteY1" fmla="*/ 82778 h 1794386"/>
              <a:gd name="connsiteX2" fmla="*/ 10522857 w 11002044"/>
              <a:gd name="connsiteY2" fmla="*/ 1107376 h 1794386"/>
              <a:gd name="connsiteX3" fmla="*/ 212876 w 11002044"/>
              <a:gd name="connsiteY3" fmla="*/ 1794386 h 1794386"/>
              <a:gd name="connsiteX4" fmla="*/ 0 w 11002044"/>
              <a:gd name="connsiteY4" fmla="*/ 1697624 h 1794386"/>
              <a:gd name="connsiteX0" fmla="*/ 0 w 11002044"/>
              <a:gd name="connsiteY0" fmla="*/ 1697624 h 1794386"/>
              <a:gd name="connsiteX1" fmla="*/ 11002044 w 11002044"/>
              <a:gd name="connsiteY1" fmla="*/ 82778 h 1794386"/>
              <a:gd name="connsiteX2" fmla="*/ 10522857 w 11002044"/>
              <a:gd name="connsiteY2" fmla="*/ 1107376 h 1794386"/>
              <a:gd name="connsiteX3" fmla="*/ 212876 w 11002044"/>
              <a:gd name="connsiteY3" fmla="*/ 1794386 h 1794386"/>
              <a:gd name="connsiteX4" fmla="*/ 0 w 11002044"/>
              <a:gd name="connsiteY4" fmla="*/ 1697624 h 1794386"/>
              <a:gd name="connsiteX0" fmla="*/ 0 w 11011548"/>
              <a:gd name="connsiteY0" fmla="*/ 1697624 h 1794386"/>
              <a:gd name="connsiteX1" fmla="*/ 11002044 w 11011548"/>
              <a:gd name="connsiteY1" fmla="*/ 82778 h 1794386"/>
              <a:gd name="connsiteX2" fmla="*/ 11000442 w 11011548"/>
              <a:gd name="connsiteY2" fmla="*/ 1124848 h 1794386"/>
              <a:gd name="connsiteX3" fmla="*/ 212876 w 11011548"/>
              <a:gd name="connsiteY3" fmla="*/ 1794386 h 1794386"/>
              <a:gd name="connsiteX4" fmla="*/ 0 w 11011548"/>
              <a:gd name="connsiteY4" fmla="*/ 1697624 h 1794386"/>
              <a:gd name="connsiteX0" fmla="*/ 0 w 11004758"/>
              <a:gd name="connsiteY0" fmla="*/ 1697624 h 1794386"/>
              <a:gd name="connsiteX1" fmla="*/ 11002044 w 11004758"/>
              <a:gd name="connsiteY1" fmla="*/ 82778 h 1794386"/>
              <a:gd name="connsiteX2" fmla="*/ 11000442 w 11004758"/>
              <a:gd name="connsiteY2" fmla="*/ 1124848 h 1794386"/>
              <a:gd name="connsiteX3" fmla="*/ 212876 w 11004758"/>
              <a:gd name="connsiteY3" fmla="*/ 1794386 h 1794386"/>
              <a:gd name="connsiteX4" fmla="*/ 0 w 11004758"/>
              <a:gd name="connsiteY4" fmla="*/ 1697624 h 1794386"/>
              <a:gd name="connsiteX0" fmla="*/ 0 w 11042813"/>
              <a:gd name="connsiteY0" fmla="*/ 1693368 h 1790130"/>
              <a:gd name="connsiteX1" fmla="*/ 11042813 w 11042813"/>
              <a:gd name="connsiteY1" fmla="*/ 84346 h 1790130"/>
              <a:gd name="connsiteX2" fmla="*/ 11000442 w 11042813"/>
              <a:gd name="connsiteY2" fmla="*/ 1120592 h 1790130"/>
              <a:gd name="connsiteX3" fmla="*/ 212876 w 11042813"/>
              <a:gd name="connsiteY3" fmla="*/ 1790130 h 1790130"/>
              <a:gd name="connsiteX4" fmla="*/ 0 w 11042813"/>
              <a:gd name="connsiteY4" fmla="*/ 1693368 h 1790130"/>
              <a:gd name="connsiteX0" fmla="*/ 0 w 11042813"/>
              <a:gd name="connsiteY0" fmla="*/ 1693368 h 1790130"/>
              <a:gd name="connsiteX1" fmla="*/ 11042813 w 11042813"/>
              <a:gd name="connsiteY1" fmla="*/ 84346 h 1790130"/>
              <a:gd name="connsiteX2" fmla="*/ 11000442 w 11042813"/>
              <a:gd name="connsiteY2" fmla="*/ 1120592 h 1790130"/>
              <a:gd name="connsiteX3" fmla="*/ 212876 w 11042813"/>
              <a:gd name="connsiteY3" fmla="*/ 1790130 h 1790130"/>
              <a:gd name="connsiteX4" fmla="*/ 0 w 11042813"/>
              <a:gd name="connsiteY4" fmla="*/ 1693368 h 1790130"/>
              <a:gd name="connsiteX0" fmla="*/ 0 w 11042813"/>
              <a:gd name="connsiteY0" fmla="*/ 1693368 h 1790130"/>
              <a:gd name="connsiteX1" fmla="*/ 11042813 w 11042813"/>
              <a:gd name="connsiteY1" fmla="*/ 84346 h 1790130"/>
              <a:gd name="connsiteX2" fmla="*/ 11029017 w 11042813"/>
              <a:gd name="connsiteY2" fmla="*/ 1108685 h 1790130"/>
              <a:gd name="connsiteX3" fmla="*/ 212876 w 11042813"/>
              <a:gd name="connsiteY3" fmla="*/ 1790130 h 1790130"/>
              <a:gd name="connsiteX4" fmla="*/ 0 w 11042813"/>
              <a:gd name="connsiteY4" fmla="*/ 1693368 h 1790130"/>
              <a:gd name="connsiteX0" fmla="*/ 0 w 11042813"/>
              <a:gd name="connsiteY0" fmla="*/ 1693368 h 1790130"/>
              <a:gd name="connsiteX1" fmla="*/ 11042813 w 11042813"/>
              <a:gd name="connsiteY1" fmla="*/ 84346 h 1790130"/>
              <a:gd name="connsiteX2" fmla="*/ 11029017 w 11042813"/>
              <a:gd name="connsiteY2" fmla="*/ 1108685 h 1790130"/>
              <a:gd name="connsiteX3" fmla="*/ 212876 w 11042813"/>
              <a:gd name="connsiteY3" fmla="*/ 1790130 h 1790130"/>
              <a:gd name="connsiteX4" fmla="*/ 0 w 11042813"/>
              <a:gd name="connsiteY4" fmla="*/ 1693368 h 1790130"/>
              <a:gd name="connsiteX0" fmla="*/ 0 w 11042813"/>
              <a:gd name="connsiteY0" fmla="*/ 1693368 h 1790130"/>
              <a:gd name="connsiteX1" fmla="*/ 11042813 w 11042813"/>
              <a:gd name="connsiteY1" fmla="*/ 84346 h 1790130"/>
              <a:gd name="connsiteX2" fmla="*/ 11029017 w 11042813"/>
              <a:gd name="connsiteY2" fmla="*/ 1108685 h 1790130"/>
              <a:gd name="connsiteX3" fmla="*/ 212876 w 11042813"/>
              <a:gd name="connsiteY3" fmla="*/ 1790130 h 1790130"/>
              <a:gd name="connsiteX4" fmla="*/ 0 w 11042813"/>
              <a:gd name="connsiteY4" fmla="*/ 1693368 h 1790130"/>
              <a:gd name="connsiteX0" fmla="*/ 0 w 11029020"/>
              <a:gd name="connsiteY0" fmla="*/ 1710368 h 1807130"/>
              <a:gd name="connsiteX1" fmla="*/ 10592638 w 11029020"/>
              <a:gd name="connsiteY1" fmla="*/ 78220 h 1807130"/>
              <a:gd name="connsiteX2" fmla="*/ 11029017 w 11029020"/>
              <a:gd name="connsiteY2" fmla="*/ 1125685 h 1807130"/>
              <a:gd name="connsiteX3" fmla="*/ 212876 w 11029020"/>
              <a:gd name="connsiteY3" fmla="*/ 1807130 h 1807130"/>
              <a:gd name="connsiteX4" fmla="*/ 0 w 11029020"/>
              <a:gd name="connsiteY4" fmla="*/ 1710368 h 1807130"/>
              <a:gd name="connsiteX0" fmla="*/ 0 w 10651322"/>
              <a:gd name="connsiteY0" fmla="*/ 1710368 h 1807130"/>
              <a:gd name="connsiteX1" fmla="*/ 10592638 w 10651322"/>
              <a:gd name="connsiteY1" fmla="*/ 78220 h 1807130"/>
              <a:gd name="connsiteX2" fmla="*/ 10651303 w 10651322"/>
              <a:gd name="connsiteY2" fmla="*/ 1115161 h 1807130"/>
              <a:gd name="connsiteX3" fmla="*/ 212876 w 10651322"/>
              <a:gd name="connsiteY3" fmla="*/ 1807130 h 1807130"/>
              <a:gd name="connsiteX4" fmla="*/ 0 w 10651322"/>
              <a:gd name="connsiteY4" fmla="*/ 1710368 h 1807130"/>
              <a:gd name="connsiteX0" fmla="*/ 0 w 10852120"/>
              <a:gd name="connsiteY0" fmla="*/ 1710368 h 1807130"/>
              <a:gd name="connsiteX1" fmla="*/ 10592638 w 10852120"/>
              <a:gd name="connsiteY1" fmla="*/ 78220 h 1807130"/>
              <a:gd name="connsiteX2" fmla="*/ 10651303 w 10852120"/>
              <a:gd name="connsiteY2" fmla="*/ 1115161 h 1807130"/>
              <a:gd name="connsiteX3" fmla="*/ 212876 w 10852120"/>
              <a:gd name="connsiteY3" fmla="*/ 1807130 h 1807130"/>
              <a:gd name="connsiteX4" fmla="*/ 0 w 10852120"/>
              <a:gd name="connsiteY4" fmla="*/ 1710368 h 1807130"/>
              <a:gd name="connsiteX0" fmla="*/ 0 w 10902884"/>
              <a:gd name="connsiteY0" fmla="*/ 1710368 h 1807130"/>
              <a:gd name="connsiteX1" fmla="*/ 10592638 w 10902884"/>
              <a:gd name="connsiteY1" fmla="*/ 78220 h 1807130"/>
              <a:gd name="connsiteX2" fmla="*/ 10651303 w 10902884"/>
              <a:gd name="connsiteY2" fmla="*/ 1115161 h 1807130"/>
              <a:gd name="connsiteX3" fmla="*/ 212876 w 10902884"/>
              <a:gd name="connsiteY3" fmla="*/ 1807130 h 1807130"/>
              <a:gd name="connsiteX4" fmla="*/ 0 w 10902884"/>
              <a:gd name="connsiteY4" fmla="*/ 1710368 h 1807130"/>
              <a:gd name="connsiteX0" fmla="*/ 0 w 10603345"/>
              <a:gd name="connsiteY0" fmla="*/ 1710368 h 1807130"/>
              <a:gd name="connsiteX1" fmla="*/ 10592638 w 10603345"/>
              <a:gd name="connsiteY1" fmla="*/ 78220 h 1807130"/>
              <a:gd name="connsiteX2" fmla="*/ 7296417 w 10603345"/>
              <a:gd name="connsiteY2" fmla="*/ 860733 h 1807130"/>
              <a:gd name="connsiteX3" fmla="*/ 212876 w 10603345"/>
              <a:gd name="connsiteY3" fmla="*/ 1807130 h 1807130"/>
              <a:gd name="connsiteX4" fmla="*/ 0 w 10603345"/>
              <a:gd name="connsiteY4" fmla="*/ 1710368 h 1807130"/>
              <a:gd name="connsiteX0" fmla="*/ 0 w 7575205"/>
              <a:gd name="connsiteY0" fmla="*/ 1765978 h 1862740"/>
              <a:gd name="connsiteX1" fmla="*/ 7314940 w 7575205"/>
              <a:gd name="connsiteY1" fmla="*/ 60628 h 1862740"/>
              <a:gd name="connsiteX2" fmla="*/ 7296417 w 7575205"/>
              <a:gd name="connsiteY2" fmla="*/ 916343 h 1862740"/>
              <a:gd name="connsiteX3" fmla="*/ 212876 w 7575205"/>
              <a:gd name="connsiteY3" fmla="*/ 1862740 h 1862740"/>
              <a:gd name="connsiteX4" fmla="*/ 0 w 7575205"/>
              <a:gd name="connsiteY4" fmla="*/ 1765978 h 1862740"/>
              <a:gd name="connsiteX0" fmla="*/ 0 w 7562849"/>
              <a:gd name="connsiteY0" fmla="*/ 1765978 h 1862740"/>
              <a:gd name="connsiteX1" fmla="*/ 7314940 w 7562849"/>
              <a:gd name="connsiteY1" fmla="*/ 60628 h 1862740"/>
              <a:gd name="connsiteX2" fmla="*/ 7296417 w 7562849"/>
              <a:gd name="connsiteY2" fmla="*/ 916343 h 1862740"/>
              <a:gd name="connsiteX3" fmla="*/ 212876 w 7562849"/>
              <a:gd name="connsiteY3" fmla="*/ 1862740 h 1862740"/>
              <a:gd name="connsiteX4" fmla="*/ 0 w 7562849"/>
              <a:gd name="connsiteY4" fmla="*/ 1765978 h 1862740"/>
              <a:gd name="connsiteX0" fmla="*/ 0 w 7533299"/>
              <a:gd name="connsiteY0" fmla="*/ 1765978 h 1862740"/>
              <a:gd name="connsiteX1" fmla="*/ 7314940 w 7533299"/>
              <a:gd name="connsiteY1" fmla="*/ 60628 h 1862740"/>
              <a:gd name="connsiteX2" fmla="*/ 7296417 w 7533299"/>
              <a:gd name="connsiteY2" fmla="*/ 916343 h 1862740"/>
              <a:gd name="connsiteX3" fmla="*/ 212876 w 7533299"/>
              <a:gd name="connsiteY3" fmla="*/ 1862740 h 1862740"/>
              <a:gd name="connsiteX4" fmla="*/ 0 w 7533299"/>
              <a:gd name="connsiteY4" fmla="*/ 1765978 h 1862740"/>
              <a:gd name="connsiteX0" fmla="*/ 0 w 7525898"/>
              <a:gd name="connsiteY0" fmla="*/ 1765978 h 1862740"/>
              <a:gd name="connsiteX1" fmla="*/ 7314940 w 7525898"/>
              <a:gd name="connsiteY1" fmla="*/ 60628 h 1862740"/>
              <a:gd name="connsiteX2" fmla="*/ 7296417 w 7525898"/>
              <a:gd name="connsiteY2" fmla="*/ 916343 h 1862740"/>
              <a:gd name="connsiteX3" fmla="*/ 212876 w 7525898"/>
              <a:gd name="connsiteY3" fmla="*/ 1862740 h 1862740"/>
              <a:gd name="connsiteX4" fmla="*/ 0 w 7525898"/>
              <a:gd name="connsiteY4" fmla="*/ 1765978 h 1862740"/>
              <a:gd name="connsiteX0" fmla="*/ 0 w 7488036"/>
              <a:gd name="connsiteY0" fmla="*/ 1765978 h 1862740"/>
              <a:gd name="connsiteX1" fmla="*/ 7314940 w 7488036"/>
              <a:gd name="connsiteY1" fmla="*/ 60628 h 1862740"/>
              <a:gd name="connsiteX2" fmla="*/ 7296417 w 7488036"/>
              <a:gd name="connsiteY2" fmla="*/ 916343 h 1862740"/>
              <a:gd name="connsiteX3" fmla="*/ 212876 w 7488036"/>
              <a:gd name="connsiteY3" fmla="*/ 1862740 h 1862740"/>
              <a:gd name="connsiteX4" fmla="*/ 0 w 7488036"/>
              <a:gd name="connsiteY4" fmla="*/ 1765978 h 1862740"/>
              <a:gd name="connsiteX0" fmla="*/ 0 w 7536306"/>
              <a:gd name="connsiteY0" fmla="*/ 1765978 h 1862740"/>
              <a:gd name="connsiteX1" fmla="*/ 7314940 w 7536306"/>
              <a:gd name="connsiteY1" fmla="*/ 60628 h 1862740"/>
              <a:gd name="connsiteX2" fmla="*/ 7296417 w 7536306"/>
              <a:gd name="connsiteY2" fmla="*/ 916343 h 1862740"/>
              <a:gd name="connsiteX3" fmla="*/ 212876 w 7536306"/>
              <a:gd name="connsiteY3" fmla="*/ 1862740 h 1862740"/>
              <a:gd name="connsiteX4" fmla="*/ 0 w 7536306"/>
              <a:gd name="connsiteY4" fmla="*/ 1765978 h 1862740"/>
              <a:gd name="connsiteX0" fmla="*/ 0 w 7511723"/>
              <a:gd name="connsiteY0" fmla="*/ 1740223 h 1870439"/>
              <a:gd name="connsiteX1" fmla="*/ 7290357 w 7511723"/>
              <a:gd name="connsiteY1" fmla="*/ 68327 h 1870439"/>
              <a:gd name="connsiteX2" fmla="*/ 7271834 w 7511723"/>
              <a:gd name="connsiteY2" fmla="*/ 924042 h 1870439"/>
              <a:gd name="connsiteX3" fmla="*/ 188293 w 7511723"/>
              <a:gd name="connsiteY3" fmla="*/ 1870439 h 1870439"/>
              <a:gd name="connsiteX4" fmla="*/ 0 w 7511723"/>
              <a:gd name="connsiteY4" fmla="*/ 1740223 h 1870439"/>
              <a:gd name="connsiteX0" fmla="*/ 0 w 7511723"/>
              <a:gd name="connsiteY0" fmla="*/ 1740223 h 1877494"/>
              <a:gd name="connsiteX1" fmla="*/ 7290357 w 7511723"/>
              <a:gd name="connsiteY1" fmla="*/ 68327 h 1877494"/>
              <a:gd name="connsiteX2" fmla="*/ 7271834 w 7511723"/>
              <a:gd name="connsiteY2" fmla="*/ 924042 h 1877494"/>
              <a:gd name="connsiteX3" fmla="*/ 174523 w 7511723"/>
              <a:gd name="connsiteY3" fmla="*/ 1877494 h 1877494"/>
              <a:gd name="connsiteX4" fmla="*/ 0 w 7511723"/>
              <a:gd name="connsiteY4" fmla="*/ 1740223 h 1877494"/>
              <a:gd name="connsiteX0" fmla="*/ 0 w 7511723"/>
              <a:gd name="connsiteY0" fmla="*/ 1740223 h 2150250"/>
              <a:gd name="connsiteX1" fmla="*/ 7290357 w 7511723"/>
              <a:gd name="connsiteY1" fmla="*/ 68327 h 2150250"/>
              <a:gd name="connsiteX2" fmla="*/ 7271834 w 7511723"/>
              <a:gd name="connsiteY2" fmla="*/ 924042 h 2150250"/>
              <a:gd name="connsiteX3" fmla="*/ 232601 w 7511723"/>
              <a:gd name="connsiteY3" fmla="*/ 2150250 h 2150250"/>
              <a:gd name="connsiteX4" fmla="*/ 0 w 7511723"/>
              <a:gd name="connsiteY4" fmla="*/ 1740223 h 2150250"/>
              <a:gd name="connsiteX0" fmla="*/ 0 w 7373934"/>
              <a:gd name="connsiteY0" fmla="*/ 1903381 h 2112650"/>
              <a:gd name="connsiteX1" fmla="*/ 7152568 w 7373934"/>
              <a:gd name="connsiteY1" fmla="*/ 30727 h 2112650"/>
              <a:gd name="connsiteX2" fmla="*/ 7134045 w 7373934"/>
              <a:gd name="connsiteY2" fmla="*/ 886442 h 2112650"/>
              <a:gd name="connsiteX3" fmla="*/ 94812 w 7373934"/>
              <a:gd name="connsiteY3" fmla="*/ 2112650 h 2112650"/>
              <a:gd name="connsiteX4" fmla="*/ 0 w 7373934"/>
              <a:gd name="connsiteY4" fmla="*/ 1903381 h 2112650"/>
              <a:gd name="connsiteX0" fmla="*/ 0 w 7373934"/>
              <a:gd name="connsiteY0" fmla="*/ 1895640 h 2104909"/>
              <a:gd name="connsiteX1" fmla="*/ 7152568 w 7373934"/>
              <a:gd name="connsiteY1" fmla="*/ 22986 h 2104909"/>
              <a:gd name="connsiteX2" fmla="*/ 7134045 w 7373934"/>
              <a:gd name="connsiteY2" fmla="*/ 878701 h 2104909"/>
              <a:gd name="connsiteX3" fmla="*/ 94812 w 7373934"/>
              <a:gd name="connsiteY3" fmla="*/ 2104909 h 2104909"/>
              <a:gd name="connsiteX4" fmla="*/ 0 w 7373934"/>
              <a:gd name="connsiteY4" fmla="*/ 1895640 h 2104909"/>
              <a:gd name="connsiteX0" fmla="*/ 0 w 7383548"/>
              <a:gd name="connsiteY0" fmla="*/ 1812943 h 2022212"/>
              <a:gd name="connsiteX1" fmla="*/ 7175540 w 7383548"/>
              <a:gd name="connsiteY1" fmla="*/ 35528 h 2022212"/>
              <a:gd name="connsiteX2" fmla="*/ 7134045 w 7383548"/>
              <a:gd name="connsiteY2" fmla="*/ 796004 h 2022212"/>
              <a:gd name="connsiteX3" fmla="*/ 94812 w 7383548"/>
              <a:gd name="connsiteY3" fmla="*/ 2022212 h 2022212"/>
              <a:gd name="connsiteX4" fmla="*/ 0 w 7383548"/>
              <a:gd name="connsiteY4" fmla="*/ 1812943 h 2022212"/>
              <a:gd name="connsiteX0" fmla="*/ 0 w 7383548"/>
              <a:gd name="connsiteY0" fmla="*/ 1824742 h 2034011"/>
              <a:gd name="connsiteX1" fmla="*/ 7175540 w 7383548"/>
              <a:gd name="connsiteY1" fmla="*/ 47327 h 2034011"/>
              <a:gd name="connsiteX2" fmla="*/ 7134045 w 7383548"/>
              <a:gd name="connsiteY2" fmla="*/ 807803 h 2034011"/>
              <a:gd name="connsiteX3" fmla="*/ 94812 w 7383548"/>
              <a:gd name="connsiteY3" fmla="*/ 2034011 h 2034011"/>
              <a:gd name="connsiteX4" fmla="*/ 0 w 7383548"/>
              <a:gd name="connsiteY4" fmla="*/ 1824742 h 2034011"/>
              <a:gd name="connsiteX0" fmla="*/ 0 w 7423097"/>
              <a:gd name="connsiteY0" fmla="*/ 1617326 h 1826595"/>
              <a:gd name="connsiteX1" fmla="*/ 7257903 w 7423097"/>
              <a:gd name="connsiteY1" fmla="*/ 108530 h 1826595"/>
              <a:gd name="connsiteX2" fmla="*/ 7134045 w 7423097"/>
              <a:gd name="connsiteY2" fmla="*/ 600387 h 1826595"/>
              <a:gd name="connsiteX3" fmla="*/ 94812 w 7423097"/>
              <a:gd name="connsiteY3" fmla="*/ 1826595 h 1826595"/>
              <a:gd name="connsiteX4" fmla="*/ 0 w 7423097"/>
              <a:gd name="connsiteY4" fmla="*/ 1617326 h 1826595"/>
              <a:gd name="connsiteX0" fmla="*/ 0 w 7505521"/>
              <a:gd name="connsiteY0" fmla="*/ 1617326 h 1826595"/>
              <a:gd name="connsiteX1" fmla="*/ 7257903 w 7505521"/>
              <a:gd name="connsiteY1" fmla="*/ 108530 h 1826595"/>
              <a:gd name="connsiteX2" fmla="*/ 7281981 w 7505521"/>
              <a:gd name="connsiteY2" fmla="*/ 594056 h 1826595"/>
              <a:gd name="connsiteX3" fmla="*/ 94812 w 7505521"/>
              <a:gd name="connsiteY3" fmla="*/ 1826595 h 1826595"/>
              <a:gd name="connsiteX4" fmla="*/ 0 w 7505521"/>
              <a:gd name="connsiteY4" fmla="*/ 1617326 h 1826595"/>
              <a:gd name="connsiteX0" fmla="*/ 0 w 7420278"/>
              <a:gd name="connsiteY0" fmla="*/ 1617326 h 1826595"/>
              <a:gd name="connsiteX1" fmla="*/ 7257903 w 7420278"/>
              <a:gd name="connsiteY1" fmla="*/ 108530 h 1826595"/>
              <a:gd name="connsiteX2" fmla="*/ 7281981 w 7420278"/>
              <a:gd name="connsiteY2" fmla="*/ 594056 h 1826595"/>
              <a:gd name="connsiteX3" fmla="*/ 94812 w 7420278"/>
              <a:gd name="connsiteY3" fmla="*/ 1826595 h 1826595"/>
              <a:gd name="connsiteX4" fmla="*/ 0 w 7420278"/>
              <a:gd name="connsiteY4" fmla="*/ 1617326 h 1826595"/>
              <a:gd name="connsiteX0" fmla="*/ 0 w 7415215"/>
              <a:gd name="connsiteY0" fmla="*/ 1617326 h 1826595"/>
              <a:gd name="connsiteX1" fmla="*/ 7257903 w 7415215"/>
              <a:gd name="connsiteY1" fmla="*/ 108530 h 1826595"/>
              <a:gd name="connsiteX2" fmla="*/ 7281981 w 7415215"/>
              <a:gd name="connsiteY2" fmla="*/ 594056 h 1826595"/>
              <a:gd name="connsiteX3" fmla="*/ 94812 w 7415215"/>
              <a:gd name="connsiteY3" fmla="*/ 1826595 h 1826595"/>
              <a:gd name="connsiteX4" fmla="*/ 0 w 7415215"/>
              <a:gd name="connsiteY4" fmla="*/ 1617326 h 1826595"/>
              <a:gd name="connsiteX0" fmla="*/ 0 w 7415215"/>
              <a:gd name="connsiteY0" fmla="*/ 1580708 h 1789977"/>
              <a:gd name="connsiteX1" fmla="*/ 7257903 w 7415215"/>
              <a:gd name="connsiteY1" fmla="*/ 71912 h 1789977"/>
              <a:gd name="connsiteX2" fmla="*/ 7281981 w 7415215"/>
              <a:gd name="connsiteY2" fmla="*/ 557438 h 1789977"/>
              <a:gd name="connsiteX3" fmla="*/ 94812 w 7415215"/>
              <a:gd name="connsiteY3" fmla="*/ 1789977 h 1789977"/>
              <a:gd name="connsiteX4" fmla="*/ 0 w 7415215"/>
              <a:gd name="connsiteY4" fmla="*/ 1580708 h 1789977"/>
              <a:gd name="connsiteX0" fmla="*/ 0 w 7415215"/>
              <a:gd name="connsiteY0" fmla="*/ 1510568 h 1719837"/>
              <a:gd name="connsiteX1" fmla="*/ 7257903 w 7415215"/>
              <a:gd name="connsiteY1" fmla="*/ 1772 h 1719837"/>
              <a:gd name="connsiteX2" fmla="*/ 7281981 w 7415215"/>
              <a:gd name="connsiteY2" fmla="*/ 487298 h 1719837"/>
              <a:gd name="connsiteX3" fmla="*/ 94812 w 7415215"/>
              <a:gd name="connsiteY3" fmla="*/ 1719837 h 1719837"/>
              <a:gd name="connsiteX4" fmla="*/ 0 w 7415215"/>
              <a:gd name="connsiteY4" fmla="*/ 1510568 h 1719837"/>
              <a:gd name="connsiteX0" fmla="*/ 0 w 7403570"/>
              <a:gd name="connsiteY0" fmla="*/ 1546482 h 1718065"/>
              <a:gd name="connsiteX1" fmla="*/ 7246258 w 7403570"/>
              <a:gd name="connsiteY1" fmla="*/ 0 h 1718065"/>
              <a:gd name="connsiteX2" fmla="*/ 7270336 w 7403570"/>
              <a:gd name="connsiteY2" fmla="*/ 485526 h 1718065"/>
              <a:gd name="connsiteX3" fmla="*/ 83167 w 7403570"/>
              <a:gd name="connsiteY3" fmla="*/ 1718065 h 1718065"/>
              <a:gd name="connsiteX4" fmla="*/ 0 w 7403570"/>
              <a:gd name="connsiteY4" fmla="*/ 1546482 h 1718065"/>
              <a:gd name="connsiteX0" fmla="*/ 0 w 7403570"/>
              <a:gd name="connsiteY0" fmla="*/ 1546482 h 1754899"/>
              <a:gd name="connsiteX1" fmla="*/ 7246258 w 7403570"/>
              <a:gd name="connsiteY1" fmla="*/ 0 h 1754899"/>
              <a:gd name="connsiteX2" fmla="*/ 7270336 w 7403570"/>
              <a:gd name="connsiteY2" fmla="*/ 485526 h 1754899"/>
              <a:gd name="connsiteX3" fmla="*/ 99629 w 7403570"/>
              <a:gd name="connsiteY3" fmla="*/ 1754899 h 1754899"/>
              <a:gd name="connsiteX4" fmla="*/ 0 w 7403570"/>
              <a:gd name="connsiteY4" fmla="*/ 1546482 h 1754899"/>
              <a:gd name="connsiteX0" fmla="*/ 0 w 7403570"/>
              <a:gd name="connsiteY0" fmla="*/ 1546482 h 1701054"/>
              <a:gd name="connsiteX1" fmla="*/ 7246258 w 7403570"/>
              <a:gd name="connsiteY1" fmla="*/ 0 h 1701054"/>
              <a:gd name="connsiteX2" fmla="*/ 7270336 w 7403570"/>
              <a:gd name="connsiteY2" fmla="*/ 485526 h 1701054"/>
              <a:gd name="connsiteX3" fmla="*/ 95059 w 7403570"/>
              <a:gd name="connsiteY3" fmla="*/ 1701054 h 1701054"/>
              <a:gd name="connsiteX4" fmla="*/ 0 w 7403570"/>
              <a:gd name="connsiteY4" fmla="*/ 1546482 h 1701054"/>
              <a:gd name="csX0" fmla="*/ 0 w 7346070"/>
              <a:gd name="csY0" fmla="*/ 2082185 h 2236757"/>
              <a:gd name="csX1" fmla="*/ 7051237 w 7346070"/>
              <a:gd name="csY1" fmla="*/ 0 h 2236757"/>
              <a:gd name="csX2" fmla="*/ 7270336 w 7346070"/>
              <a:gd name="csY2" fmla="*/ 1021229 h 2236757"/>
              <a:gd name="csX3" fmla="*/ 95059 w 7346070"/>
              <a:gd name="csY3" fmla="*/ 2236757 h 2236757"/>
              <a:gd name="csX4" fmla="*/ 0 w 7346070"/>
              <a:gd name="csY4" fmla="*/ 2082185 h 2236757"/>
              <a:gd name="csX0" fmla="*/ 0 w 7476931"/>
              <a:gd name="csY0" fmla="*/ 2082185 h 2236757"/>
              <a:gd name="csX1" fmla="*/ 7051237 w 7476931"/>
              <a:gd name="csY1" fmla="*/ 0 h 2236757"/>
              <a:gd name="csX2" fmla="*/ 7421818 w 7476931"/>
              <a:gd name="csY2" fmla="*/ 1051473 h 2236757"/>
              <a:gd name="csX3" fmla="*/ 95059 w 7476931"/>
              <a:gd name="csY3" fmla="*/ 2236757 h 2236757"/>
              <a:gd name="csX4" fmla="*/ 0 w 7476931"/>
              <a:gd name="csY4" fmla="*/ 2082185 h 2236757"/>
              <a:gd name="csX0" fmla="*/ 0 w 7476931"/>
              <a:gd name="csY0" fmla="*/ 2082185 h 2236757"/>
              <a:gd name="csX1" fmla="*/ 7051237 w 7476931"/>
              <a:gd name="csY1" fmla="*/ 0 h 2236757"/>
              <a:gd name="csX2" fmla="*/ 7421818 w 7476931"/>
              <a:gd name="csY2" fmla="*/ 1051473 h 2236757"/>
              <a:gd name="csX3" fmla="*/ 95059 w 7476931"/>
              <a:gd name="csY3" fmla="*/ 2236757 h 2236757"/>
              <a:gd name="csX4" fmla="*/ 0 w 7476931"/>
              <a:gd name="csY4" fmla="*/ 2082185 h 2236757"/>
              <a:gd name="csX0" fmla="*/ 0 w 7476931"/>
              <a:gd name="csY0" fmla="*/ 2082185 h 3379982"/>
              <a:gd name="csX1" fmla="*/ 7051237 w 7476931"/>
              <a:gd name="csY1" fmla="*/ 0 h 3379982"/>
              <a:gd name="csX2" fmla="*/ 7421818 w 7476931"/>
              <a:gd name="csY2" fmla="*/ 1051473 h 3379982"/>
              <a:gd name="csX3" fmla="*/ 1828129 w 7476931"/>
              <a:gd name="csY3" fmla="*/ 3379982 h 3379982"/>
              <a:gd name="csX4" fmla="*/ 0 w 7476931"/>
              <a:gd name="csY4" fmla="*/ 2082185 h 3379982"/>
              <a:gd name="csX0" fmla="*/ 0 w 6639454"/>
              <a:gd name="csY0" fmla="*/ 939714 h 3741941"/>
              <a:gd name="csX1" fmla="*/ 6213760 w 6639454"/>
              <a:gd name="csY1" fmla="*/ 361959 h 3741941"/>
              <a:gd name="csX2" fmla="*/ 6584341 w 6639454"/>
              <a:gd name="csY2" fmla="*/ 1413432 h 3741941"/>
              <a:gd name="csX3" fmla="*/ 990652 w 6639454"/>
              <a:gd name="csY3" fmla="*/ 3741941 h 3741941"/>
              <a:gd name="csX4" fmla="*/ 0 w 6639454"/>
              <a:gd name="csY4" fmla="*/ 939714 h 3741941"/>
              <a:gd name="csX0" fmla="*/ 0 w 6639454"/>
              <a:gd name="csY0" fmla="*/ 577755 h 3379982"/>
              <a:gd name="csX1" fmla="*/ 6213760 w 6639454"/>
              <a:gd name="csY1" fmla="*/ 0 h 3379982"/>
              <a:gd name="csX2" fmla="*/ 6584341 w 6639454"/>
              <a:gd name="csY2" fmla="*/ 1051473 h 3379982"/>
              <a:gd name="csX3" fmla="*/ 990652 w 6639454"/>
              <a:gd name="csY3" fmla="*/ 3379982 h 3379982"/>
              <a:gd name="csX4" fmla="*/ 0 w 6639454"/>
              <a:gd name="csY4" fmla="*/ 577755 h 3379982"/>
              <a:gd name="csX0" fmla="*/ 0 w 6637910"/>
              <a:gd name="csY0" fmla="*/ 573982 h 3376209"/>
              <a:gd name="csX1" fmla="*/ 6198023 w 6637910"/>
              <a:gd name="csY1" fmla="*/ 0 h 3376209"/>
              <a:gd name="csX2" fmla="*/ 6584341 w 6637910"/>
              <a:gd name="csY2" fmla="*/ 1047700 h 3376209"/>
              <a:gd name="csX3" fmla="*/ 990652 w 6637910"/>
              <a:gd name="csY3" fmla="*/ 3376209 h 3376209"/>
              <a:gd name="csX4" fmla="*/ 0 w 6637910"/>
              <a:gd name="csY4" fmla="*/ 573982 h 3376209"/>
              <a:gd name="csX0" fmla="*/ 0 w 6637910"/>
              <a:gd name="csY0" fmla="*/ 573982 h 3376209"/>
              <a:gd name="csX1" fmla="*/ 6198023 w 6637910"/>
              <a:gd name="csY1" fmla="*/ 0 h 3376209"/>
              <a:gd name="csX2" fmla="*/ 6584341 w 6637910"/>
              <a:gd name="csY2" fmla="*/ 1047700 h 3376209"/>
              <a:gd name="csX3" fmla="*/ 990652 w 6637910"/>
              <a:gd name="csY3" fmla="*/ 3376209 h 3376209"/>
              <a:gd name="csX4" fmla="*/ 0 w 6637910"/>
              <a:gd name="csY4" fmla="*/ 573982 h 3376209"/>
              <a:gd name="csX0" fmla="*/ 0 w 6637910"/>
              <a:gd name="csY0" fmla="*/ 573982 h 3376209"/>
              <a:gd name="csX1" fmla="*/ 6198023 w 6637910"/>
              <a:gd name="csY1" fmla="*/ 0 h 3376209"/>
              <a:gd name="csX2" fmla="*/ 6584341 w 6637910"/>
              <a:gd name="csY2" fmla="*/ 1047700 h 3376209"/>
              <a:gd name="csX3" fmla="*/ 990652 w 6637910"/>
              <a:gd name="csY3" fmla="*/ 3376209 h 3376209"/>
              <a:gd name="csX4" fmla="*/ 0 w 6637910"/>
              <a:gd name="csY4" fmla="*/ 573982 h 3376209"/>
              <a:gd name="csX0" fmla="*/ 0 w 6637910"/>
              <a:gd name="csY0" fmla="*/ 573982 h 3376209"/>
              <a:gd name="csX1" fmla="*/ 6198023 w 6637910"/>
              <a:gd name="csY1" fmla="*/ 0 h 3376209"/>
              <a:gd name="csX2" fmla="*/ 6584341 w 6637910"/>
              <a:gd name="csY2" fmla="*/ 1047700 h 3376209"/>
              <a:gd name="csX3" fmla="*/ 990652 w 6637910"/>
              <a:gd name="csY3" fmla="*/ 3376209 h 3376209"/>
              <a:gd name="csX4" fmla="*/ 0 w 6637910"/>
              <a:gd name="csY4" fmla="*/ 573982 h 3376209"/>
              <a:gd name="csX0" fmla="*/ 0 w 6637910"/>
              <a:gd name="csY0" fmla="*/ 573982 h 3420691"/>
              <a:gd name="csX1" fmla="*/ 6198023 w 6637910"/>
              <a:gd name="csY1" fmla="*/ 0 h 3420691"/>
              <a:gd name="csX2" fmla="*/ 6584341 w 6637910"/>
              <a:gd name="csY2" fmla="*/ 1047700 h 3420691"/>
              <a:gd name="csX3" fmla="*/ 990224 w 6637910"/>
              <a:gd name="csY3" fmla="*/ 3420691 h 3420691"/>
              <a:gd name="csX4" fmla="*/ 0 w 6637910"/>
              <a:gd name="csY4" fmla="*/ 573982 h 3420691"/>
              <a:gd name="csX0" fmla="*/ 0 w 6637910"/>
              <a:gd name="csY0" fmla="*/ 573982 h 3403411"/>
              <a:gd name="csX1" fmla="*/ 6198023 w 6637910"/>
              <a:gd name="csY1" fmla="*/ 0 h 3403411"/>
              <a:gd name="csX2" fmla="*/ 6584341 w 6637910"/>
              <a:gd name="csY2" fmla="*/ 1047700 h 3403411"/>
              <a:gd name="csX3" fmla="*/ 621119 w 6637910"/>
              <a:gd name="csY3" fmla="*/ 3403411 h 3403411"/>
              <a:gd name="csX4" fmla="*/ 0 w 6637910"/>
              <a:gd name="csY4" fmla="*/ 573982 h 3403411"/>
              <a:gd name="csX0" fmla="*/ 0 w 6779130"/>
              <a:gd name="csY0" fmla="*/ 470323 h 3403411"/>
              <a:gd name="csX1" fmla="*/ 6339243 w 6779130"/>
              <a:gd name="csY1" fmla="*/ 0 h 3403411"/>
              <a:gd name="csX2" fmla="*/ 6725561 w 6779130"/>
              <a:gd name="csY2" fmla="*/ 1047700 h 3403411"/>
              <a:gd name="csX3" fmla="*/ 762339 w 6779130"/>
              <a:gd name="csY3" fmla="*/ 3403411 h 3403411"/>
              <a:gd name="csX4" fmla="*/ 0 w 6779130"/>
              <a:gd name="csY4" fmla="*/ 470323 h 3403411"/>
              <a:gd name="csX0" fmla="*/ 0 w 6779130"/>
              <a:gd name="csY0" fmla="*/ 470323 h 3435793"/>
              <a:gd name="csX1" fmla="*/ 6339243 w 6779130"/>
              <a:gd name="csY1" fmla="*/ 0 h 3435793"/>
              <a:gd name="csX2" fmla="*/ 6725561 w 6779130"/>
              <a:gd name="csY2" fmla="*/ 1047700 h 3435793"/>
              <a:gd name="csX3" fmla="*/ 627292 w 6779130"/>
              <a:gd name="csY3" fmla="*/ 3435793 h 3435793"/>
              <a:gd name="csX4" fmla="*/ 0 w 6779130"/>
              <a:gd name="csY4" fmla="*/ 470323 h 343579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779130" h="3435793">
                <a:moveTo>
                  <a:pt x="0" y="470323"/>
                </a:moveTo>
                <a:cubicBezTo>
                  <a:pt x="3306679" y="783044"/>
                  <a:pt x="5073288" y="288784"/>
                  <a:pt x="6339243" y="0"/>
                </a:cubicBezTo>
                <a:cubicBezTo>
                  <a:pt x="6527917" y="110763"/>
                  <a:pt x="6922246" y="855011"/>
                  <a:pt x="6725561" y="1047700"/>
                </a:cubicBezTo>
                <a:cubicBezTo>
                  <a:pt x="4745681" y="1206410"/>
                  <a:pt x="2599476" y="2128314"/>
                  <a:pt x="627292" y="3435793"/>
                </a:cubicBezTo>
                <a:lnTo>
                  <a:pt x="0" y="470323"/>
                </a:lnTo>
                <a:close/>
              </a:path>
            </a:pathLst>
          </a:custGeom>
          <a:gradFill flip="none" rotWithShape="1">
            <a:gsLst>
              <a:gs pos="28000">
                <a:schemeClr val="accent1">
                  <a:lumMod val="50000"/>
                  <a:alpha val="67000"/>
                </a:schemeClr>
              </a:gs>
              <a:gs pos="72000">
                <a:srgbClr val="274577">
                  <a:alpha val="46000"/>
                </a:srgbClr>
              </a:gs>
              <a:gs pos="57000">
                <a:srgbClr val="274577">
                  <a:alpha val="22000"/>
                </a:srgbClr>
              </a:gs>
              <a:gs pos="99000">
                <a:srgbClr val="6F94CF">
                  <a:alpha val="0"/>
                </a:srgbClr>
              </a:gs>
            </a:gsLst>
            <a:lin ang="10800000" scaled="1"/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886075"/>
            <a:endParaRPr lang="en-US" sz="1745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2722293-DA6C-3A45-22EB-B199EB3627E4}"/>
              </a:ext>
            </a:extLst>
          </p:cNvPr>
          <p:cNvSpPr txBox="1"/>
          <p:nvPr/>
        </p:nvSpPr>
        <p:spPr>
          <a:xfrm>
            <a:off x="8028912" y="2438457"/>
            <a:ext cx="1906021" cy="2597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428625"/>
            <a:r>
              <a:rPr lang="en-US" sz="1688" b="1" spc="277">
                <a:solidFill>
                  <a:srgbClr val="44546A">
                    <a:lumMod val="40000"/>
                    <a:lumOff val="6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48C5C7-557F-BF59-2096-5EAEAE5470E5}"/>
              </a:ext>
            </a:extLst>
          </p:cNvPr>
          <p:cNvSpPr txBox="1"/>
          <p:nvPr/>
        </p:nvSpPr>
        <p:spPr>
          <a:xfrm>
            <a:off x="9451662" y="153672"/>
            <a:ext cx="1651226" cy="2597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428625"/>
            <a:r>
              <a:rPr lang="en-US" sz="1688" b="1" spc="277">
                <a:solidFill>
                  <a:srgbClr val="EA6F2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DA6B1B2-7B83-E264-7332-949FF6736052}"/>
              </a:ext>
            </a:extLst>
          </p:cNvPr>
          <p:cNvSpPr txBox="1"/>
          <p:nvPr/>
        </p:nvSpPr>
        <p:spPr>
          <a:xfrm>
            <a:off x="6648332" y="2127189"/>
            <a:ext cx="1924107" cy="1443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ORBITAL OBSERVABILITY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47795BE-D79F-8F72-9829-0B6218BD7680}"/>
              </a:ext>
            </a:extLst>
          </p:cNvPr>
          <p:cNvGrpSpPr/>
          <p:nvPr/>
        </p:nvGrpSpPr>
        <p:grpSpPr>
          <a:xfrm>
            <a:off x="9294384" y="702069"/>
            <a:ext cx="920380" cy="951738"/>
            <a:chOff x="10374194" y="1669551"/>
            <a:chExt cx="1231586" cy="1239613"/>
          </a:xfrm>
        </p:grpSpPr>
        <p:pic>
          <p:nvPicPr>
            <p:cNvPr id="3" name="Picture 2" descr="A close up of a planet&#10;&#10;Description automatically generated">
              <a:extLst>
                <a:ext uri="{FF2B5EF4-FFF2-40B4-BE49-F238E27FC236}">
                  <a16:creationId xmlns:a16="http://schemas.microsoft.com/office/drawing/2014/main" id="{A4A7463C-255B-7EAC-7D0F-1B8B9DC9B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74194" y="1669551"/>
              <a:ext cx="1231586" cy="1227761"/>
            </a:xfrm>
            <a:prstGeom prst="rect">
              <a:avLst/>
            </a:prstGeom>
          </p:spPr>
        </p:pic>
        <p:sp>
          <p:nvSpPr>
            <p:cNvPr id="6" name="Flowchart: Connector 5">
              <a:extLst>
                <a:ext uri="{FF2B5EF4-FFF2-40B4-BE49-F238E27FC236}">
                  <a16:creationId xmlns:a16="http://schemas.microsoft.com/office/drawing/2014/main" id="{24166A3E-82B8-54A6-B924-1C6597EE1EB8}"/>
                </a:ext>
              </a:extLst>
            </p:cNvPr>
            <p:cNvSpPr/>
            <p:nvPr/>
          </p:nvSpPr>
          <p:spPr>
            <a:xfrm>
              <a:off x="10411232" y="1757745"/>
              <a:ext cx="1155035" cy="1151419"/>
            </a:xfrm>
            <a:prstGeom prst="flowChartConnector">
              <a:avLst/>
            </a:prstGeom>
            <a:gradFill flip="none" rotWithShape="1">
              <a:gsLst>
                <a:gs pos="28000">
                  <a:srgbClr val="000000"/>
                </a:gs>
                <a:gs pos="65000">
                  <a:schemeClr val="accent6">
                    <a:lumMod val="97000"/>
                    <a:lumOff val="3000"/>
                    <a:alpha val="0"/>
                  </a:schemeClr>
                </a:gs>
                <a:gs pos="100000">
                  <a:schemeClr val="bg1">
                    <a:alpha val="0"/>
                  </a:schemeClr>
                </a:gs>
              </a:gsLst>
              <a:lin ang="180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8625"/>
              <a:endParaRPr lang="en-US" sz="1661">
                <a:solidFill>
                  <a:srgbClr val="FFFFFF"/>
                </a:solidFill>
                <a:latin typeface="Calibri" panose="020F0502020204030204"/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2580D46-6336-5EBC-38CD-E5D0DE245BC6}"/>
              </a:ext>
            </a:extLst>
          </p:cNvPr>
          <p:cNvGrpSpPr/>
          <p:nvPr/>
        </p:nvGrpSpPr>
        <p:grpSpPr>
          <a:xfrm>
            <a:off x="10571719" y="4617263"/>
            <a:ext cx="135639" cy="104291"/>
            <a:chOff x="6585629" y="3236794"/>
            <a:chExt cx="144682" cy="111244"/>
          </a:xfrm>
        </p:grpSpPr>
        <p:sp>
          <p:nvSpPr>
            <p:cNvPr id="37" name="Flowchart: Process 36">
              <a:extLst>
                <a:ext uri="{FF2B5EF4-FFF2-40B4-BE49-F238E27FC236}">
                  <a16:creationId xmlns:a16="http://schemas.microsoft.com/office/drawing/2014/main" id="{0B82AC9E-6B5F-B10F-03A5-56DDB97F6B5A}"/>
                </a:ext>
              </a:extLst>
            </p:cNvPr>
            <p:cNvSpPr/>
            <p:nvPr/>
          </p:nvSpPr>
          <p:spPr>
            <a:xfrm>
              <a:off x="6627312" y="3258001"/>
              <a:ext cx="58232" cy="63843"/>
            </a:xfrm>
            <a:prstGeom prst="flowChartProcess">
              <a:avLst/>
            </a:prstGeom>
            <a:solidFill>
              <a:schemeClr val="tx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8625"/>
              <a:endParaRPr lang="en-US" sz="1688">
                <a:solidFill>
                  <a:srgbClr val="FFFFFF"/>
                </a:solidFill>
                <a:latin typeface="Calibri" panose="020F0502020204030204"/>
              </a:endParaRPr>
            </a:p>
          </p:txBody>
        </p:sp>
        <p:sp>
          <p:nvSpPr>
            <p:cNvPr id="39" name="Double Bracket 38">
              <a:extLst>
                <a:ext uri="{FF2B5EF4-FFF2-40B4-BE49-F238E27FC236}">
                  <a16:creationId xmlns:a16="http://schemas.microsoft.com/office/drawing/2014/main" id="{4F040D52-CE0B-CCFA-C6A5-8586CDA511EE}"/>
                </a:ext>
              </a:extLst>
            </p:cNvPr>
            <p:cNvSpPr/>
            <p:nvPr/>
          </p:nvSpPr>
          <p:spPr>
            <a:xfrm>
              <a:off x="6585629" y="3236794"/>
              <a:ext cx="144682" cy="111244"/>
            </a:xfrm>
            <a:prstGeom prst="bracketPair">
              <a:avLst/>
            </a:prstGeom>
            <a:ln w="6350">
              <a:solidFill>
                <a:schemeClr val="tx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 defTabSz="428625"/>
              <a:endParaRPr lang="en-US" sz="1688">
                <a:solidFill>
                  <a:srgbClr val="000000"/>
                </a:solidFill>
                <a:latin typeface="Calibri" panose="020F0502020204030204"/>
              </a:endParaRPr>
            </a:p>
          </p:txBody>
        </p:sp>
      </p:grpSp>
      <p:sp>
        <p:nvSpPr>
          <p:cNvPr id="154" name="Arc 153">
            <a:extLst>
              <a:ext uri="{FF2B5EF4-FFF2-40B4-BE49-F238E27FC236}">
                <a16:creationId xmlns:a16="http://schemas.microsoft.com/office/drawing/2014/main" id="{F47067ED-8B24-11DA-67EB-55F8CB0343A0}"/>
              </a:ext>
            </a:extLst>
          </p:cNvPr>
          <p:cNvSpPr/>
          <p:nvPr/>
        </p:nvSpPr>
        <p:spPr>
          <a:xfrm rot="5195761" flipH="1" flipV="1">
            <a:off x="7481984" y="3633799"/>
            <a:ext cx="2625606" cy="1048435"/>
          </a:xfrm>
          <a:prstGeom prst="arc">
            <a:avLst>
              <a:gd name="adj1" fmla="val 8265916"/>
              <a:gd name="adj2" fmla="val 2447910"/>
            </a:avLst>
          </a:prstGeom>
          <a:noFill/>
          <a:ln w="635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</a:ln>
          <a:effectLst>
            <a:glow rad="25400">
              <a:schemeClr val="tx2">
                <a:lumMod val="40000"/>
                <a:lumOff val="60000"/>
                <a:alpha val="57000"/>
              </a:schemeClr>
            </a:glow>
            <a:outerShdw blurRad="50800" dist="88900" dir="5400000" sx="102000" sy="102000" algn="t" rotWithShape="0">
              <a:prstClr val="black">
                <a:alpha val="5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00113">
              <a:defRPr/>
            </a:pPr>
            <a:endParaRPr lang="en-US" sz="1772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6" name="Arc 155">
            <a:extLst>
              <a:ext uri="{FF2B5EF4-FFF2-40B4-BE49-F238E27FC236}">
                <a16:creationId xmlns:a16="http://schemas.microsoft.com/office/drawing/2014/main" id="{AFEAFCD4-5C46-09C8-6965-6069AE86A8D0}"/>
              </a:ext>
            </a:extLst>
          </p:cNvPr>
          <p:cNvSpPr/>
          <p:nvPr/>
        </p:nvSpPr>
        <p:spPr>
          <a:xfrm rot="735244" flipH="1" flipV="1">
            <a:off x="7615954" y="3175471"/>
            <a:ext cx="2673098" cy="1618975"/>
          </a:xfrm>
          <a:prstGeom prst="arc">
            <a:avLst>
              <a:gd name="adj1" fmla="val 2687330"/>
              <a:gd name="adj2" fmla="val 2657708"/>
            </a:avLst>
          </a:prstGeom>
          <a:noFill/>
          <a:ln w="635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</a:ln>
          <a:effectLst>
            <a:glow rad="25400">
              <a:schemeClr val="tx2">
                <a:lumMod val="40000"/>
                <a:lumOff val="60000"/>
                <a:alpha val="57000"/>
              </a:schemeClr>
            </a:glow>
            <a:outerShdw blurRad="50800" dist="88900" dir="5400000" sx="102000" sy="102000" algn="t" rotWithShape="0">
              <a:prstClr val="black">
                <a:alpha val="5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00113">
              <a:defRPr/>
            </a:pPr>
            <a:endParaRPr lang="en-US" sz="1772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59" name="Arc 158">
            <a:extLst>
              <a:ext uri="{FF2B5EF4-FFF2-40B4-BE49-F238E27FC236}">
                <a16:creationId xmlns:a16="http://schemas.microsoft.com/office/drawing/2014/main" id="{0203FED0-764E-E666-5742-D06D1007E0AE}"/>
              </a:ext>
            </a:extLst>
          </p:cNvPr>
          <p:cNvSpPr/>
          <p:nvPr/>
        </p:nvSpPr>
        <p:spPr>
          <a:xfrm rot="3469542" flipH="1" flipV="1">
            <a:off x="7568864" y="3224566"/>
            <a:ext cx="2683615" cy="1820228"/>
          </a:xfrm>
          <a:prstGeom prst="arc">
            <a:avLst>
              <a:gd name="adj1" fmla="val 3404201"/>
              <a:gd name="adj2" fmla="val 3453739"/>
            </a:avLst>
          </a:prstGeom>
          <a:noFill/>
          <a:ln w="635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</a:ln>
          <a:effectLst>
            <a:glow rad="25400">
              <a:schemeClr val="tx2">
                <a:lumMod val="40000"/>
                <a:lumOff val="60000"/>
                <a:alpha val="57000"/>
              </a:schemeClr>
            </a:glow>
            <a:outerShdw blurRad="50800" dist="88900" dir="5400000" sx="102000" sy="102000" algn="t" rotWithShape="0">
              <a:prstClr val="black">
                <a:alpha val="5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00113">
              <a:defRPr/>
            </a:pPr>
            <a:endParaRPr lang="en-US" sz="1772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0" name="Flowchart: Connector 159">
            <a:extLst>
              <a:ext uri="{FF2B5EF4-FFF2-40B4-BE49-F238E27FC236}">
                <a16:creationId xmlns:a16="http://schemas.microsoft.com/office/drawing/2014/main" id="{799DB6A6-C465-FA2E-DDC7-5B5E9D526C84}"/>
              </a:ext>
            </a:extLst>
          </p:cNvPr>
          <p:cNvSpPr/>
          <p:nvPr/>
        </p:nvSpPr>
        <p:spPr>
          <a:xfrm>
            <a:off x="7567955" y="2802073"/>
            <a:ext cx="2709321" cy="2709321"/>
          </a:xfrm>
          <a:prstGeom prst="flowChartConnector">
            <a:avLst/>
          </a:prstGeom>
          <a:noFill/>
          <a:ln w="635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glow rad="508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28625"/>
            <a:endParaRPr lang="en-US" sz="1688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5" name="Picture 4" descr="A close up of the moon&#10;&#10;Description automatically generated">
            <a:extLst>
              <a:ext uri="{FF2B5EF4-FFF2-40B4-BE49-F238E27FC236}">
                <a16:creationId xmlns:a16="http://schemas.microsoft.com/office/drawing/2014/main" id="{E595589E-EFE9-E2A0-C637-A42908C94DCA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4571" y="3451311"/>
            <a:ext cx="1311174" cy="1311174"/>
          </a:xfrm>
          <a:prstGeom prst="rect">
            <a:avLst/>
          </a:prstGeom>
        </p:spPr>
      </p:pic>
      <p:sp>
        <p:nvSpPr>
          <p:cNvPr id="155" name="Arc 154">
            <a:extLst>
              <a:ext uri="{FF2B5EF4-FFF2-40B4-BE49-F238E27FC236}">
                <a16:creationId xmlns:a16="http://schemas.microsoft.com/office/drawing/2014/main" id="{D8C92683-5BBD-F30D-C81C-EF1930BE63FA}"/>
              </a:ext>
            </a:extLst>
          </p:cNvPr>
          <p:cNvSpPr/>
          <p:nvPr/>
        </p:nvSpPr>
        <p:spPr>
          <a:xfrm rot="20570897" flipH="1" flipV="1">
            <a:off x="7561632" y="3709522"/>
            <a:ext cx="2683526" cy="742739"/>
          </a:xfrm>
          <a:prstGeom prst="arc">
            <a:avLst>
              <a:gd name="adj1" fmla="val 8610358"/>
              <a:gd name="adj2" fmla="val 2470009"/>
            </a:avLst>
          </a:prstGeom>
          <a:noFill/>
          <a:ln w="635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</a:ln>
          <a:effectLst>
            <a:glow rad="25400">
              <a:schemeClr val="tx2">
                <a:lumMod val="40000"/>
                <a:lumOff val="60000"/>
                <a:alpha val="57000"/>
              </a:schemeClr>
            </a:glow>
            <a:outerShdw blurRad="50800" dist="88900" dir="5400000" sx="102000" sy="102000" algn="t" rotWithShape="0">
              <a:prstClr val="black">
                <a:alpha val="5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00113">
              <a:defRPr/>
            </a:pPr>
            <a:endParaRPr lang="en-US" sz="1772">
              <a:solidFill>
                <a:srgbClr val="000000"/>
              </a:solidFill>
              <a:latin typeface="Calibri" panose="020F0502020204030204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038CBD0C-79DB-69C4-5BA2-BC2FF39EC461}"/>
              </a:ext>
            </a:extLst>
          </p:cNvPr>
          <p:cNvGrpSpPr/>
          <p:nvPr/>
        </p:nvGrpSpPr>
        <p:grpSpPr>
          <a:xfrm rot="1179615">
            <a:off x="9015898" y="4792184"/>
            <a:ext cx="818917" cy="239677"/>
            <a:chOff x="5333448" y="6173595"/>
            <a:chExt cx="2200680" cy="551316"/>
          </a:xfrm>
        </p:grpSpPr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4715F120-73DC-FA93-4F96-A4E72A861189}"/>
                </a:ext>
              </a:extLst>
            </p:cNvPr>
            <p:cNvCxnSpPr>
              <a:cxnSpLocks/>
            </p:cNvCxnSpPr>
            <p:nvPr/>
          </p:nvCxnSpPr>
          <p:spPr>
            <a:xfrm>
              <a:off x="5333448" y="6173595"/>
              <a:ext cx="2200680" cy="551316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13000">
                    <a:srgbClr val="5A7DEC"/>
                  </a:gs>
                  <a:gs pos="45000">
                    <a:srgbClr val="75DBFF"/>
                  </a:gs>
                  <a:gs pos="70000">
                    <a:srgbClr val="75DBFF"/>
                  </a:gs>
                  <a:gs pos="100000">
                    <a:srgbClr val="5A7DEC">
                      <a:alpha val="50000"/>
                    </a:srgbClr>
                  </a:gs>
                </a:gsLst>
                <a:lin ang="10800000" scaled="1"/>
                <a:tileRect/>
              </a:gradFill>
              <a:prstDash val="solid"/>
              <a:miter lim="800000"/>
            </a:ln>
            <a:effectLst/>
          </p:spPr>
        </p:cxnSp>
        <p:sp>
          <p:nvSpPr>
            <p:cNvPr id="34" name="Flowchart: Connector 33">
              <a:extLst>
                <a:ext uri="{FF2B5EF4-FFF2-40B4-BE49-F238E27FC236}">
                  <a16:creationId xmlns:a16="http://schemas.microsoft.com/office/drawing/2014/main" id="{44F3C755-7C2A-2DBF-836F-DFCA3405B632}"/>
                </a:ext>
              </a:extLst>
            </p:cNvPr>
            <p:cNvSpPr/>
            <p:nvPr/>
          </p:nvSpPr>
          <p:spPr>
            <a:xfrm rot="10800000">
              <a:off x="7305501" y="6656302"/>
              <a:ext cx="27465" cy="27432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35" name="Flowchart: Connector 34">
              <a:extLst>
                <a:ext uri="{FF2B5EF4-FFF2-40B4-BE49-F238E27FC236}">
                  <a16:creationId xmlns:a16="http://schemas.microsoft.com/office/drawing/2014/main" id="{B94D7FAD-89B8-B623-0BB8-523979301B2D}"/>
                </a:ext>
              </a:extLst>
            </p:cNvPr>
            <p:cNvSpPr/>
            <p:nvPr/>
          </p:nvSpPr>
          <p:spPr>
            <a:xfrm rot="10800000">
              <a:off x="7364628" y="6678017"/>
              <a:ext cx="18310" cy="18288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0" name="Flowchart: Connector 39">
              <a:extLst>
                <a:ext uri="{FF2B5EF4-FFF2-40B4-BE49-F238E27FC236}">
                  <a16:creationId xmlns:a16="http://schemas.microsoft.com/office/drawing/2014/main" id="{F7CB365B-4250-C27D-911E-1DEABA4AD8D9}"/>
                </a:ext>
              </a:extLst>
            </p:cNvPr>
            <p:cNvSpPr/>
            <p:nvPr/>
          </p:nvSpPr>
          <p:spPr>
            <a:xfrm rot="10800000">
              <a:off x="7343555" y="6674683"/>
              <a:ext cx="9155" cy="9144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1" name="Flowchart: Connector 40">
              <a:extLst>
                <a:ext uri="{FF2B5EF4-FFF2-40B4-BE49-F238E27FC236}">
                  <a16:creationId xmlns:a16="http://schemas.microsoft.com/office/drawing/2014/main" id="{32E9BF04-B43C-1EB6-F7D5-84794D11D1E2}"/>
                </a:ext>
              </a:extLst>
            </p:cNvPr>
            <p:cNvSpPr/>
            <p:nvPr/>
          </p:nvSpPr>
          <p:spPr>
            <a:xfrm rot="10800000">
              <a:off x="7128944" y="6618797"/>
              <a:ext cx="18310" cy="18288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2" name="Flowchart: Connector 41">
              <a:extLst>
                <a:ext uri="{FF2B5EF4-FFF2-40B4-BE49-F238E27FC236}">
                  <a16:creationId xmlns:a16="http://schemas.microsoft.com/office/drawing/2014/main" id="{182C0D57-65F3-A4B7-BE4E-4B80B902F421}"/>
                </a:ext>
              </a:extLst>
            </p:cNvPr>
            <p:cNvSpPr/>
            <p:nvPr/>
          </p:nvSpPr>
          <p:spPr>
            <a:xfrm rot="15712198">
              <a:off x="6982334" y="6575819"/>
              <a:ext cx="27465" cy="27432"/>
            </a:xfrm>
            <a:prstGeom prst="flowChartConnector">
              <a:avLst/>
            </a:prstGeom>
            <a:solidFill>
              <a:srgbClr val="FFFFFF">
                <a:alpha val="88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3" name="Flowchart: Connector 42">
              <a:extLst>
                <a:ext uri="{FF2B5EF4-FFF2-40B4-BE49-F238E27FC236}">
                  <a16:creationId xmlns:a16="http://schemas.microsoft.com/office/drawing/2014/main" id="{C1C6A1CA-E640-85AC-1000-FDF58F45A3F3}"/>
                </a:ext>
              </a:extLst>
            </p:cNvPr>
            <p:cNvSpPr/>
            <p:nvPr/>
          </p:nvSpPr>
          <p:spPr>
            <a:xfrm rot="15712198">
              <a:off x="6956068" y="6577838"/>
              <a:ext cx="9155" cy="9144"/>
            </a:xfrm>
            <a:prstGeom prst="flowChartConnector">
              <a:avLst/>
            </a:prstGeom>
            <a:solidFill>
              <a:srgbClr val="FFFFFF">
                <a:alpha val="88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6" name="Flowchart: Connector 45">
              <a:extLst>
                <a:ext uri="{FF2B5EF4-FFF2-40B4-BE49-F238E27FC236}">
                  <a16:creationId xmlns:a16="http://schemas.microsoft.com/office/drawing/2014/main" id="{323147EC-4C20-FA01-49A4-B3612F8B67A5}"/>
                </a:ext>
              </a:extLst>
            </p:cNvPr>
            <p:cNvSpPr/>
            <p:nvPr/>
          </p:nvSpPr>
          <p:spPr>
            <a:xfrm rot="15712198">
              <a:off x="6925273" y="6568205"/>
              <a:ext cx="9155" cy="9144"/>
            </a:xfrm>
            <a:prstGeom prst="flowChartConnector">
              <a:avLst/>
            </a:prstGeom>
            <a:solidFill>
              <a:srgbClr val="FFFFFF">
                <a:alpha val="88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48" name="Flowchart: Connector 47">
              <a:extLst>
                <a:ext uri="{FF2B5EF4-FFF2-40B4-BE49-F238E27FC236}">
                  <a16:creationId xmlns:a16="http://schemas.microsoft.com/office/drawing/2014/main" id="{726372B1-87FA-D033-D270-BF8BBE37D7FC}"/>
                </a:ext>
              </a:extLst>
            </p:cNvPr>
            <p:cNvSpPr/>
            <p:nvPr/>
          </p:nvSpPr>
          <p:spPr>
            <a:xfrm rot="10800000">
              <a:off x="6238043" y="6392037"/>
              <a:ext cx="27465" cy="27432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1" name="Flowchart: Connector 50">
              <a:extLst>
                <a:ext uri="{FF2B5EF4-FFF2-40B4-BE49-F238E27FC236}">
                  <a16:creationId xmlns:a16="http://schemas.microsoft.com/office/drawing/2014/main" id="{B4443584-906E-F62D-2F6F-22CA9EDD3D7B}"/>
                </a:ext>
              </a:extLst>
            </p:cNvPr>
            <p:cNvSpPr/>
            <p:nvPr/>
          </p:nvSpPr>
          <p:spPr>
            <a:xfrm rot="10800000">
              <a:off x="6301932" y="6413752"/>
              <a:ext cx="18310" cy="18288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5" name="Flowchart: Connector 54">
              <a:extLst>
                <a:ext uri="{FF2B5EF4-FFF2-40B4-BE49-F238E27FC236}">
                  <a16:creationId xmlns:a16="http://schemas.microsoft.com/office/drawing/2014/main" id="{4E286FF6-98D1-F6CB-6351-AF6DE5418742}"/>
                </a:ext>
              </a:extLst>
            </p:cNvPr>
            <p:cNvSpPr/>
            <p:nvPr/>
          </p:nvSpPr>
          <p:spPr>
            <a:xfrm rot="10800000">
              <a:off x="6276097" y="6408037"/>
              <a:ext cx="9155" cy="9144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58" name="Flowchart: Connector 57">
              <a:extLst>
                <a:ext uri="{FF2B5EF4-FFF2-40B4-BE49-F238E27FC236}">
                  <a16:creationId xmlns:a16="http://schemas.microsoft.com/office/drawing/2014/main" id="{CB6F6817-5FE9-D9DE-B307-88513B8115EC}"/>
                </a:ext>
              </a:extLst>
            </p:cNvPr>
            <p:cNvSpPr/>
            <p:nvPr/>
          </p:nvSpPr>
          <p:spPr>
            <a:xfrm rot="10800000">
              <a:off x="5769641" y="6275647"/>
              <a:ext cx="27465" cy="27432"/>
            </a:xfrm>
            <a:prstGeom prst="flowChartConnector">
              <a:avLst/>
            </a:prstGeom>
            <a:solidFill>
              <a:srgbClr val="FFFFFF">
                <a:alpha val="88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75DB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69" name="Flowchart: Connector 68">
              <a:extLst>
                <a:ext uri="{FF2B5EF4-FFF2-40B4-BE49-F238E27FC236}">
                  <a16:creationId xmlns:a16="http://schemas.microsoft.com/office/drawing/2014/main" id="{82EF59F4-9F5C-D8A5-B0FA-E6809930A0C8}"/>
                </a:ext>
              </a:extLst>
            </p:cNvPr>
            <p:cNvSpPr/>
            <p:nvPr/>
          </p:nvSpPr>
          <p:spPr>
            <a:xfrm rot="10800000">
              <a:off x="5750400" y="6274017"/>
              <a:ext cx="9155" cy="9144"/>
            </a:xfrm>
            <a:prstGeom prst="flowChartConnector">
              <a:avLst/>
            </a:prstGeom>
            <a:solidFill>
              <a:srgbClr val="FFFFFF">
                <a:alpha val="88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75DB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0" name="Flowchart: Connector 69">
              <a:extLst>
                <a:ext uri="{FF2B5EF4-FFF2-40B4-BE49-F238E27FC236}">
                  <a16:creationId xmlns:a16="http://schemas.microsoft.com/office/drawing/2014/main" id="{6AD46245-9BB6-D17D-86F3-A96ABB3C8FC3}"/>
                </a:ext>
              </a:extLst>
            </p:cNvPr>
            <p:cNvSpPr/>
            <p:nvPr/>
          </p:nvSpPr>
          <p:spPr>
            <a:xfrm rot="10800000">
              <a:off x="5381967" y="6185833"/>
              <a:ext cx="9155" cy="9144"/>
            </a:xfrm>
            <a:prstGeom prst="flowChartConnector">
              <a:avLst/>
            </a:prstGeom>
            <a:solidFill>
              <a:srgbClr val="FFFFFF">
                <a:alpha val="88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5A7DEC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1" name="Flowchart: Connector 70">
              <a:extLst>
                <a:ext uri="{FF2B5EF4-FFF2-40B4-BE49-F238E27FC236}">
                  <a16:creationId xmlns:a16="http://schemas.microsoft.com/office/drawing/2014/main" id="{0346C5CE-915F-D16C-18BE-4BFA88539CEB}"/>
                </a:ext>
              </a:extLst>
            </p:cNvPr>
            <p:cNvSpPr/>
            <p:nvPr/>
          </p:nvSpPr>
          <p:spPr>
            <a:xfrm rot="10800000">
              <a:off x="5519174" y="6217255"/>
              <a:ext cx="18310" cy="18288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5A7DEC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5" name="Flowchart: Connector 74">
              <a:extLst>
                <a:ext uri="{FF2B5EF4-FFF2-40B4-BE49-F238E27FC236}">
                  <a16:creationId xmlns:a16="http://schemas.microsoft.com/office/drawing/2014/main" id="{B12567D2-9A3C-F377-2C45-9221DD0916EC}"/>
                </a:ext>
              </a:extLst>
            </p:cNvPr>
            <p:cNvSpPr/>
            <p:nvPr/>
          </p:nvSpPr>
          <p:spPr>
            <a:xfrm rot="10800000">
              <a:off x="5722104" y="6262924"/>
              <a:ext cx="18310" cy="18288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7" name="Flowchart: Connector 76">
              <a:extLst>
                <a:ext uri="{FF2B5EF4-FFF2-40B4-BE49-F238E27FC236}">
                  <a16:creationId xmlns:a16="http://schemas.microsoft.com/office/drawing/2014/main" id="{1C733358-97B8-429D-5F56-E35122E93213}"/>
                </a:ext>
              </a:extLst>
            </p:cNvPr>
            <p:cNvSpPr/>
            <p:nvPr/>
          </p:nvSpPr>
          <p:spPr>
            <a:xfrm rot="10800000">
              <a:off x="5985587" y="6330211"/>
              <a:ext cx="27465" cy="27432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79" name="Flowchart: Connector 78">
              <a:extLst>
                <a:ext uri="{FF2B5EF4-FFF2-40B4-BE49-F238E27FC236}">
                  <a16:creationId xmlns:a16="http://schemas.microsoft.com/office/drawing/2014/main" id="{E53FE48D-6933-4EBC-E78B-D23390512564}"/>
                </a:ext>
              </a:extLst>
            </p:cNvPr>
            <p:cNvSpPr/>
            <p:nvPr/>
          </p:nvSpPr>
          <p:spPr>
            <a:xfrm rot="10800000">
              <a:off x="6582665" y="6474721"/>
              <a:ext cx="27465" cy="27432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0" name="Flowchart: Connector 79">
              <a:extLst>
                <a:ext uri="{FF2B5EF4-FFF2-40B4-BE49-F238E27FC236}">
                  <a16:creationId xmlns:a16="http://schemas.microsoft.com/office/drawing/2014/main" id="{77598E6B-A795-1751-D4C9-92B7D64977B6}"/>
                </a:ext>
              </a:extLst>
            </p:cNvPr>
            <p:cNvSpPr/>
            <p:nvPr/>
          </p:nvSpPr>
          <p:spPr>
            <a:xfrm rot="10800000">
              <a:off x="6641792" y="6496436"/>
              <a:ext cx="18310" cy="18288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87" name="Flowchart: Connector 86">
              <a:extLst>
                <a:ext uri="{FF2B5EF4-FFF2-40B4-BE49-F238E27FC236}">
                  <a16:creationId xmlns:a16="http://schemas.microsoft.com/office/drawing/2014/main" id="{D4A38A4B-4E70-6DDC-071C-4A6A576D1E2E}"/>
                </a:ext>
              </a:extLst>
            </p:cNvPr>
            <p:cNvSpPr/>
            <p:nvPr/>
          </p:nvSpPr>
          <p:spPr>
            <a:xfrm rot="10800000">
              <a:off x="6620719" y="6493102"/>
              <a:ext cx="9155" cy="9144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01D99D97-AA86-AB0E-0929-200336D1E600}"/>
              </a:ext>
            </a:extLst>
          </p:cNvPr>
          <p:cNvGrpSpPr/>
          <p:nvPr/>
        </p:nvGrpSpPr>
        <p:grpSpPr>
          <a:xfrm rot="797994" flipV="1">
            <a:off x="9051367" y="4609255"/>
            <a:ext cx="839507" cy="139061"/>
            <a:chOff x="5333448" y="6173595"/>
            <a:chExt cx="2200680" cy="551316"/>
          </a:xfrm>
        </p:grpSpPr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FDB39819-8F99-CA00-C127-BF9DCCB8DEB6}"/>
                </a:ext>
              </a:extLst>
            </p:cNvPr>
            <p:cNvCxnSpPr>
              <a:cxnSpLocks/>
            </p:cNvCxnSpPr>
            <p:nvPr/>
          </p:nvCxnSpPr>
          <p:spPr>
            <a:xfrm>
              <a:off x="5333448" y="6173595"/>
              <a:ext cx="2200680" cy="551316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13000">
                    <a:srgbClr val="5A7DEC"/>
                  </a:gs>
                  <a:gs pos="45000">
                    <a:srgbClr val="75DBFF"/>
                  </a:gs>
                  <a:gs pos="70000">
                    <a:srgbClr val="75DBFF"/>
                  </a:gs>
                  <a:gs pos="100000">
                    <a:srgbClr val="5A7DEC">
                      <a:alpha val="50000"/>
                    </a:srgbClr>
                  </a:gs>
                </a:gsLst>
                <a:lin ang="10800000" scaled="1"/>
                <a:tileRect/>
              </a:gradFill>
              <a:prstDash val="solid"/>
              <a:miter lim="800000"/>
            </a:ln>
            <a:effectLst/>
          </p:spPr>
        </p:cxnSp>
        <p:sp>
          <p:nvSpPr>
            <p:cNvPr id="95" name="Flowchart: Connector 94">
              <a:extLst>
                <a:ext uri="{FF2B5EF4-FFF2-40B4-BE49-F238E27FC236}">
                  <a16:creationId xmlns:a16="http://schemas.microsoft.com/office/drawing/2014/main" id="{AF06AF44-ABE9-8C81-C1D9-A114557DD33B}"/>
                </a:ext>
              </a:extLst>
            </p:cNvPr>
            <p:cNvSpPr/>
            <p:nvPr/>
          </p:nvSpPr>
          <p:spPr>
            <a:xfrm rot="10800000">
              <a:off x="7305501" y="6656302"/>
              <a:ext cx="27465" cy="27432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6" name="Flowchart: Connector 95">
              <a:extLst>
                <a:ext uri="{FF2B5EF4-FFF2-40B4-BE49-F238E27FC236}">
                  <a16:creationId xmlns:a16="http://schemas.microsoft.com/office/drawing/2014/main" id="{5CFDA87B-BBD8-DE0A-6672-76111AA3DB2C}"/>
                </a:ext>
              </a:extLst>
            </p:cNvPr>
            <p:cNvSpPr/>
            <p:nvPr/>
          </p:nvSpPr>
          <p:spPr>
            <a:xfrm rot="10800000">
              <a:off x="7364628" y="6678017"/>
              <a:ext cx="18310" cy="18288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7" name="Flowchart: Connector 96">
              <a:extLst>
                <a:ext uri="{FF2B5EF4-FFF2-40B4-BE49-F238E27FC236}">
                  <a16:creationId xmlns:a16="http://schemas.microsoft.com/office/drawing/2014/main" id="{4A30742C-18EF-1903-A9E7-C0E09B64F5FD}"/>
                </a:ext>
              </a:extLst>
            </p:cNvPr>
            <p:cNvSpPr/>
            <p:nvPr/>
          </p:nvSpPr>
          <p:spPr>
            <a:xfrm rot="10800000">
              <a:off x="7343555" y="6674683"/>
              <a:ext cx="9155" cy="9144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99" name="Flowchart: Connector 98">
              <a:extLst>
                <a:ext uri="{FF2B5EF4-FFF2-40B4-BE49-F238E27FC236}">
                  <a16:creationId xmlns:a16="http://schemas.microsoft.com/office/drawing/2014/main" id="{F9DCE554-259B-2360-09B4-5D33A654AB73}"/>
                </a:ext>
              </a:extLst>
            </p:cNvPr>
            <p:cNvSpPr/>
            <p:nvPr/>
          </p:nvSpPr>
          <p:spPr>
            <a:xfrm rot="10800000">
              <a:off x="7128944" y="6618797"/>
              <a:ext cx="18310" cy="18288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1" name="Flowchart: Connector 100">
              <a:extLst>
                <a:ext uri="{FF2B5EF4-FFF2-40B4-BE49-F238E27FC236}">
                  <a16:creationId xmlns:a16="http://schemas.microsoft.com/office/drawing/2014/main" id="{AA3A57C9-BFA3-CBFD-7735-3AE1933B5C5B}"/>
                </a:ext>
              </a:extLst>
            </p:cNvPr>
            <p:cNvSpPr/>
            <p:nvPr/>
          </p:nvSpPr>
          <p:spPr>
            <a:xfrm rot="15712198">
              <a:off x="6982334" y="6575819"/>
              <a:ext cx="27465" cy="27432"/>
            </a:xfrm>
            <a:prstGeom prst="flowChartConnector">
              <a:avLst/>
            </a:prstGeom>
            <a:solidFill>
              <a:srgbClr val="FFFFFF">
                <a:alpha val="88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5" name="Flowchart: Connector 104">
              <a:extLst>
                <a:ext uri="{FF2B5EF4-FFF2-40B4-BE49-F238E27FC236}">
                  <a16:creationId xmlns:a16="http://schemas.microsoft.com/office/drawing/2014/main" id="{3DAFD200-BEA2-3C6F-A1E8-A9C8B6036D44}"/>
                </a:ext>
              </a:extLst>
            </p:cNvPr>
            <p:cNvSpPr/>
            <p:nvPr/>
          </p:nvSpPr>
          <p:spPr>
            <a:xfrm rot="15712198">
              <a:off x="6956068" y="6577838"/>
              <a:ext cx="9155" cy="9144"/>
            </a:xfrm>
            <a:prstGeom prst="flowChartConnector">
              <a:avLst/>
            </a:prstGeom>
            <a:solidFill>
              <a:srgbClr val="FFFFFF">
                <a:alpha val="88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09" name="Flowchart: Connector 108">
              <a:extLst>
                <a:ext uri="{FF2B5EF4-FFF2-40B4-BE49-F238E27FC236}">
                  <a16:creationId xmlns:a16="http://schemas.microsoft.com/office/drawing/2014/main" id="{7611994A-1E9F-4BDD-AAB9-0E0448C322EA}"/>
                </a:ext>
              </a:extLst>
            </p:cNvPr>
            <p:cNvSpPr/>
            <p:nvPr/>
          </p:nvSpPr>
          <p:spPr>
            <a:xfrm rot="15712198">
              <a:off x="6925273" y="6568205"/>
              <a:ext cx="9155" cy="9144"/>
            </a:xfrm>
            <a:prstGeom prst="flowChartConnector">
              <a:avLst/>
            </a:prstGeom>
            <a:solidFill>
              <a:srgbClr val="FFFFFF">
                <a:alpha val="88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1" name="Flowchart: Connector 110">
              <a:extLst>
                <a:ext uri="{FF2B5EF4-FFF2-40B4-BE49-F238E27FC236}">
                  <a16:creationId xmlns:a16="http://schemas.microsoft.com/office/drawing/2014/main" id="{9340F52B-92AE-7869-E170-67FD70F9F596}"/>
                </a:ext>
              </a:extLst>
            </p:cNvPr>
            <p:cNvSpPr/>
            <p:nvPr/>
          </p:nvSpPr>
          <p:spPr>
            <a:xfrm rot="10800000">
              <a:off x="6238043" y="6392037"/>
              <a:ext cx="27465" cy="27432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4" name="Flowchart: Connector 113">
              <a:extLst>
                <a:ext uri="{FF2B5EF4-FFF2-40B4-BE49-F238E27FC236}">
                  <a16:creationId xmlns:a16="http://schemas.microsoft.com/office/drawing/2014/main" id="{600D1F57-1E46-600C-23DF-6B3DB1A16290}"/>
                </a:ext>
              </a:extLst>
            </p:cNvPr>
            <p:cNvSpPr/>
            <p:nvPr/>
          </p:nvSpPr>
          <p:spPr>
            <a:xfrm rot="10800000">
              <a:off x="6301932" y="6413752"/>
              <a:ext cx="18310" cy="18288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5" name="Flowchart: Connector 114">
              <a:extLst>
                <a:ext uri="{FF2B5EF4-FFF2-40B4-BE49-F238E27FC236}">
                  <a16:creationId xmlns:a16="http://schemas.microsoft.com/office/drawing/2014/main" id="{B6C3288F-93AB-9F6D-8382-0CF5E747DD5A}"/>
                </a:ext>
              </a:extLst>
            </p:cNvPr>
            <p:cNvSpPr/>
            <p:nvPr/>
          </p:nvSpPr>
          <p:spPr>
            <a:xfrm rot="10800000">
              <a:off x="6276097" y="6408037"/>
              <a:ext cx="9155" cy="9144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6" name="Flowchart: Connector 115">
              <a:extLst>
                <a:ext uri="{FF2B5EF4-FFF2-40B4-BE49-F238E27FC236}">
                  <a16:creationId xmlns:a16="http://schemas.microsoft.com/office/drawing/2014/main" id="{B9C80D53-46AE-9158-5F38-3A1F87A1BF37}"/>
                </a:ext>
              </a:extLst>
            </p:cNvPr>
            <p:cNvSpPr/>
            <p:nvPr/>
          </p:nvSpPr>
          <p:spPr>
            <a:xfrm rot="10800000">
              <a:off x="5769641" y="6275647"/>
              <a:ext cx="27465" cy="27432"/>
            </a:xfrm>
            <a:prstGeom prst="flowChartConnector">
              <a:avLst/>
            </a:prstGeom>
            <a:solidFill>
              <a:srgbClr val="FFFFFF">
                <a:alpha val="88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75DB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7" name="Flowchart: Connector 116">
              <a:extLst>
                <a:ext uri="{FF2B5EF4-FFF2-40B4-BE49-F238E27FC236}">
                  <a16:creationId xmlns:a16="http://schemas.microsoft.com/office/drawing/2014/main" id="{132169DB-7B89-FD7B-8735-C0881BA26914}"/>
                </a:ext>
              </a:extLst>
            </p:cNvPr>
            <p:cNvSpPr/>
            <p:nvPr/>
          </p:nvSpPr>
          <p:spPr>
            <a:xfrm rot="10800000">
              <a:off x="5750400" y="6274017"/>
              <a:ext cx="9155" cy="9144"/>
            </a:xfrm>
            <a:prstGeom prst="flowChartConnector">
              <a:avLst/>
            </a:prstGeom>
            <a:solidFill>
              <a:srgbClr val="FFFFFF">
                <a:alpha val="88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75DB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18" name="Flowchart: Connector 117">
              <a:extLst>
                <a:ext uri="{FF2B5EF4-FFF2-40B4-BE49-F238E27FC236}">
                  <a16:creationId xmlns:a16="http://schemas.microsoft.com/office/drawing/2014/main" id="{72233006-2CB0-68A9-A473-2F2F6B3B78A5}"/>
                </a:ext>
              </a:extLst>
            </p:cNvPr>
            <p:cNvSpPr/>
            <p:nvPr/>
          </p:nvSpPr>
          <p:spPr>
            <a:xfrm rot="10800000">
              <a:off x="5381967" y="6185833"/>
              <a:ext cx="9155" cy="9144"/>
            </a:xfrm>
            <a:prstGeom prst="flowChartConnector">
              <a:avLst/>
            </a:prstGeom>
            <a:solidFill>
              <a:srgbClr val="FFFFFF">
                <a:alpha val="88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5A7DEC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0" name="Flowchart: Connector 119">
              <a:extLst>
                <a:ext uri="{FF2B5EF4-FFF2-40B4-BE49-F238E27FC236}">
                  <a16:creationId xmlns:a16="http://schemas.microsoft.com/office/drawing/2014/main" id="{510665BF-6211-93B2-2EBA-D087D5856759}"/>
                </a:ext>
              </a:extLst>
            </p:cNvPr>
            <p:cNvSpPr/>
            <p:nvPr/>
          </p:nvSpPr>
          <p:spPr>
            <a:xfrm rot="10800000">
              <a:off x="5519174" y="6217255"/>
              <a:ext cx="18310" cy="18288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5A7DEC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1" name="Flowchart: Connector 120">
              <a:extLst>
                <a:ext uri="{FF2B5EF4-FFF2-40B4-BE49-F238E27FC236}">
                  <a16:creationId xmlns:a16="http://schemas.microsoft.com/office/drawing/2014/main" id="{703CE438-2E85-CE7F-6ADC-711306FFE37C}"/>
                </a:ext>
              </a:extLst>
            </p:cNvPr>
            <p:cNvSpPr/>
            <p:nvPr/>
          </p:nvSpPr>
          <p:spPr>
            <a:xfrm rot="10800000">
              <a:off x="5722104" y="6262924"/>
              <a:ext cx="18310" cy="18288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3" name="Flowchart: Connector 122">
              <a:extLst>
                <a:ext uri="{FF2B5EF4-FFF2-40B4-BE49-F238E27FC236}">
                  <a16:creationId xmlns:a16="http://schemas.microsoft.com/office/drawing/2014/main" id="{7828B5A3-AE27-4287-866E-2BFE64E1FAF0}"/>
                </a:ext>
              </a:extLst>
            </p:cNvPr>
            <p:cNvSpPr/>
            <p:nvPr/>
          </p:nvSpPr>
          <p:spPr>
            <a:xfrm rot="10800000">
              <a:off x="5985587" y="6330211"/>
              <a:ext cx="27465" cy="27432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4" name="Flowchart: Connector 123">
              <a:extLst>
                <a:ext uri="{FF2B5EF4-FFF2-40B4-BE49-F238E27FC236}">
                  <a16:creationId xmlns:a16="http://schemas.microsoft.com/office/drawing/2014/main" id="{D3746960-286F-5FE3-BCEE-CE4F9467CB2E}"/>
                </a:ext>
              </a:extLst>
            </p:cNvPr>
            <p:cNvSpPr/>
            <p:nvPr/>
          </p:nvSpPr>
          <p:spPr>
            <a:xfrm rot="10800000">
              <a:off x="6582665" y="6474721"/>
              <a:ext cx="27465" cy="27432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5" name="Flowchart: Connector 124">
              <a:extLst>
                <a:ext uri="{FF2B5EF4-FFF2-40B4-BE49-F238E27FC236}">
                  <a16:creationId xmlns:a16="http://schemas.microsoft.com/office/drawing/2014/main" id="{DFDE1555-6CD3-18D5-00C9-5EED71868C22}"/>
                </a:ext>
              </a:extLst>
            </p:cNvPr>
            <p:cNvSpPr/>
            <p:nvPr/>
          </p:nvSpPr>
          <p:spPr>
            <a:xfrm rot="10800000">
              <a:off x="6641792" y="6496436"/>
              <a:ext cx="18310" cy="18288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26" name="Flowchart: Connector 125">
              <a:extLst>
                <a:ext uri="{FF2B5EF4-FFF2-40B4-BE49-F238E27FC236}">
                  <a16:creationId xmlns:a16="http://schemas.microsoft.com/office/drawing/2014/main" id="{7FFA7861-7BA3-C594-B065-6EBCCBF1DFFC}"/>
                </a:ext>
              </a:extLst>
            </p:cNvPr>
            <p:cNvSpPr/>
            <p:nvPr/>
          </p:nvSpPr>
          <p:spPr>
            <a:xfrm rot="10800000">
              <a:off x="6620719" y="6493102"/>
              <a:ext cx="9155" cy="9144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ED36EC83-4B65-D5EF-78A6-19F73A92D471}"/>
              </a:ext>
            </a:extLst>
          </p:cNvPr>
          <p:cNvGrpSpPr/>
          <p:nvPr/>
        </p:nvGrpSpPr>
        <p:grpSpPr>
          <a:xfrm rot="6640141" flipV="1">
            <a:off x="8508928" y="5001942"/>
            <a:ext cx="871823" cy="132793"/>
            <a:chOff x="5333448" y="6173595"/>
            <a:chExt cx="2200680" cy="551316"/>
          </a:xfrm>
        </p:grpSpPr>
        <p:cxnSp>
          <p:nvCxnSpPr>
            <p:cNvPr id="128" name="Straight Connector 127">
              <a:extLst>
                <a:ext uri="{FF2B5EF4-FFF2-40B4-BE49-F238E27FC236}">
                  <a16:creationId xmlns:a16="http://schemas.microsoft.com/office/drawing/2014/main" id="{9A0F2630-22D1-6B39-CE07-B6849A112EC4}"/>
                </a:ext>
              </a:extLst>
            </p:cNvPr>
            <p:cNvCxnSpPr>
              <a:cxnSpLocks/>
            </p:cNvCxnSpPr>
            <p:nvPr/>
          </p:nvCxnSpPr>
          <p:spPr>
            <a:xfrm>
              <a:off x="5333448" y="6173595"/>
              <a:ext cx="2200680" cy="551316"/>
            </a:xfrm>
            <a:prstGeom prst="line">
              <a:avLst/>
            </a:prstGeom>
            <a:noFill/>
            <a:ln w="19050" cap="flat" cmpd="sng" algn="ctr">
              <a:gradFill flip="none" rotWithShape="1">
                <a:gsLst>
                  <a:gs pos="13000">
                    <a:srgbClr val="5A7DEC"/>
                  </a:gs>
                  <a:gs pos="45000">
                    <a:srgbClr val="75DBFF"/>
                  </a:gs>
                  <a:gs pos="70000">
                    <a:srgbClr val="75DBFF"/>
                  </a:gs>
                  <a:gs pos="100000">
                    <a:srgbClr val="5A7DEC">
                      <a:alpha val="50000"/>
                    </a:srgbClr>
                  </a:gs>
                </a:gsLst>
                <a:lin ang="10800000" scaled="1"/>
                <a:tileRect/>
              </a:gradFill>
              <a:prstDash val="solid"/>
              <a:miter lim="800000"/>
            </a:ln>
            <a:effectLst/>
          </p:spPr>
        </p:cxnSp>
        <p:sp>
          <p:nvSpPr>
            <p:cNvPr id="129" name="Flowchart: Connector 128">
              <a:extLst>
                <a:ext uri="{FF2B5EF4-FFF2-40B4-BE49-F238E27FC236}">
                  <a16:creationId xmlns:a16="http://schemas.microsoft.com/office/drawing/2014/main" id="{816B434B-9910-09E3-EFCC-C71870BDF710}"/>
                </a:ext>
              </a:extLst>
            </p:cNvPr>
            <p:cNvSpPr/>
            <p:nvPr/>
          </p:nvSpPr>
          <p:spPr>
            <a:xfrm rot="10800000">
              <a:off x="7305501" y="6656302"/>
              <a:ext cx="27465" cy="27432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0" name="Flowchart: Connector 129">
              <a:extLst>
                <a:ext uri="{FF2B5EF4-FFF2-40B4-BE49-F238E27FC236}">
                  <a16:creationId xmlns:a16="http://schemas.microsoft.com/office/drawing/2014/main" id="{C5D37451-3F0B-BB4B-AF4F-D1A650C4C41F}"/>
                </a:ext>
              </a:extLst>
            </p:cNvPr>
            <p:cNvSpPr/>
            <p:nvPr/>
          </p:nvSpPr>
          <p:spPr>
            <a:xfrm rot="10800000">
              <a:off x="7364628" y="6678017"/>
              <a:ext cx="18310" cy="18288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1" name="Flowchart: Connector 130">
              <a:extLst>
                <a:ext uri="{FF2B5EF4-FFF2-40B4-BE49-F238E27FC236}">
                  <a16:creationId xmlns:a16="http://schemas.microsoft.com/office/drawing/2014/main" id="{FF540F4C-0BBB-D3DA-2752-A8F8AA79975D}"/>
                </a:ext>
              </a:extLst>
            </p:cNvPr>
            <p:cNvSpPr/>
            <p:nvPr/>
          </p:nvSpPr>
          <p:spPr>
            <a:xfrm rot="10800000">
              <a:off x="7343555" y="6674683"/>
              <a:ext cx="9155" cy="9144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2" name="Flowchart: Connector 131">
              <a:extLst>
                <a:ext uri="{FF2B5EF4-FFF2-40B4-BE49-F238E27FC236}">
                  <a16:creationId xmlns:a16="http://schemas.microsoft.com/office/drawing/2014/main" id="{34F256F3-B7D4-5A2B-EC1C-E9F8E4D17074}"/>
                </a:ext>
              </a:extLst>
            </p:cNvPr>
            <p:cNvSpPr/>
            <p:nvPr/>
          </p:nvSpPr>
          <p:spPr>
            <a:xfrm rot="10800000">
              <a:off x="7128944" y="6618797"/>
              <a:ext cx="18310" cy="18288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3" name="Flowchart: Connector 132">
              <a:extLst>
                <a:ext uri="{FF2B5EF4-FFF2-40B4-BE49-F238E27FC236}">
                  <a16:creationId xmlns:a16="http://schemas.microsoft.com/office/drawing/2014/main" id="{F97C2B3E-1C2D-7131-598B-BDEE4BAB03DD}"/>
                </a:ext>
              </a:extLst>
            </p:cNvPr>
            <p:cNvSpPr/>
            <p:nvPr/>
          </p:nvSpPr>
          <p:spPr>
            <a:xfrm rot="15712198">
              <a:off x="6982334" y="6575819"/>
              <a:ext cx="27465" cy="27432"/>
            </a:xfrm>
            <a:prstGeom prst="flowChartConnector">
              <a:avLst/>
            </a:prstGeom>
            <a:solidFill>
              <a:srgbClr val="FFFFFF">
                <a:alpha val="88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4" name="Flowchart: Connector 133">
              <a:extLst>
                <a:ext uri="{FF2B5EF4-FFF2-40B4-BE49-F238E27FC236}">
                  <a16:creationId xmlns:a16="http://schemas.microsoft.com/office/drawing/2014/main" id="{5EF0029C-975E-BD9C-E977-575F79AE34A5}"/>
                </a:ext>
              </a:extLst>
            </p:cNvPr>
            <p:cNvSpPr/>
            <p:nvPr/>
          </p:nvSpPr>
          <p:spPr>
            <a:xfrm rot="15712198">
              <a:off x="6956068" y="6577838"/>
              <a:ext cx="9155" cy="9144"/>
            </a:xfrm>
            <a:prstGeom prst="flowChartConnector">
              <a:avLst/>
            </a:prstGeom>
            <a:solidFill>
              <a:srgbClr val="FFFFFF">
                <a:alpha val="88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5" name="Flowchart: Connector 134">
              <a:extLst>
                <a:ext uri="{FF2B5EF4-FFF2-40B4-BE49-F238E27FC236}">
                  <a16:creationId xmlns:a16="http://schemas.microsoft.com/office/drawing/2014/main" id="{8937F31F-593D-1097-6383-B219B7F98442}"/>
                </a:ext>
              </a:extLst>
            </p:cNvPr>
            <p:cNvSpPr/>
            <p:nvPr/>
          </p:nvSpPr>
          <p:spPr>
            <a:xfrm rot="15712198">
              <a:off x="6925273" y="6568205"/>
              <a:ext cx="9155" cy="9144"/>
            </a:xfrm>
            <a:prstGeom prst="flowChartConnector">
              <a:avLst/>
            </a:prstGeom>
            <a:solidFill>
              <a:srgbClr val="FFFFFF">
                <a:alpha val="88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6" name="Flowchart: Connector 135">
              <a:extLst>
                <a:ext uri="{FF2B5EF4-FFF2-40B4-BE49-F238E27FC236}">
                  <a16:creationId xmlns:a16="http://schemas.microsoft.com/office/drawing/2014/main" id="{ADA2604A-6158-DAC0-6D6D-040AF38FFEAB}"/>
                </a:ext>
              </a:extLst>
            </p:cNvPr>
            <p:cNvSpPr/>
            <p:nvPr/>
          </p:nvSpPr>
          <p:spPr>
            <a:xfrm rot="10800000">
              <a:off x="6238043" y="6392037"/>
              <a:ext cx="27465" cy="27432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7" name="Flowchart: Connector 136">
              <a:extLst>
                <a:ext uri="{FF2B5EF4-FFF2-40B4-BE49-F238E27FC236}">
                  <a16:creationId xmlns:a16="http://schemas.microsoft.com/office/drawing/2014/main" id="{D81F8C55-2352-5294-4711-0FE6DDFEEC34}"/>
                </a:ext>
              </a:extLst>
            </p:cNvPr>
            <p:cNvSpPr/>
            <p:nvPr/>
          </p:nvSpPr>
          <p:spPr>
            <a:xfrm rot="10800000">
              <a:off x="6301932" y="6413752"/>
              <a:ext cx="18310" cy="18288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8" name="Flowchart: Connector 137">
              <a:extLst>
                <a:ext uri="{FF2B5EF4-FFF2-40B4-BE49-F238E27FC236}">
                  <a16:creationId xmlns:a16="http://schemas.microsoft.com/office/drawing/2014/main" id="{5A193D23-D7A0-F872-41B7-D5307BA57CA3}"/>
                </a:ext>
              </a:extLst>
            </p:cNvPr>
            <p:cNvSpPr/>
            <p:nvPr/>
          </p:nvSpPr>
          <p:spPr>
            <a:xfrm rot="10800000">
              <a:off x="6276097" y="6408037"/>
              <a:ext cx="9155" cy="9144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39" name="Flowchart: Connector 138">
              <a:extLst>
                <a:ext uri="{FF2B5EF4-FFF2-40B4-BE49-F238E27FC236}">
                  <a16:creationId xmlns:a16="http://schemas.microsoft.com/office/drawing/2014/main" id="{4E9D8E4F-6D5B-9546-0783-64B407B605B3}"/>
                </a:ext>
              </a:extLst>
            </p:cNvPr>
            <p:cNvSpPr/>
            <p:nvPr/>
          </p:nvSpPr>
          <p:spPr>
            <a:xfrm rot="10800000">
              <a:off x="5769641" y="6275647"/>
              <a:ext cx="27465" cy="27432"/>
            </a:xfrm>
            <a:prstGeom prst="flowChartConnector">
              <a:avLst/>
            </a:prstGeom>
            <a:solidFill>
              <a:srgbClr val="FFFFFF">
                <a:alpha val="88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75DB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0" name="Flowchart: Connector 139">
              <a:extLst>
                <a:ext uri="{FF2B5EF4-FFF2-40B4-BE49-F238E27FC236}">
                  <a16:creationId xmlns:a16="http://schemas.microsoft.com/office/drawing/2014/main" id="{1B947F52-5B71-A0CD-0982-936FA4647FCE}"/>
                </a:ext>
              </a:extLst>
            </p:cNvPr>
            <p:cNvSpPr/>
            <p:nvPr/>
          </p:nvSpPr>
          <p:spPr>
            <a:xfrm rot="10800000">
              <a:off x="5750400" y="6274017"/>
              <a:ext cx="9155" cy="9144"/>
            </a:xfrm>
            <a:prstGeom prst="flowChartConnector">
              <a:avLst/>
            </a:prstGeom>
            <a:solidFill>
              <a:srgbClr val="FFFFFF">
                <a:alpha val="88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75DB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1" name="Flowchart: Connector 140">
              <a:extLst>
                <a:ext uri="{FF2B5EF4-FFF2-40B4-BE49-F238E27FC236}">
                  <a16:creationId xmlns:a16="http://schemas.microsoft.com/office/drawing/2014/main" id="{53917D20-AE08-77E4-39E9-5DD7824E3DF7}"/>
                </a:ext>
              </a:extLst>
            </p:cNvPr>
            <p:cNvSpPr/>
            <p:nvPr/>
          </p:nvSpPr>
          <p:spPr>
            <a:xfrm rot="10800000">
              <a:off x="5381967" y="6185833"/>
              <a:ext cx="9155" cy="9144"/>
            </a:xfrm>
            <a:prstGeom prst="flowChartConnector">
              <a:avLst/>
            </a:prstGeom>
            <a:solidFill>
              <a:srgbClr val="FFFFFF">
                <a:alpha val="88000"/>
              </a:srgbClr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5A7DEC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2" name="Flowchart: Connector 141">
              <a:extLst>
                <a:ext uri="{FF2B5EF4-FFF2-40B4-BE49-F238E27FC236}">
                  <a16:creationId xmlns:a16="http://schemas.microsoft.com/office/drawing/2014/main" id="{B31E5CDC-9B94-C9D2-AA8F-496FD0BA08D6}"/>
                </a:ext>
              </a:extLst>
            </p:cNvPr>
            <p:cNvSpPr/>
            <p:nvPr/>
          </p:nvSpPr>
          <p:spPr>
            <a:xfrm rot="10800000">
              <a:off x="5519174" y="6217255"/>
              <a:ext cx="18310" cy="18288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5A7DEC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3" name="Flowchart: Connector 142">
              <a:extLst>
                <a:ext uri="{FF2B5EF4-FFF2-40B4-BE49-F238E27FC236}">
                  <a16:creationId xmlns:a16="http://schemas.microsoft.com/office/drawing/2014/main" id="{AEAE9A60-4B74-527C-2BF4-19D9B7118FE9}"/>
                </a:ext>
              </a:extLst>
            </p:cNvPr>
            <p:cNvSpPr/>
            <p:nvPr/>
          </p:nvSpPr>
          <p:spPr>
            <a:xfrm rot="10800000">
              <a:off x="5722104" y="6262924"/>
              <a:ext cx="18310" cy="18288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4" name="Flowchart: Connector 143">
              <a:extLst>
                <a:ext uri="{FF2B5EF4-FFF2-40B4-BE49-F238E27FC236}">
                  <a16:creationId xmlns:a16="http://schemas.microsoft.com/office/drawing/2014/main" id="{0C5BA1B1-AAE5-8772-8135-4C0D7876609B}"/>
                </a:ext>
              </a:extLst>
            </p:cNvPr>
            <p:cNvSpPr/>
            <p:nvPr/>
          </p:nvSpPr>
          <p:spPr>
            <a:xfrm rot="10800000">
              <a:off x="5985587" y="6330211"/>
              <a:ext cx="27465" cy="27432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5" name="Flowchart: Connector 144">
              <a:extLst>
                <a:ext uri="{FF2B5EF4-FFF2-40B4-BE49-F238E27FC236}">
                  <a16:creationId xmlns:a16="http://schemas.microsoft.com/office/drawing/2014/main" id="{35FC9993-5F2E-CB11-0078-B0610ECB1D9F}"/>
                </a:ext>
              </a:extLst>
            </p:cNvPr>
            <p:cNvSpPr/>
            <p:nvPr/>
          </p:nvSpPr>
          <p:spPr>
            <a:xfrm rot="10800000">
              <a:off x="6582665" y="6474721"/>
              <a:ext cx="27465" cy="27432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6" name="Flowchart: Connector 145">
              <a:extLst>
                <a:ext uri="{FF2B5EF4-FFF2-40B4-BE49-F238E27FC236}">
                  <a16:creationId xmlns:a16="http://schemas.microsoft.com/office/drawing/2014/main" id="{E30D7035-980E-AA61-1E14-B272B5CD4168}"/>
                </a:ext>
              </a:extLst>
            </p:cNvPr>
            <p:cNvSpPr/>
            <p:nvPr/>
          </p:nvSpPr>
          <p:spPr>
            <a:xfrm rot="10800000">
              <a:off x="6641792" y="6496436"/>
              <a:ext cx="18310" cy="18288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  <p:sp>
          <p:nvSpPr>
            <p:cNvPr id="147" name="Flowchart: Connector 146">
              <a:extLst>
                <a:ext uri="{FF2B5EF4-FFF2-40B4-BE49-F238E27FC236}">
                  <a16:creationId xmlns:a16="http://schemas.microsoft.com/office/drawing/2014/main" id="{CF5F143A-3155-9DE2-5336-4A2F9874C90D}"/>
                </a:ext>
              </a:extLst>
            </p:cNvPr>
            <p:cNvSpPr/>
            <p:nvPr/>
          </p:nvSpPr>
          <p:spPr>
            <a:xfrm rot="10800000">
              <a:off x="6620719" y="6493102"/>
              <a:ext cx="9155" cy="9144"/>
            </a:xfrm>
            <a:prstGeom prst="flowChartConnector">
              <a:avLst/>
            </a:prstGeom>
            <a:solidFill>
              <a:srgbClr val="FFFFFF"/>
            </a:solidFill>
            <a:ln w="12700" cap="flat" cmpd="sng" algn="ctr">
              <a:noFill/>
              <a:prstDash val="solid"/>
              <a:miter lim="800000"/>
            </a:ln>
            <a:effectLst>
              <a:glow rad="63500">
                <a:srgbClr val="43C5FF">
                  <a:alpha val="40000"/>
                </a:srgbClr>
              </a:glow>
            </a:effectLst>
          </p:spPr>
          <p:txBody>
            <a:bodyPr rtlCol="0" anchor="ctr"/>
            <a:lstStyle/>
            <a:p>
              <a:pPr algn="ctr" defTabSz="872204">
                <a:defRPr/>
              </a:pPr>
              <a:endParaRPr lang="en-US" sz="1718" kern="0">
                <a:solidFill>
                  <a:prstClr val="white"/>
                </a:solidFill>
                <a:latin typeface="Calibri" panose="020F0502020204030204"/>
              </a:endParaRPr>
            </a:p>
          </p:txBody>
        </p:sp>
      </p:grpSp>
      <p:pic>
        <p:nvPicPr>
          <p:cNvPr id="148" name="Picture 147" descr="Diagram&#10;&#10;Description automatically generated">
            <a:extLst>
              <a:ext uri="{FF2B5EF4-FFF2-40B4-BE49-F238E27FC236}">
                <a16:creationId xmlns:a16="http://schemas.microsoft.com/office/drawing/2014/main" id="{D26694B2-3C2E-6747-F55D-8513CA1CC7AD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7890">
            <a:off x="9790273" y="4551872"/>
            <a:ext cx="268821" cy="273537"/>
          </a:xfrm>
          <a:prstGeom prst="rect">
            <a:avLst/>
          </a:prstGeom>
        </p:spPr>
      </p:pic>
      <p:pic>
        <p:nvPicPr>
          <p:cNvPr id="149" name="Picture 148" descr="Diagram&#10;&#10;Description automatically generated">
            <a:extLst>
              <a:ext uri="{FF2B5EF4-FFF2-40B4-BE49-F238E27FC236}">
                <a16:creationId xmlns:a16="http://schemas.microsoft.com/office/drawing/2014/main" id="{4B3284DA-CB90-664A-3FD3-EF58156ABA6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072469">
            <a:off x="9670480" y="5057263"/>
            <a:ext cx="268821" cy="273537"/>
          </a:xfrm>
          <a:prstGeom prst="rect">
            <a:avLst/>
          </a:prstGeom>
        </p:spPr>
      </p:pic>
      <p:pic>
        <p:nvPicPr>
          <p:cNvPr id="150" name="Picture 149" descr="Diagram&#10;&#10;Description automatically generated">
            <a:extLst>
              <a:ext uri="{FF2B5EF4-FFF2-40B4-BE49-F238E27FC236}">
                <a16:creationId xmlns:a16="http://schemas.microsoft.com/office/drawing/2014/main" id="{C071F78D-B502-A980-7A37-99E82C0F698F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081135">
            <a:off x="8705451" y="5361649"/>
            <a:ext cx="268821" cy="273537"/>
          </a:xfrm>
          <a:prstGeom prst="rect">
            <a:avLst/>
          </a:prstGeom>
        </p:spPr>
      </p:pic>
      <p:pic>
        <p:nvPicPr>
          <p:cNvPr id="151" name="Picture 150" descr="Diagram&#10;&#10;Description automatically generated">
            <a:extLst>
              <a:ext uri="{FF2B5EF4-FFF2-40B4-BE49-F238E27FC236}">
                <a16:creationId xmlns:a16="http://schemas.microsoft.com/office/drawing/2014/main" id="{3F792DCD-2DA8-DDC9-61C0-46B9C38F9D5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496165">
            <a:off x="8873014" y="2861002"/>
            <a:ext cx="268821" cy="273537"/>
          </a:xfrm>
          <a:prstGeom prst="rect">
            <a:avLst/>
          </a:prstGeom>
        </p:spPr>
      </p:pic>
      <p:pic>
        <p:nvPicPr>
          <p:cNvPr id="153" name="Picture 152" descr="Diagram&#10;&#10;Description automatically generated">
            <a:extLst>
              <a:ext uri="{FF2B5EF4-FFF2-40B4-BE49-F238E27FC236}">
                <a16:creationId xmlns:a16="http://schemas.microsoft.com/office/drawing/2014/main" id="{4D649B68-1213-F9FB-7CF1-FC390571CF2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7890">
            <a:off x="10066765" y="3529697"/>
            <a:ext cx="268821" cy="273537"/>
          </a:xfrm>
          <a:prstGeom prst="rect">
            <a:avLst/>
          </a:prstGeom>
        </p:spPr>
      </p:pic>
      <p:grpSp>
        <p:nvGrpSpPr>
          <p:cNvPr id="67" name="Group 66">
            <a:extLst>
              <a:ext uri="{FF2B5EF4-FFF2-40B4-BE49-F238E27FC236}">
                <a16:creationId xmlns:a16="http://schemas.microsoft.com/office/drawing/2014/main" id="{678080EF-7BDA-C941-A599-A4389C82468F}"/>
              </a:ext>
            </a:extLst>
          </p:cNvPr>
          <p:cNvGrpSpPr/>
          <p:nvPr/>
        </p:nvGrpSpPr>
        <p:grpSpPr>
          <a:xfrm rot="10800000">
            <a:off x="8100729" y="4550254"/>
            <a:ext cx="1010378" cy="520032"/>
            <a:chOff x="8224863" y="4815388"/>
            <a:chExt cx="1077737" cy="470657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3D6B3F67-89D7-1834-518F-3A427CFE05D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8224863" y="4921988"/>
              <a:ext cx="1077737" cy="0"/>
            </a:xfrm>
            <a:prstGeom prst="line">
              <a:avLst/>
            </a:prstGeom>
            <a:ln w="6350">
              <a:solidFill>
                <a:schemeClr val="tx1">
                  <a:lumMod val="85000"/>
                </a:schemeClr>
              </a:solidFill>
              <a:tailEnd type="non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71C2FBC-7D2D-1BA8-F6AF-D023B694E273}"/>
                </a:ext>
              </a:extLst>
            </p:cNvPr>
            <p:cNvCxnSpPr>
              <a:cxnSpLocks/>
            </p:cNvCxnSpPr>
            <p:nvPr/>
          </p:nvCxnSpPr>
          <p:spPr>
            <a:xfrm rot="10800000" flipV="1">
              <a:off x="8364103" y="4815388"/>
              <a:ext cx="232159" cy="378654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  <a:tailEnd type="none" w="sm" len="sm"/>
            </a:ln>
            <a:effectLst/>
          </p:spPr>
        </p:cxn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E0E8A1E4-94F0-F7B9-0418-1496D3CE54DD}"/>
                </a:ext>
              </a:extLst>
            </p:cNvPr>
            <p:cNvGrpSpPr/>
            <p:nvPr/>
          </p:nvGrpSpPr>
          <p:grpSpPr>
            <a:xfrm>
              <a:off x="8296455" y="5169239"/>
              <a:ext cx="151916" cy="116806"/>
              <a:chOff x="6567253" y="3304386"/>
              <a:chExt cx="144682" cy="111244"/>
            </a:xfrm>
          </p:grpSpPr>
          <p:sp>
            <p:nvSpPr>
              <p:cNvPr id="62" name="Flowchart: Process 61">
                <a:extLst>
                  <a:ext uri="{FF2B5EF4-FFF2-40B4-BE49-F238E27FC236}">
                    <a16:creationId xmlns:a16="http://schemas.microsoft.com/office/drawing/2014/main" id="{44E96C3F-9F0F-705B-E576-753D430338B3}"/>
                  </a:ext>
                </a:extLst>
              </p:cNvPr>
              <p:cNvSpPr/>
              <p:nvPr/>
            </p:nvSpPr>
            <p:spPr>
              <a:xfrm>
                <a:off x="6598306" y="3326295"/>
                <a:ext cx="72011" cy="67537"/>
              </a:xfrm>
              <a:prstGeom prst="flowChartProcess">
                <a:avLst/>
              </a:prstGeom>
              <a:solidFill>
                <a:schemeClr val="bg1"/>
              </a:solidFill>
              <a:ln w="1905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00113">
                  <a:defRPr/>
                </a:pPr>
                <a:endParaRPr lang="en-US" sz="1772" kern="0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  <p:sp>
            <p:nvSpPr>
              <p:cNvPr id="63" name="Double Bracket 62">
                <a:extLst>
                  <a:ext uri="{FF2B5EF4-FFF2-40B4-BE49-F238E27FC236}">
                    <a16:creationId xmlns:a16="http://schemas.microsoft.com/office/drawing/2014/main" id="{C0D88076-F08D-52DE-53D0-27ECC0C83FE8}"/>
                  </a:ext>
                </a:extLst>
              </p:cNvPr>
              <p:cNvSpPr/>
              <p:nvPr/>
            </p:nvSpPr>
            <p:spPr>
              <a:xfrm>
                <a:off x="6567253" y="3304386"/>
                <a:ext cx="144682" cy="111244"/>
              </a:xfrm>
              <a:prstGeom prst="bracketPair">
                <a:avLst/>
              </a:prstGeom>
              <a:noFill/>
              <a:ln w="9525" cap="flat" cmpd="sng" algn="ctr">
                <a:solidFill>
                  <a:sysClr val="window" lastClr="FFFFFF">
                    <a:lumMod val="85000"/>
                  </a:sys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00113">
                  <a:defRPr/>
                </a:pPr>
                <a:endParaRPr lang="en-US" sz="1772" kern="0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</p:grp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D2E35FDE-915C-720A-9492-1A8E545A933B}"/>
                </a:ext>
              </a:extLst>
            </p:cNvPr>
            <p:cNvCxnSpPr>
              <a:cxnSpLocks/>
            </p:cNvCxnSpPr>
            <p:nvPr/>
          </p:nvCxnSpPr>
          <p:spPr>
            <a:xfrm rot="10800000">
              <a:off x="8596596" y="4824550"/>
              <a:ext cx="440133" cy="0"/>
            </a:xfrm>
            <a:prstGeom prst="line">
              <a:avLst/>
            </a:prstGeom>
            <a:noFill/>
            <a:ln w="6350" cap="flat" cmpd="sng" algn="ctr">
              <a:solidFill>
                <a:sysClr val="window" lastClr="FFFFFF">
                  <a:lumMod val="85000"/>
                </a:sysClr>
              </a:solidFill>
              <a:prstDash val="solid"/>
              <a:miter lim="800000"/>
              <a:tailEnd type="none" w="sm" len="sm"/>
            </a:ln>
            <a:effectLst/>
          </p:spPr>
        </p:cxn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4BEC668-F6DD-4610-F5FB-48A54B7F1832}"/>
              </a:ext>
            </a:extLst>
          </p:cNvPr>
          <p:cNvSpPr txBox="1"/>
          <p:nvPr/>
        </p:nvSpPr>
        <p:spPr>
          <a:xfrm>
            <a:off x="6999948" y="5735719"/>
            <a:ext cx="2044695" cy="1095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58603">
              <a:defRPr/>
            </a:pPr>
            <a:r>
              <a:rPr lang="en-US" sz="938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MOON BASE INFRASTRUCTURE</a:t>
            </a:r>
          </a:p>
          <a:p>
            <a:pPr marL="110133" indent="-110133" defTabSz="858603">
              <a:buFontTx/>
              <a:buChar char="-"/>
              <a:defRPr/>
            </a:pPr>
            <a:r>
              <a:rPr lang="en-US" sz="938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Surface Observability</a:t>
            </a:r>
          </a:p>
          <a:p>
            <a:pPr marL="110133" indent="-110133" defTabSz="858603">
              <a:buFontTx/>
              <a:buChar char="-"/>
              <a:defRPr/>
            </a:pPr>
            <a:r>
              <a:rPr lang="en-US" sz="938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PNT, Navigation, Atomic Clocks</a:t>
            </a:r>
          </a:p>
          <a:p>
            <a:pPr marL="110133" indent="-110133" defTabSz="858603">
              <a:buFontTx/>
              <a:buChar char="-"/>
              <a:defRPr/>
            </a:pPr>
            <a:r>
              <a:rPr lang="en-US" sz="938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Surface 3GPP</a:t>
            </a:r>
          </a:p>
          <a:p>
            <a:pPr marL="110133" indent="-110133" defTabSz="858603">
              <a:buFontTx/>
              <a:buChar char="-"/>
              <a:defRPr/>
            </a:pPr>
            <a:r>
              <a:rPr lang="en-US" sz="923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Lunar GNSS Receiver Experiment (LuGRE) </a:t>
            </a:r>
            <a:r>
              <a:rPr lang="en-US" sz="923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 tracked GPS &amp; Galileo at 225,000 miles on lunar surface</a:t>
            </a:r>
            <a:endParaRPr lang="en-US" sz="923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8A8A813A-44AE-9269-1BF6-EF5336846868}"/>
              </a:ext>
            </a:extLst>
          </p:cNvPr>
          <p:cNvSpPr txBox="1"/>
          <p:nvPr/>
        </p:nvSpPr>
        <p:spPr>
          <a:xfrm>
            <a:off x="9751907" y="5344805"/>
            <a:ext cx="1924107" cy="7216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Lunar Commercial Relay</a:t>
            </a:r>
          </a:p>
          <a:p>
            <a:pPr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Constellation #2</a:t>
            </a:r>
          </a:p>
          <a:p>
            <a:pPr marL="110133" indent="-110133" defTabSz="900113">
              <a:buFontTx/>
              <a:buChar char="-"/>
            </a:pPr>
            <a:r>
              <a:rPr lang="en-US" sz="938">
                <a:solidFill>
                  <a:srgbClr val="FFFFFF"/>
                </a:solidFill>
                <a:latin typeface="Calibri" panose="020F0502020204030204"/>
              </a:rPr>
              <a:t>Communications</a:t>
            </a:r>
          </a:p>
          <a:p>
            <a:pPr marL="110133" indent="-110133" defTabSz="900113">
              <a:buFontTx/>
              <a:buChar char="-"/>
            </a:pPr>
            <a:r>
              <a:rPr lang="en-US" sz="938">
                <a:solidFill>
                  <a:srgbClr val="FFFFFF"/>
                </a:solidFill>
                <a:latin typeface="Calibri" panose="020F0502020204030204"/>
              </a:rPr>
              <a:t>PNT </a:t>
            </a:r>
          </a:p>
          <a:p>
            <a:pPr marL="110133" indent="-110133" defTabSz="900113">
              <a:buFontTx/>
              <a:buChar char="-"/>
            </a:pPr>
            <a:r>
              <a:rPr lang="en-US" sz="938">
                <a:solidFill>
                  <a:srgbClr val="FFFFFF"/>
                </a:solidFill>
                <a:latin typeface="Calibri" panose="020F0502020204030204"/>
              </a:rPr>
              <a:t>Observation</a:t>
            </a:r>
          </a:p>
        </p:txBody>
      </p:sp>
      <p:sp>
        <p:nvSpPr>
          <p:cNvPr id="180" name="TextBox 179">
            <a:extLst>
              <a:ext uri="{FF2B5EF4-FFF2-40B4-BE49-F238E27FC236}">
                <a16:creationId xmlns:a16="http://schemas.microsoft.com/office/drawing/2014/main" id="{CB950C9B-A551-B623-32CA-1584FCF7133F}"/>
              </a:ext>
            </a:extLst>
          </p:cNvPr>
          <p:cNvSpPr txBox="1"/>
          <p:nvPr/>
        </p:nvSpPr>
        <p:spPr>
          <a:xfrm>
            <a:off x="6629926" y="3082625"/>
            <a:ext cx="1384196" cy="956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0133" indent="-110133" defTabSz="858603">
              <a:buFontTx/>
              <a:buChar char="-"/>
              <a:defRPr/>
            </a:pPr>
            <a:r>
              <a:rPr lang="en-US" sz="938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24/7 Southern Hemispheric RF</a:t>
            </a:r>
          </a:p>
          <a:p>
            <a:pPr marL="110133" indent="-110133" defTabSz="858603">
              <a:buFontTx/>
              <a:buChar char="-"/>
              <a:defRPr/>
            </a:pPr>
            <a:r>
              <a:rPr lang="en-US" sz="938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Surface Imaging</a:t>
            </a:r>
          </a:p>
          <a:p>
            <a:pPr marL="110133" indent="-110133" defTabSz="858603">
              <a:buFontTx/>
              <a:buChar char="-"/>
              <a:defRPr/>
            </a:pPr>
            <a:r>
              <a:rPr lang="en-US" sz="938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Space Weather</a:t>
            </a:r>
          </a:p>
          <a:p>
            <a:pPr marL="110133" indent="-110133" defTabSz="858603">
              <a:buFontTx/>
              <a:buChar char="-"/>
              <a:defRPr/>
            </a:pPr>
            <a:r>
              <a:rPr lang="en-US" sz="938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Widefield SSA</a:t>
            </a:r>
          </a:p>
          <a:p>
            <a:pPr marL="160734" indent="-160734" defTabSz="858603">
              <a:buFontTx/>
              <a:buChar char="-"/>
              <a:defRPr/>
            </a:pPr>
            <a:endParaRPr lang="en-US" sz="923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</p:txBody>
      </p:sp>
      <p:sp>
        <p:nvSpPr>
          <p:cNvPr id="184" name="TextBox 183">
            <a:extLst>
              <a:ext uri="{FF2B5EF4-FFF2-40B4-BE49-F238E27FC236}">
                <a16:creationId xmlns:a16="http://schemas.microsoft.com/office/drawing/2014/main" id="{D452E653-036A-A20F-0022-A251EC794CD4}"/>
              </a:ext>
            </a:extLst>
          </p:cNvPr>
          <p:cNvSpPr txBox="1"/>
          <p:nvPr/>
        </p:nvSpPr>
        <p:spPr>
          <a:xfrm>
            <a:off x="10487492" y="2444252"/>
            <a:ext cx="1651226" cy="4330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428625"/>
            <a:r>
              <a:rPr lang="en-US" sz="938" b="1" spc="277">
                <a:solidFill>
                  <a:srgbClr val="E9445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DSOC/PSYCHE</a:t>
            </a:r>
          </a:p>
          <a:p>
            <a:pPr algn="ctr" defTabSz="428625"/>
            <a:r>
              <a:rPr lang="en-US" sz="938" b="1" spc="277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938" b="1">
                <a:solidFill>
                  <a:srgbClr val="FFFFFF"/>
                </a:solidFill>
                <a:latin typeface="Calibri" panose="020F0502020204030204"/>
                <a:cs typeface="Arial" panose="020B0604020202020204" pitchFamily="34" charset="0"/>
              </a:rPr>
              <a:t>Optical User Terminal</a:t>
            </a:r>
          </a:p>
          <a:p>
            <a:pPr algn="ctr" defTabSz="428625"/>
            <a:r>
              <a:rPr lang="en-US" sz="938" b="1">
                <a:solidFill>
                  <a:srgbClr val="FFFFFF"/>
                </a:solidFill>
                <a:latin typeface="Calibri" panose="020F0502020204030204"/>
                <a:cs typeface="Arial" panose="020B0604020202020204" pitchFamily="34" charset="0"/>
              </a:rPr>
              <a:t>(307-million miles)</a:t>
            </a:r>
          </a:p>
        </p:txBody>
      </p:sp>
      <p:sp>
        <p:nvSpPr>
          <p:cNvPr id="200" name="TextBox 199">
            <a:extLst>
              <a:ext uri="{FF2B5EF4-FFF2-40B4-BE49-F238E27FC236}">
                <a16:creationId xmlns:a16="http://schemas.microsoft.com/office/drawing/2014/main" id="{BA9924D6-AC24-10DD-C667-5586B65CC117}"/>
              </a:ext>
            </a:extLst>
          </p:cNvPr>
          <p:cNvSpPr txBox="1"/>
          <p:nvPr/>
        </p:nvSpPr>
        <p:spPr>
          <a:xfrm>
            <a:off x="6703150" y="4097605"/>
            <a:ext cx="1014670" cy="5184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58603">
              <a:defRPr/>
            </a:pPr>
            <a:r>
              <a:rPr lang="en-US" sz="923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Artemis Orion </a:t>
            </a:r>
            <a:r>
              <a:rPr lang="en-US" sz="923" b="1">
                <a:solidFill>
                  <a:srgbClr val="E9445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O2O Optical Demo</a:t>
            </a:r>
          </a:p>
        </p:txBody>
      </p:sp>
      <p:pic>
        <p:nvPicPr>
          <p:cNvPr id="204" name="Picture 203" descr="A picture containing circle&#10;&#10;Description automatically generated">
            <a:extLst>
              <a:ext uri="{FF2B5EF4-FFF2-40B4-BE49-F238E27FC236}">
                <a16:creationId xmlns:a16="http://schemas.microsoft.com/office/drawing/2014/main" id="{1DC0FEAD-76E3-4898-C2A5-314D9F03E9AB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25835" flipH="1">
            <a:off x="4839498" y="5708934"/>
            <a:ext cx="267129" cy="250912"/>
          </a:xfrm>
          <a:prstGeom prst="rect">
            <a:avLst/>
          </a:prstGeom>
        </p:spPr>
      </p:pic>
      <p:pic>
        <p:nvPicPr>
          <p:cNvPr id="207" name="Picture 206" descr="A close up of a rock&#10;&#10;Description automatically generated">
            <a:extLst>
              <a:ext uri="{FF2B5EF4-FFF2-40B4-BE49-F238E27FC236}">
                <a16:creationId xmlns:a16="http://schemas.microsoft.com/office/drawing/2014/main" id="{2D9EF28F-4300-BFBB-F3C2-6EA415B7EE57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589224" y="1864128"/>
            <a:ext cx="328650" cy="291951"/>
          </a:xfrm>
          <a:prstGeom prst="rect">
            <a:avLst/>
          </a:prstGeom>
        </p:spPr>
      </p:pic>
      <p:pic>
        <p:nvPicPr>
          <p:cNvPr id="209" name="Picture 208">
            <a:extLst>
              <a:ext uri="{FF2B5EF4-FFF2-40B4-BE49-F238E27FC236}">
                <a16:creationId xmlns:a16="http://schemas.microsoft.com/office/drawing/2014/main" id="{C32D2DF1-1871-E276-CE2D-601B56A008A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4022" y="4710919"/>
            <a:ext cx="1444267" cy="1030779"/>
          </a:xfrm>
          <a:prstGeom prst="rect">
            <a:avLst/>
          </a:prstGeom>
        </p:spPr>
      </p:pic>
      <p:grpSp>
        <p:nvGrpSpPr>
          <p:cNvPr id="210" name="Group 209">
            <a:extLst>
              <a:ext uri="{FF2B5EF4-FFF2-40B4-BE49-F238E27FC236}">
                <a16:creationId xmlns:a16="http://schemas.microsoft.com/office/drawing/2014/main" id="{D0168339-00B1-F0AD-124C-8DB981E6256D}"/>
              </a:ext>
            </a:extLst>
          </p:cNvPr>
          <p:cNvGrpSpPr/>
          <p:nvPr/>
        </p:nvGrpSpPr>
        <p:grpSpPr>
          <a:xfrm flipH="1">
            <a:off x="6780621" y="4120109"/>
            <a:ext cx="1028457" cy="288317"/>
            <a:chOff x="4955568" y="6594588"/>
            <a:chExt cx="1097021" cy="307538"/>
          </a:xfrm>
        </p:grpSpPr>
        <p:cxnSp>
          <p:nvCxnSpPr>
            <p:cNvPr id="211" name="Straight Connector 210">
              <a:extLst>
                <a:ext uri="{FF2B5EF4-FFF2-40B4-BE49-F238E27FC236}">
                  <a16:creationId xmlns:a16="http://schemas.microsoft.com/office/drawing/2014/main" id="{EA6034B3-B1C6-90D8-B77F-2744B579DF4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26378" y="6594588"/>
              <a:ext cx="87210" cy="212999"/>
            </a:xfrm>
            <a:prstGeom prst="line">
              <a:avLst/>
            </a:prstGeom>
            <a:ln w="6350">
              <a:solidFill>
                <a:schemeClr val="bg1"/>
              </a:solidFill>
              <a:tailEnd type="non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12" name="Group 211">
              <a:extLst>
                <a:ext uri="{FF2B5EF4-FFF2-40B4-BE49-F238E27FC236}">
                  <a16:creationId xmlns:a16="http://schemas.microsoft.com/office/drawing/2014/main" id="{19792D21-A0E3-ACF0-79A0-6E68B3D583C8}"/>
                </a:ext>
              </a:extLst>
            </p:cNvPr>
            <p:cNvGrpSpPr/>
            <p:nvPr/>
          </p:nvGrpSpPr>
          <p:grpSpPr>
            <a:xfrm>
              <a:off x="4955568" y="6785320"/>
              <a:ext cx="151916" cy="116806"/>
              <a:chOff x="6585629" y="3236794"/>
              <a:chExt cx="144682" cy="111244"/>
            </a:xfrm>
          </p:grpSpPr>
          <p:sp>
            <p:nvSpPr>
              <p:cNvPr id="214" name="Flowchart: Process 213">
                <a:extLst>
                  <a:ext uri="{FF2B5EF4-FFF2-40B4-BE49-F238E27FC236}">
                    <a16:creationId xmlns:a16="http://schemas.microsoft.com/office/drawing/2014/main" id="{ADD1B199-D776-CCF9-89F0-6F9005513D3B}"/>
                  </a:ext>
                </a:extLst>
              </p:cNvPr>
              <p:cNvSpPr/>
              <p:nvPr/>
            </p:nvSpPr>
            <p:spPr>
              <a:xfrm>
                <a:off x="6627312" y="3258001"/>
                <a:ext cx="58232" cy="63843"/>
              </a:xfrm>
              <a:prstGeom prst="flowChartProcess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00113"/>
                <a:endParaRPr lang="en-US" sz="1772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  <p:sp>
            <p:nvSpPr>
              <p:cNvPr id="215" name="Double Bracket 214">
                <a:extLst>
                  <a:ext uri="{FF2B5EF4-FFF2-40B4-BE49-F238E27FC236}">
                    <a16:creationId xmlns:a16="http://schemas.microsoft.com/office/drawing/2014/main" id="{B60CB4FD-4D06-8F48-16F4-4F4675E972D5}"/>
                  </a:ext>
                </a:extLst>
              </p:cNvPr>
              <p:cNvSpPr/>
              <p:nvPr/>
            </p:nvSpPr>
            <p:spPr>
              <a:xfrm>
                <a:off x="6585629" y="3236794"/>
                <a:ext cx="144682" cy="111244"/>
              </a:xfrm>
              <a:prstGeom prst="bracketPair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900113"/>
                <a:endParaRPr lang="en-US" sz="1772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</p:grp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9369C99A-ABF1-6DBA-134A-24D959A026D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114002" y="6594588"/>
              <a:ext cx="938587" cy="0"/>
            </a:xfrm>
            <a:prstGeom prst="line">
              <a:avLst/>
            </a:prstGeom>
            <a:ln w="6350">
              <a:solidFill>
                <a:schemeClr val="bg1"/>
              </a:solidFill>
              <a:tailEnd type="non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8" name="TextBox 237">
            <a:extLst>
              <a:ext uri="{FF2B5EF4-FFF2-40B4-BE49-F238E27FC236}">
                <a16:creationId xmlns:a16="http://schemas.microsoft.com/office/drawing/2014/main" id="{87A1AA99-2CFB-9E26-11B3-63EC253B1887}"/>
              </a:ext>
            </a:extLst>
          </p:cNvPr>
          <p:cNvSpPr txBox="1"/>
          <p:nvPr/>
        </p:nvSpPr>
        <p:spPr>
          <a:xfrm>
            <a:off x="315176" y="5963169"/>
            <a:ext cx="826517" cy="6792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Deep Space Network (DSN)</a:t>
            </a:r>
          </a:p>
          <a:p>
            <a:pPr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with StarShield</a:t>
            </a:r>
          </a:p>
          <a:p>
            <a:pPr defTabSz="900113"/>
            <a:r>
              <a:rPr lang="en-US" sz="800" b="1">
                <a:solidFill>
                  <a:srgbClr val="FFFFFF"/>
                </a:solidFill>
                <a:latin typeface="Calibri" panose="020F0502020204030204"/>
              </a:rPr>
              <a:t>(</a:t>
            </a:r>
            <a:r>
              <a:rPr lang="en-US" sz="800">
                <a:solidFill>
                  <a:schemeClr val="bg1"/>
                </a:solidFill>
              </a:rPr>
              <a:t>~10 arcsecond pointing accuracy)</a:t>
            </a:r>
            <a:endParaRPr lang="en-US" sz="800" b="1">
              <a:solidFill>
                <a:schemeClr val="bg1"/>
              </a:solidFill>
              <a:latin typeface="Calibri" panose="020F0502020204030204"/>
            </a:endParaRPr>
          </a:p>
        </p:txBody>
      </p:sp>
      <p:sp>
        <p:nvSpPr>
          <p:cNvPr id="239" name="TextBox 238">
            <a:extLst>
              <a:ext uri="{FF2B5EF4-FFF2-40B4-BE49-F238E27FC236}">
                <a16:creationId xmlns:a16="http://schemas.microsoft.com/office/drawing/2014/main" id="{51D9827E-633F-EE59-CD29-C634CE1E4DE7}"/>
              </a:ext>
            </a:extLst>
          </p:cNvPr>
          <p:cNvSpPr txBox="1"/>
          <p:nvPr/>
        </p:nvSpPr>
        <p:spPr>
          <a:xfrm>
            <a:off x="1174716" y="5963169"/>
            <a:ext cx="913073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Near Space Network (NSN) Ground </a:t>
            </a:r>
          </a:p>
          <a:p>
            <a:pPr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Segment</a:t>
            </a:r>
          </a:p>
        </p:txBody>
      </p:sp>
      <p:sp>
        <p:nvSpPr>
          <p:cNvPr id="240" name="TextBox 239">
            <a:extLst>
              <a:ext uri="{FF2B5EF4-FFF2-40B4-BE49-F238E27FC236}">
                <a16:creationId xmlns:a16="http://schemas.microsoft.com/office/drawing/2014/main" id="{DAA0847C-27D7-46AD-5DF0-2DC38196DB4B}"/>
              </a:ext>
            </a:extLst>
          </p:cNvPr>
          <p:cNvSpPr txBox="1"/>
          <p:nvPr/>
        </p:nvSpPr>
        <p:spPr>
          <a:xfrm>
            <a:off x="2703471" y="5963169"/>
            <a:ext cx="877954" cy="7216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Lunar Exploration  Ground Sites (LEGS) </a:t>
            </a:r>
            <a:r>
              <a:rPr lang="en-US" sz="938">
                <a:solidFill>
                  <a:srgbClr val="FFFFFF"/>
                </a:solidFill>
                <a:latin typeface="Calibri" panose="020F0502020204030204"/>
              </a:rPr>
              <a:t>– 20m lunar class antennas</a:t>
            </a:r>
          </a:p>
        </p:txBody>
      </p:sp>
      <p:sp>
        <p:nvSpPr>
          <p:cNvPr id="241" name="TextBox 240">
            <a:extLst>
              <a:ext uri="{FF2B5EF4-FFF2-40B4-BE49-F238E27FC236}">
                <a16:creationId xmlns:a16="http://schemas.microsoft.com/office/drawing/2014/main" id="{52BC949B-DC65-7AB2-70DB-0DADA553EA84}"/>
              </a:ext>
            </a:extLst>
          </p:cNvPr>
          <p:cNvSpPr txBox="1"/>
          <p:nvPr/>
        </p:nvSpPr>
        <p:spPr>
          <a:xfrm>
            <a:off x="3712316" y="5963169"/>
            <a:ext cx="877954" cy="4330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TDRSS</a:t>
            </a:r>
            <a:br>
              <a:rPr lang="en-US" sz="938" b="1">
                <a:solidFill>
                  <a:srgbClr val="FFFFFF"/>
                </a:solidFill>
                <a:latin typeface="Calibri" panose="020F0502020204030204"/>
              </a:rPr>
            </a:br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Ground </a:t>
            </a:r>
          </a:p>
          <a:p>
            <a:pPr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Segment</a:t>
            </a:r>
          </a:p>
        </p:txBody>
      </p:sp>
      <p:sp>
        <p:nvSpPr>
          <p:cNvPr id="242" name="TextBox 241">
            <a:extLst>
              <a:ext uri="{FF2B5EF4-FFF2-40B4-BE49-F238E27FC236}">
                <a16:creationId xmlns:a16="http://schemas.microsoft.com/office/drawing/2014/main" id="{89456C4F-CDE8-E6F1-88D5-1D242CA23D0D}"/>
              </a:ext>
            </a:extLst>
          </p:cNvPr>
          <p:cNvSpPr txBox="1"/>
          <p:nvPr/>
        </p:nvSpPr>
        <p:spPr>
          <a:xfrm>
            <a:off x="4411231" y="5963169"/>
            <a:ext cx="1145943" cy="2886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Optical Ground Segment</a:t>
            </a:r>
          </a:p>
        </p:txBody>
      </p:sp>
      <p:sp>
        <p:nvSpPr>
          <p:cNvPr id="243" name="TextBox 242">
            <a:extLst>
              <a:ext uri="{FF2B5EF4-FFF2-40B4-BE49-F238E27FC236}">
                <a16:creationId xmlns:a16="http://schemas.microsoft.com/office/drawing/2014/main" id="{98FA0DFA-9E69-092C-CEAE-21FC13BC87CD}"/>
              </a:ext>
            </a:extLst>
          </p:cNvPr>
          <p:cNvSpPr txBox="1"/>
          <p:nvPr/>
        </p:nvSpPr>
        <p:spPr>
          <a:xfrm>
            <a:off x="5449811" y="5963169"/>
            <a:ext cx="770639" cy="2886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Lunar Data Management</a:t>
            </a:r>
          </a:p>
        </p:txBody>
      </p:sp>
      <p:sp>
        <p:nvSpPr>
          <p:cNvPr id="244" name="TextBox 243">
            <a:extLst>
              <a:ext uri="{FF2B5EF4-FFF2-40B4-BE49-F238E27FC236}">
                <a16:creationId xmlns:a16="http://schemas.microsoft.com/office/drawing/2014/main" id="{5722FDA3-4474-AFD1-989D-5D8D19826A24}"/>
              </a:ext>
            </a:extLst>
          </p:cNvPr>
          <p:cNvSpPr txBox="1"/>
          <p:nvPr/>
        </p:nvSpPr>
        <p:spPr>
          <a:xfrm>
            <a:off x="8572438" y="361922"/>
            <a:ext cx="798264" cy="2886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MTN</a:t>
            </a:r>
            <a:r>
              <a:rPr lang="en-US" sz="938" b="1" spc="281">
                <a:solidFill>
                  <a:srgbClr val="FFFFFF"/>
                </a:solidFill>
                <a:latin typeface="Calibri" panose="020F0502020204030204"/>
              </a:rPr>
              <a:t> </a:t>
            </a:r>
          </a:p>
          <a:p>
            <a:pPr algn="r"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Constellations</a:t>
            </a:r>
          </a:p>
        </p:txBody>
      </p:sp>
      <p:pic>
        <p:nvPicPr>
          <p:cNvPr id="245" name="Picture 244" descr="A satellite dish with a person in the back&#10;&#10;Description automatically generated">
            <a:extLst>
              <a:ext uri="{FF2B5EF4-FFF2-40B4-BE49-F238E27FC236}">
                <a16:creationId xmlns:a16="http://schemas.microsoft.com/office/drawing/2014/main" id="{58AFF280-2C05-6661-B115-F7B21A64DE91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390674" y="5548313"/>
            <a:ext cx="290645" cy="425941"/>
          </a:xfrm>
          <a:prstGeom prst="rect">
            <a:avLst/>
          </a:prstGeom>
          <a:effectLst>
            <a:outerShdw blurRad="38100" dist="88900" dir="18600000" sy="23000" kx="1200000" algn="br" rotWithShape="0">
              <a:prstClr val="black">
                <a:alpha val="24000"/>
              </a:prstClr>
            </a:outerShdw>
          </a:effectLst>
        </p:spPr>
      </p:pic>
      <p:pic>
        <p:nvPicPr>
          <p:cNvPr id="249" name="Picture 248">
            <a:extLst>
              <a:ext uri="{FF2B5EF4-FFF2-40B4-BE49-F238E27FC236}">
                <a16:creationId xmlns:a16="http://schemas.microsoft.com/office/drawing/2014/main" id="{4FEDAF2B-0222-D9BB-657B-E416B2EA5C9D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227" y="5369923"/>
            <a:ext cx="551588" cy="625920"/>
          </a:xfrm>
          <a:prstGeom prst="rect">
            <a:avLst/>
          </a:prstGeom>
        </p:spPr>
      </p:pic>
      <p:sp>
        <p:nvSpPr>
          <p:cNvPr id="262" name="Arc 261">
            <a:extLst>
              <a:ext uri="{FF2B5EF4-FFF2-40B4-BE49-F238E27FC236}">
                <a16:creationId xmlns:a16="http://schemas.microsoft.com/office/drawing/2014/main" id="{C39EB8A6-F78E-B84E-E53D-AEE08562839A}"/>
              </a:ext>
            </a:extLst>
          </p:cNvPr>
          <p:cNvSpPr/>
          <p:nvPr/>
        </p:nvSpPr>
        <p:spPr>
          <a:xfrm rot="20745550" flipH="1">
            <a:off x="9066602" y="1064908"/>
            <a:ext cx="1443824" cy="358886"/>
          </a:xfrm>
          <a:prstGeom prst="arc">
            <a:avLst>
              <a:gd name="adj1" fmla="val 9362189"/>
              <a:gd name="adj2" fmla="val 1367601"/>
            </a:avLst>
          </a:prstGeom>
          <a:ln w="6350">
            <a:solidFill>
              <a:srgbClr val="F09B66"/>
            </a:solidFill>
          </a:ln>
          <a:effectLst>
            <a:glow rad="63500">
              <a:srgbClr val="EA6F24">
                <a:alpha val="31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60150">
              <a:defRPr/>
            </a:pPr>
            <a:endParaRPr lang="en-US" sz="189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63" name="Arc 262">
            <a:extLst>
              <a:ext uri="{FF2B5EF4-FFF2-40B4-BE49-F238E27FC236}">
                <a16:creationId xmlns:a16="http://schemas.microsoft.com/office/drawing/2014/main" id="{119B29D9-5759-6E49-75A7-BD334026991E}"/>
              </a:ext>
            </a:extLst>
          </p:cNvPr>
          <p:cNvSpPr/>
          <p:nvPr/>
        </p:nvSpPr>
        <p:spPr>
          <a:xfrm rot="4959339">
            <a:off x="8940744" y="1020260"/>
            <a:ext cx="1534105" cy="440384"/>
          </a:xfrm>
          <a:prstGeom prst="arc">
            <a:avLst>
              <a:gd name="adj1" fmla="val 9371700"/>
              <a:gd name="adj2" fmla="val 2153543"/>
            </a:avLst>
          </a:prstGeom>
          <a:ln w="6350">
            <a:solidFill>
              <a:srgbClr val="F09B66"/>
            </a:solidFill>
          </a:ln>
          <a:effectLst>
            <a:glow rad="63500">
              <a:srgbClr val="EA6F24">
                <a:alpha val="31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60150">
              <a:defRPr/>
            </a:pPr>
            <a:endParaRPr lang="en-US" sz="189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64" name="Picture 263">
            <a:extLst>
              <a:ext uri="{FF2B5EF4-FFF2-40B4-BE49-F238E27FC236}">
                <a16:creationId xmlns:a16="http://schemas.microsoft.com/office/drawing/2014/main" id="{CC8BF24D-CC31-4D0E-A17F-5EF83D06485B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172798">
            <a:off x="9449329" y="391739"/>
            <a:ext cx="341699" cy="210152"/>
          </a:xfrm>
          <a:prstGeom prst="rect">
            <a:avLst/>
          </a:prstGeom>
          <a:effectLst>
            <a:outerShdw blurRad="50800" dist="76200" dir="2700000" algn="tl" rotWithShape="0">
              <a:prstClr val="black"/>
            </a:outerShdw>
          </a:effectLst>
        </p:spPr>
      </p:pic>
      <p:pic>
        <p:nvPicPr>
          <p:cNvPr id="265" name="Picture 2" descr="Maven.png">
            <a:extLst>
              <a:ext uri="{FF2B5EF4-FFF2-40B4-BE49-F238E27FC236}">
                <a16:creationId xmlns:a16="http://schemas.microsoft.com/office/drawing/2014/main" id="{8FA4AE27-152A-814D-FB4E-CDBF7E5CA99D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269264" flipH="1">
            <a:off x="10277335" y="859136"/>
            <a:ext cx="334564" cy="28854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65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" name="Picture 265">
            <a:extLst>
              <a:ext uri="{FF2B5EF4-FFF2-40B4-BE49-F238E27FC236}">
                <a16:creationId xmlns:a16="http://schemas.microsoft.com/office/drawing/2014/main" id="{52EF565C-3D82-6120-3BED-52D18C3C09B0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51243" flipH="1">
            <a:off x="9738902" y="1673871"/>
            <a:ext cx="392063" cy="241127"/>
          </a:xfrm>
          <a:prstGeom prst="rect">
            <a:avLst/>
          </a:prstGeom>
          <a:effectLst/>
        </p:spPr>
      </p:pic>
      <p:sp>
        <p:nvSpPr>
          <p:cNvPr id="269" name="TextBox 268">
            <a:extLst>
              <a:ext uri="{FF2B5EF4-FFF2-40B4-BE49-F238E27FC236}">
                <a16:creationId xmlns:a16="http://schemas.microsoft.com/office/drawing/2014/main" id="{251D4620-16A8-E302-B8D2-F26FE216FE4F}"/>
              </a:ext>
            </a:extLst>
          </p:cNvPr>
          <p:cNvSpPr txBox="1"/>
          <p:nvPr/>
        </p:nvSpPr>
        <p:spPr>
          <a:xfrm>
            <a:off x="8572438" y="786140"/>
            <a:ext cx="724298" cy="48205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defTabSz="900113">
              <a:defRPr/>
            </a:pPr>
            <a:r>
              <a:rPr lang="en-US" sz="844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Low Orbit Relay Orbiter</a:t>
            </a:r>
          </a:p>
        </p:txBody>
      </p:sp>
      <p:sp>
        <p:nvSpPr>
          <p:cNvPr id="271" name="TextBox 270">
            <a:extLst>
              <a:ext uri="{FF2B5EF4-FFF2-40B4-BE49-F238E27FC236}">
                <a16:creationId xmlns:a16="http://schemas.microsoft.com/office/drawing/2014/main" id="{ED62AC8E-223E-E91F-3C8B-16B8E665324E}"/>
              </a:ext>
            </a:extLst>
          </p:cNvPr>
          <p:cNvSpPr txBox="1"/>
          <p:nvPr/>
        </p:nvSpPr>
        <p:spPr>
          <a:xfrm>
            <a:off x="10527743" y="876981"/>
            <a:ext cx="892690" cy="35214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/>
            </a:outerShdw>
          </a:effectLst>
        </p:spPr>
        <p:txBody>
          <a:bodyPr wrap="square">
            <a:spAutoFit/>
          </a:bodyPr>
          <a:lstStyle/>
          <a:p>
            <a:pPr defTabSz="900113">
              <a:defRPr/>
            </a:pPr>
            <a:r>
              <a:rPr lang="en-US" sz="844" b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Science / Relay Orbiter</a:t>
            </a:r>
          </a:p>
        </p:txBody>
      </p:sp>
      <p:sp>
        <p:nvSpPr>
          <p:cNvPr id="273" name="Arc 272">
            <a:extLst>
              <a:ext uri="{FF2B5EF4-FFF2-40B4-BE49-F238E27FC236}">
                <a16:creationId xmlns:a16="http://schemas.microsoft.com/office/drawing/2014/main" id="{885935C5-A07B-3D0D-8378-A8AB1B26D6F4}"/>
              </a:ext>
            </a:extLst>
          </p:cNvPr>
          <p:cNvSpPr/>
          <p:nvPr/>
        </p:nvSpPr>
        <p:spPr>
          <a:xfrm rot="1241945" flipH="1" flipV="1">
            <a:off x="9157201" y="1144474"/>
            <a:ext cx="1149571" cy="224212"/>
          </a:xfrm>
          <a:prstGeom prst="arc">
            <a:avLst>
              <a:gd name="adj1" fmla="val 10162577"/>
              <a:gd name="adj2" fmla="val 539591"/>
            </a:avLst>
          </a:prstGeom>
          <a:ln w="6350">
            <a:solidFill>
              <a:srgbClr val="F09B66"/>
            </a:solidFill>
          </a:ln>
          <a:effectLst>
            <a:glow rad="63500">
              <a:srgbClr val="EA6F24">
                <a:alpha val="31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60150">
              <a:defRPr/>
            </a:pPr>
            <a:endParaRPr lang="en-US" sz="189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274" name="Picture 273" descr="Diagram&#10;&#10;Description automatically generated">
            <a:extLst>
              <a:ext uri="{FF2B5EF4-FFF2-40B4-BE49-F238E27FC236}">
                <a16:creationId xmlns:a16="http://schemas.microsoft.com/office/drawing/2014/main" id="{3C92FBF4-3358-B159-333A-CEE67F25E87A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849576" flipV="1">
            <a:off x="9047468" y="976174"/>
            <a:ext cx="221383" cy="1278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6C7D0FC6-1AB8-F22D-2602-6706A96CE9AB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172798">
            <a:off x="9654117" y="772739"/>
            <a:ext cx="341699" cy="210152"/>
          </a:xfrm>
          <a:prstGeom prst="rect">
            <a:avLst/>
          </a:prstGeom>
          <a:effectLst/>
        </p:spPr>
      </p:pic>
      <p:pic>
        <p:nvPicPr>
          <p:cNvPr id="104" name="Picture 103" descr="Diagram&#10;&#10;Description automatically generated">
            <a:extLst>
              <a:ext uri="{FF2B5EF4-FFF2-40B4-BE49-F238E27FC236}">
                <a16:creationId xmlns:a16="http://schemas.microsoft.com/office/drawing/2014/main" id="{5FFF83C3-8307-F681-CA41-7C1A11126F37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849576" flipV="1">
            <a:off x="9527342" y="1274347"/>
            <a:ext cx="221383" cy="12786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6" name="Picture 275">
            <a:extLst>
              <a:ext uri="{FF2B5EF4-FFF2-40B4-BE49-F238E27FC236}">
                <a16:creationId xmlns:a16="http://schemas.microsoft.com/office/drawing/2014/main" id="{4006040E-0A16-B3ED-8702-16EFF0A924AB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803292" y="5755063"/>
            <a:ext cx="238514" cy="215568"/>
          </a:xfrm>
          <a:prstGeom prst="rect">
            <a:avLst/>
          </a:prstGeom>
        </p:spPr>
      </p:pic>
      <p:sp>
        <p:nvSpPr>
          <p:cNvPr id="189" name="TextBox 188">
            <a:extLst>
              <a:ext uri="{FF2B5EF4-FFF2-40B4-BE49-F238E27FC236}">
                <a16:creationId xmlns:a16="http://schemas.microsoft.com/office/drawing/2014/main" id="{75A84300-922E-42EF-7F93-43E09CAAB033}"/>
              </a:ext>
            </a:extLst>
          </p:cNvPr>
          <p:cNvSpPr txBox="1"/>
          <p:nvPr/>
        </p:nvSpPr>
        <p:spPr>
          <a:xfrm>
            <a:off x="3639996" y="4586856"/>
            <a:ext cx="1480835" cy="57733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NEXUS (Network Extension for User Continuity and Sustainability) </a:t>
            </a:r>
          </a:p>
          <a:p>
            <a:pPr defTabSz="900113"/>
            <a:endParaRPr lang="en-US" sz="938" b="1">
              <a:solidFill>
                <a:srgbClr val="FFFFFF"/>
              </a:solidFill>
              <a:latin typeface="Calibri" panose="020F0502020204030204"/>
            </a:endParaRPr>
          </a:p>
        </p:txBody>
      </p:sp>
      <p:grpSp>
        <p:nvGrpSpPr>
          <p:cNvPr id="199" name="Group 198">
            <a:extLst>
              <a:ext uri="{FF2B5EF4-FFF2-40B4-BE49-F238E27FC236}">
                <a16:creationId xmlns:a16="http://schemas.microsoft.com/office/drawing/2014/main" id="{AA21FA48-0B8E-2F8A-2D5C-C3A67187CE90}"/>
              </a:ext>
            </a:extLst>
          </p:cNvPr>
          <p:cNvGrpSpPr/>
          <p:nvPr/>
        </p:nvGrpSpPr>
        <p:grpSpPr>
          <a:xfrm flipH="1" flipV="1">
            <a:off x="3651075" y="4284027"/>
            <a:ext cx="1335016" cy="274778"/>
            <a:chOff x="4955568" y="6594588"/>
            <a:chExt cx="1236171" cy="307538"/>
          </a:xfrm>
        </p:grpSpPr>
        <p:cxnSp>
          <p:nvCxnSpPr>
            <p:cNvPr id="192" name="Straight Connector 191">
              <a:extLst>
                <a:ext uri="{FF2B5EF4-FFF2-40B4-BE49-F238E27FC236}">
                  <a16:creationId xmlns:a16="http://schemas.microsoft.com/office/drawing/2014/main" id="{09ECDE8A-A029-77CD-BDAE-3201688BADA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26378" y="6594588"/>
              <a:ext cx="87210" cy="212999"/>
            </a:xfrm>
            <a:prstGeom prst="line">
              <a:avLst/>
            </a:prstGeom>
            <a:ln w="6350">
              <a:solidFill>
                <a:schemeClr val="bg1"/>
              </a:solidFill>
              <a:tailEnd type="non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95" name="Group 194">
              <a:extLst>
                <a:ext uri="{FF2B5EF4-FFF2-40B4-BE49-F238E27FC236}">
                  <a16:creationId xmlns:a16="http://schemas.microsoft.com/office/drawing/2014/main" id="{59F7BD9C-C7A2-F504-FFEF-6FD128603A83}"/>
                </a:ext>
              </a:extLst>
            </p:cNvPr>
            <p:cNvGrpSpPr/>
            <p:nvPr/>
          </p:nvGrpSpPr>
          <p:grpSpPr>
            <a:xfrm>
              <a:off x="4955568" y="6785320"/>
              <a:ext cx="151916" cy="116806"/>
              <a:chOff x="6585629" y="3236794"/>
              <a:chExt cx="144682" cy="111244"/>
            </a:xfrm>
          </p:grpSpPr>
          <p:sp>
            <p:nvSpPr>
              <p:cNvPr id="196" name="Flowchart: Process 195">
                <a:extLst>
                  <a:ext uri="{FF2B5EF4-FFF2-40B4-BE49-F238E27FC236}">
                    <a16:creationId xmlns:a16="http://schemas.microsoft.com/office/drawing/2014/main" id="{A4EC2C61-4A90-5855-F3E7-AB47B890FDE1}"/>
                  </a:ext>
                </a:extLst>
              </p:cNvPr>
              <p:cNvSpPr/>
              <p:nvPr/>
            </p:nvSpPr>
            <p:spPr>
              <a:xfrm>
                <a:off x="6627312" y="3258001"/>
                <a:ext cx="58232" cy="63843"/>
              </a:xfrm>
              <a:prstGeom prst="flowChartProcess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00113"/>
                <a:endParaRPr lang="en-US" sz="1772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  <p:sp>
            <p:nvSpPr>
              <p:cNvPr id="197" name="Double Bracket 196">
                <a:extLst>
                  <a:ext uri="{FF2B5EF4-FFF2-40B4-BE49-F238E27FC236}">
                    <a16:creationId xmlns:a16="http://schemas.microsoft.com/office/drawing/2014/main" id="{02B9CC61-A156-82F9-67CA-115BD1819C6E}"/>
                  </a:ext>
                </a:extLst>
              </p:cNvPr>
              <p:cNvSpPr/>
              <p:nvPr/>
            </p:nvSpPr>
            <p:spPr>
              <a:xfrm>
                <a:off x="6585629" y="3236794"/>
                <a:ext cx="144682" cy="111244"/>
              </a:xfrm>
              <a:prstGeom prst="bracketPair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900113"/>
                <a:endParaRPr lang="en-US" sz="1772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</p:grpSp>
        <p:cxnSp>
          <p:nvCxnSpPr>
            <p:cNvPr id="198" name="Straight Connector 197">
              <a:extLst>
                <a:ext uri="{FF2B5EF4-FFF2-40B4-BE49-F238E27FC236}">
                  <a16:creationId xmlns:a16="http://schemas.microsoft.com/office/drawing/2014/main" id="{7455B73B-6110-9D38-16AF-69D4A0611C0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4002" y="6594588"/>
              <a:ext cx="1077737" cy="0"/>
            </a:xfrm>
            <a:prstGeom prst="line">
              <a:avLst/>
            </a:prstGeom>
            <a:ln w="6350">
              <a:solidFill>
                <a:schemeClr val="bg1"/>
              </a:solidFill>
              <a:tailEnd type="non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6B82B2B3-D025-28E5-855C-00F348226D05}"/>
              </a:ext>
            </a:extLst>
          </p:cNvPr>
          <p:cNvCxnSpPr>
            <a:cxnSpLocks/>
          </p:cNvCxnSpPr>
          <p:nvPr/>
        </p:nvCxnSpPr>
        <p:spPr>
          <a:xfrm rot="19918174">
            <a:off x="10536030" y="2193620"/>
            <a:ext cx="818917" cy="239677"/>
          </a:xfrm>
          <a:prstGeom prst="line">
            <a:avLst/>
          </a:prstGeom>
          <a:noFill/>
          <a:ln w="19050" cap="flat" cmpd="sng" algn="ctr">
            <a:gradFill flip="none" rotWithShape="1">
              <a:gsLst>
                <a:gs pos="13000">
                  <a:srgbClr val="E9445D"/>
                </a:gs>
                <a:gs pos="45000">
                  <a:srgbClr val="FF0000"/>
                </a:gs>
                <a:gs pos="70000">
                  <a:srgbClr val="FF0000"/>
                </a:gs>
                <a:gs pos="100000">
                  <a:srgbClr val="E9445D"/>
                </a:gs>
              </a:gsLst>
              <a:lin ang="10800000" scaled="1"/>
              <a:tileRect/>
            </a:gradFill>
            <a:prstDash val="sysDot"/>
            <a:miter lim="800000"/>
            <a:headEnd type="triangle" w="med" len="sm"/>
            <a:tailEnd type="none"/>
          </a:ln>
          <a:effectLst/>
        </p:spPr>
      </p:cxnSp>
      <p:sp>
        <p:nvSpPr>
          <p:cNvPr id="44" name="Flowchart: Connector 43">
            <a:extLst>
              <a:ext uri="{FF2B5EF4-FFF2-40B4-BE49-F238E27FC236}">
                <a16:creationId xmlns:a16="http://schemas.microsoft.com/office/drawing/2014/main" id="{0F6F10F0-77A8-C5CF-12A0-CB0D01BAA3DE}"/>
              </a:ext>
            </a:extLst>
          </p:cNvPr>
          <p:cNvSpPr/>
          <p:nvPr/>
        </p:nvSpPr>
        <p:spPr>
          <a:xfrm rot="9118174">
            <a:off x="11276322" y="2237370"/>
            <a:ext cx="10221" cy="11926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F08493">
                <a:alpha val="40000"/>
              </a:srgbClr>
            </a:glow>
          </a:effectLst>
        </p:spPr>
        <p:txBody>
          <a:bodyPr rtlCol="0" anchor="ctr"/>
          <a:lstStyle/>
          <a:p>
            <a:pPr algn="ctr" defTabSz="872204">
              <a:defRPr/>
            </a:pPr>
            <a:endParaRPr lang="en-US" sz="171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5" name="Flowchart: Connector 44">
            <a:extLst>
              <a:ext uri="{FF2B5EF4-FFF2-40B4-BE49-F238E27FC236}">
                <a16:creationId xmlns:a16="http://schemas.microsoft.com/office/drawing/2014/main" id="{91F4DA01-339C-8CC7-D2F0-B1D6148A2F3B}"/>
              </a:ext>
            </a:extLst>
          </p:cNvPr>
          <p:cNvSpPr/>
          <p:nvPr/>
        </p:nvSpPr>
        <p:spPr>
          <a:xfrm rot="9118174">
            <a:off x="11299446" y="2236396"/>
            <a:ext cx="6814" cy="7950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F08493">
                <a:alpha val="40000"/>
              </a:srgbClr>
            </a:glow>
          </a:effectLst>
        </p:spPr>
        <p:txBody>
          <a:bodyPr rtlCol="0" anchor="ctr"/>
          <a:lstStyle/>
          <a:p>
            <a:pPr algn="ctr" defTabSz="872204">
              <a:defRPr/>
            </a:pPr>
            <a:endParaRPr lang="en-US" sz="171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7" name="Flowchart: Connector 46">
            <a:extLst>
              <a:ext uri="{FF2B5EF4-FFF2-40B4-BE49-F238E27FC236}">
                <a16:creationId xmlns:a16="http://schemas.microsoft.com/office/drawing/2014/main" id="{3FF05F9B-ED82-F14A-6DED-E33C78C13B04}"/>
              </a:ext>
            </a:extLst>
          </p:cNvPr>
          <p:cNvSpPr/>
          <p:nvPr/>
        </p:nvSpPr>
        <p:spPr>
          <a:xfrm rot="9118174">
            <a:off x="11291109" y="2239838"/>
            <a:ext cx="3407" cy="3975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F08493">
                <a:alpha val="40000"/>
              </a:srgbClr>
            </a:glow>
          </a:effectLst>
        </p:spPr>
        <p:txBody>
          <a:bodyPr rtlCol="0" anchor="ctr"/>
          <a:lstStyle/>
          <a:p>
            <a:pPr algn="ctr" defTabSz="872204">
              <a:defRPr/>
            </a:pPr>
            <a:endParaRPr lang="en-US" sz="171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49" name="Flowchart: Connector 48">
            <a:extLst>
              <a:ext uri="{FF2B5EF4-FFF2-40B4-BE49-F238E27FC236}">
                <a16:creationId xmlns:a16="http://schemas.microsoft.com/office/drawing/2014/main" id="{30C5C4AB-61E9-05EE-D530-F8E39E5B34D2}"/>
              </a:ext>
            </a:extLst>
          </p:cNvPr>
          <p:cNvSpPr/>
          <p:nvPr/>
        </p:nvSpPr>
        <p:spPr>
          <a:xfrm rot="9118174">
            <a:off x="11209935" y="2254891"/>
            <a:ext cx="6814" cy="7950"/>
          </a:xfrm>
          <a:prstGeom prst="flowChartConnector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F08493">
                <a:alpha val="40000"/>
              </a:srgbClr>
            </a:glow>
          </a:effectLst>
        </p:spPr>
        <p:txBody>
          <a:bodyPr rtlCol="0" anchor="ctr"/>
          <a:lstStyle/>
          <a:p>
            <a:pPr algn="ctr" defTabSz="872204">
              <a:defRPr/>
            </a:pPr>
            <a:endParaRPr lang="en-US" sz="171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0" name="Flowchart: Connector 49">
            <a:extLst>
              <a:ext uri="{FF2B5EF4-FFF2-40B4-BE49-F238E27FC236}">
                <a16:creationId xmlns:a16="http://schemas.microsoft.com/office/drawing/2014/main" id="{5FE19802-033C-04DF-C5EA-DEDEEF45A611}"/>
              </a:ext>
            </a:extLst>
          </p:cNvPr>
          <p:cNvSpPr/>
          <p:nvPr/>
        </p:nvSpPr>
        <p:spPr>
          <a:xfrm rot="14030372">
            <a:off x="11152873" y="2263864"/>
            <a:ext cx="11940" cy="10208"/>
          </a:xfrm>
          <a:prstGeom prst="flowChartConnector">
            <a:avLst/>
          </a:prstGeom>
          <a:solidFill>
            <a:schemeClr val="bg1">
              <a:alpha val="88000"/>
            </a:schemeClr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F08493">
                <a:alpha val="40000"/>
              </a:srgbClr>
            </a:glow>
          </a:effectLst>
        </p:spPr>
        <p:txBody>
          <a:bodyPr rtlCol="0" anchor="ctr"/>
          <a:lstStyle/>
          <a:p>
            <a:pPr algn="ctr" defTabSz="872204">
              <a:defRPr/>
            </a:pPr>
            <a:endParaRPr lang="en-US" sz="171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6" name="Flowchart: Connector 55">
            <a:extLst>
              <a:ext uri="{FF2B5EF4-FFF2-40B4-BE49-F238E27FC236}">
                <a16:creationId xmlns:a16="http://schemas.microsoft.com/office/drawing/2014/main" id="{6730034E-9F3C-A134-A387-4D50198D525D}"/>
              </a:ext>
            </a:extLst>
          </p:cNvPr>
          <p:cNvSpPr/>
          <p:nvPr/>
        </p:nvSpPr>
        <p:spPr>
          <a:xfrm rot="14030372">
            <a:off x="11143760" y="2270722"/>
            <a:ext cx="3980" cy="3403"/>
          </a:xfrm>
          <a:prstGeom prst="flowChartConnector">
            <a:avLst/>
          </a:prstGeom>
          <a:solidFill>
            <a:schemeClr val="bg1">
              <a:alpha val="88000"/>
            </a:schemeClr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F08493">
                <a:alpha val="40000"/>
              </a:srgbClr>
            </a:glow>
          </a:effectLst>
        </p:spPr>
        <p:txBody>
          <a:bodyPr rtlCol="0" anchor="ctr"/>
          <a:lstStyle/>
          <a:p>
            <a:pPr algn="ctr" defTabSz="872204">
              <a:defRPr/>
            </a:pPr>
            <a:endParaRPr lang="en-US" sz="171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7" name="Flowchart: Connector 56">
            <a:extLst>
              <a:ext uri="{FF2B5EF4-FFF2-40B4-BE49-F238E27FC236}">
                <a16:creationId xmlns:a16="http://schemas.microsoft.com/office/drawing/2014/main" id="{B6B9D73B-DFF6-119D-0099-B523E68A97BA}"/>
              </a:ext>
            </a:extLst>
          </p:cNvPr>
          <p:cNvSpPr/>
          <p:nvPr/>
        </p:nvSpPr>
        <p:spPr>
          <a:xfrm rot="14030372">
            <a:off x="11131674" y="2272404"/>
            <a:ext cx="3980" cy="3403"/>
          </a:xfrm>
          <a:prstGeom prst="flowChartConnector">
            <a:avLst/>
          </a:prstGeom>
          <a:solidFill>
            <a:schemeClr val="bg1">
              <a:alpha val="88000"/>
            </a:schemeClr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F08493">
                <a:alpha val="40000"/>
              </a:srgbClr>
            </a:glow>
          </a:effectLst>
        </p:spPr>
        <p:txBody>
          <a:bodyPr rtlCol="0" anchor="ctr"/>
          <a:lstStyle/>
          <a:p>
            <a:pPr algn="ctr" defTabSz="872204">
              <a:defRPr/>
            </a:pPr>
            <a:endParaRPr lang="en-US" sz="171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9" name="Flowchart: Connector 58">
            <a:extLst>
              <a:ext uri="{FF2B5EF4-FFF2-40B4-BE49-F238E27FC236}">
                <a16:creationId xmlns:a16="http://schemas.microsoft.com/office/drawing/2014/main" id="{9176E5C4-6FFF-6EC8-7458-87B9D6EBEC93}"/>
              </a:ext>
            </a:extLst>
          </p:cNvPr>
          <p:cNvSpPr/>
          <p:nvPr/>
        </p:nvSpPr>
        <p:spPr>
          <a:xfrm rot="9118174">
            <a:off x="10871704" y="2322629"/>
            <a:ext cx="10221" cy="11926"/>
          </a:xfrm>
          <a:prstGeom prst="flowChartConnector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F08493">
                <a:alpha val="40000"/>
              </a:srgbClr>
            </a:glow>
          </a:effectLst>
        </p:spPr>
        <p:txBody>
          <a:bodyPr rtlCol="0" anchor="ctr"/>
          <a:lstStyle/>
          <a:p>
            <a:pPr algn="ctr" defTabSz="872204">
              <a:defRPr/>
            </a:pPr>
            <a:endParaRPr lang="en-US" sz="171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0" name="Flowchart: Connector 59">
            <a:extLst>
              <a:ext uri="{FF2B5EF4-FFF2-40B4-BE49-F238E27FC236}">
                <a16:creationId xmlns:a16="http://schemas.microsoft.com/office/drawing/2014/main" id="{CD2473DA-973F-ECC5-D9C9-6709044A572E}"/>
              </a:ext>
            </a:extLst>
          </p:cNvPr>
          <p:cNvSpPr/>
          <p:nvPr/>
        </p:nvSpPr>
        <p:spPr>
          <a:xfrm rot="9118174">
            <a:off x="10896391" y="2320822"/>
            <a:ext cx="6814" cy="7950"/>
          </a:xfrm>
          <a:prstGeom prst="flowChartConnector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F08493">
                <a:alpha val="40000"/>
              </a:srgbClr>
            </a:glow>
          </a:effectLst>
        </p:spPr>
        <p:txBody>
          <a:bodyPr rtlCol="0" anchor="ctr"/>
          <a:lstStyle/>
          <a:p>
            <a:pPr algn="ctr" defTabSz="872204">
              <a:defRPr/>
            </a:pPr>
            <a:endParaRPr lang="en-US" sz="171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4" name="Flowchart: Connector 63">
            <a:extLst>
              <a:ext uri="{FF2B5EF4-FFF2-40B4-BE49-F238E27FC236}">
                <a16:creationId xmlns:a16="http://schemas.microsoft.com/office/drawing/2014/main" id="{C685874A-FDAE-116A-C517-246601BB1777}"/>
              </a:ext>
            </a:extLst>
          </p:cNvPr>
          <p:cNvSpPr/>
          <p:nvPr/>
        </p:nvSpPr>
        <p:spPr>
          <a:xfrm rot="9118174">
            <a:off x="10886003" y="2324181"/>
            <a:ext cx="3407" cy="3975"/>
          </a:xfrm>
          <a:prstGeom prst="flowChartConnector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F08493">
                <a:alpha val="40000"/>
              </a:srgbClr>
            </a:glow>
          </a:effectLst>
        </p:spPr>
        <p:txBody>
          <a:bodyPr rtlCol="0" anchor="ctr"/>
          <a:lstStyle/>
          <a:p>
            <a:pPr algn="ctr" defTabSz="872204">
              <a:defRPr/>
            </a:pPr>
            <a:endParaRPr lang="en-US" sz="171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6" name="Flowchart: Connector 65">
            <a:extLst>
              <a:ext uri="{FF2B5EF4-FFF2-40B4-BE49-F238E27FC236}">
                <a16:creationId xmlns:a16="http://schemas.microsoft.com/office/drawing/2014/main" id="{AF934127-BAC1-BA18-9A4F-0543C49491AC}"/>
              </a:ext>
            </a:extLst>
          </p:cNvPr>
          <p:cNvSpPr/>
          <p:nvPr/>
        </p:nvSpPr>
        <p:spPr>
          <a:xfrm rot="9118174">
            <a:off x="10694069" y="2359876"/>
            <a:ext cx="10221" cy="11926"/>
          </a:xfrm>
          <a:prstGeom prst="flowChartConnector">
            <a:avLst/>
          </a:prstGeom>
          <a:solidFill>
            <a:srgbClr val="FFFFFF">
              <a:alpha val="88000"/>
            </a:srgbClr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F08493">
                <a:alpha val="40000"/>
              </a:srgbClr>
            </a:glow>
          </a:effectLst>
        </p:spPr>
        <p:txBody>
          <a:bodyPr rtlCol="0" anchor="ctr"/>
          <a:lstStyle/>
          <a:p>
            <a:pPr algn="ctr" defTabSz="872204">
              <a:defRPr/>
            </a:pPr>
            <a:endParaRPr lang="en-US" sz="171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68" name="Flowchart: Connector 67">
            <a:extLst>
              <a:ext uri="{FF2B5EF4-FFF2-40B4-BE49-F238E27FC236}">
                <a16:creationId xmlns:a16="http://schemas.microsoft.com/office/drawing/2014/main" id="{8FF3F267-FBC4-71FD-8305-AA12D29BD0F9}"/>
              </a:ext>
            </a:extLst>
          </p:cNvPr>
          <p:cNvSpPr/>
          <p:nvPr/>
        </p:nvSpPr>
        <p:spPr>
          <a:xfrm rot="9118174">
            <a:off x="10685947" y="2364683"/>
            <a:ext cx="3407" cy="3975"/>
          </a:xfrm>
          <a:prstGeom prst="flowChartConnector">
            <a:avLst/>
          </a:prstGeom>
          <a:solidFill>
            <a:srgbClr val="FFFFFF">
              <a:alpha val="88000"/>
            </a:srgbClr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F08493">
                <a:alpha val="40000"/>
              </a:srgbClr>
            </a:glow>
          </a:effectLst>
        </p:spPr>
        <p:txBody>
          <a:bodyPr rtlCol="0" anchor="ctr"/>
          <a:lstStyle/>
          <a:p>
            <a:pPr algn="ctr" defTabSz="872204">
              <a:defRPr/>
            </a:pPr>
            <a:endParaRPr lang="en-US" sz="171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2" name="Flowchart: Connector 71">
            <a:extLst>
              <a:ext uri="{FF2B5EF4-FFF2-40B4-BE49-F238E27FC236}">
                <a16:creationId xmlns:a16="http://schemas.microsoft.com/office/drawing/2014/main" id="{258C563F-3BF9-EFC4-AABA-48719AE3583E}"/>
              </a:ext>
            </a:extLst>
          </p:cNvPr>
          <p:cNvSpPr/>
          <p:nvPr/>
        </p:nvSpPr>
        <p:spPr>
          <a:xfrm rot="9118174">
            <a:off x="10546912" y="2395271"/>
            <a:ext cx="3407" cy="3975"/>
          </a:xfrm>
          <a:prstGeom prst="flowChartConnector">
            <a:avLst/>
          </a:prstGeom>
          <a:solidFill>
            <a:srgbClr val="FFFFFF">
              <a:alpha val="88000"/>
            </a:srgbClr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5A7DEC">
                <a:alpha val="40000"/>
              </a:srgbClr>
            </a:glow>
          </a:effectLst>
        </p:spPr>
        <p:txBody>
          <a:bodyPr rtlCol="0" anchor="ctr"/>
          <a:lstStyle/>
          <a:p>
            <a:pPr algn="ctr" defTabSz="872204">
              <a:defRPr/>
            </a:pPr>
            <a:endParaRPr lang="en-US" sz="171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3" name="Flowchart: Connector 72">
            <a:extLst>
              <a:ext uri="{FF2B5EF4-FFF2-40B4-BE49-F238E27FC236}">
                <a16:creationId xmlns:a16="http://schemas.microsoft.com/office/drawing/2014/main" id="{32624380-D649-47D3-9BA3-1625DA709D57}"/>
              </a:ext>
            </a:extLst>
          </p:cNvPr>
          <p:cNvSpPr/>
          <p:nvPr/>
        </p:nvSpPr>
        <p:spPr>
          <a:xfrm rot="9118174">
            <a:off x="10599132" y="2382300"/>
            <a:ext cx="6814" cy="7950"/>
          </a:xfrm>
          <a:prstGeom prst="flowChartConnector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5A7DEC">
                <a:alpha val="40000"/>
              </a:srgbClr>
            </a:glow>
          </a:effectLst>
        </p:spPr>
        <p:txBody>
          <a:bodyPr rtlCol="0" anchor="ctr"/>
          <a:lstStyle/>
          <a:p>
            <a:pPr algn="ctr" defTabSz="872204">
              <a:defRPr/>
            </a:pPr>
            <a:endParaRPr lang="en-US" sz="171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4" name="Flowchart: Connector 73">
            <a:extLst>
              <a:ext uri="{FF2B5EF4-FFF2-40B4-BE49-F238E27FC236}">
                <a16:creationId xmlns:a16="http://schemas.microsoft.com/office/drawing/2014/main" id="{FB6B7BE2-64CB-14E8-E6E2-6D3F905B2F07}"/>
              </a:ext>
            </a:extLst>
          </p:cNvPr>
          <p:cNvSpPr/>
          <p:nvPr/>
        </p:nvSpPr>
        <p:spPr>
          <a:xfrm rot="9118174">
            <a:off x="10675124" y="2364347"/>
            <a:ext cx="6814" cy="7950"/>
          </a:xfrm>
          <a:prstGeom prst="flowChartConnector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F08493">
                <a:alpha val="40000"/>
              </a:srgbClr>
            </a:glow>
          </a:effectLst>
        </p:spPr>
        <p:txBody>
          <a:bodyPr rtlCol="0" anchor="ctr"/>
          <a:lstStyle/>
          <a:p>
            <a:pPr algn="ctr" defTabSz="872204">
              <a:defRPr/>
            </a:pPr>
            <a:endParaRPr lang="en-US" sz="171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6" name="Flowchart: Connector 75">
            <a:extLst>
              <a:ext uri="{FF2B5EF4-FFF2-40B4-BE49-F238E27FC236}">
                <a16:creationId xmlns:a16="http://schemas.microsoft.com/office/drawing/2014/main" id="{BD5BC1DB-434F-5935-5138-62D1A8638B8E}"/>
              </a:ext>
            </a:extLst>
          </p:cNvPr>
          <p:cNvSpPr/>
          <p:nvPr/>
        </p:nvSpPr>
        <p:spPr>
          <a:xfrm rot="9118174">
            <a:off x="10776148" y="2343046"/>
            <a:ext cx="10221" cy="11926"/>
          </a:xfrm>
          <a:prstGeom prst="flowChartConnector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F08493">
                <a:alpha val="40000"/>
              </a:srgbClr>
            </a:glow>
          </a:effectLst>
        </p:spPr>
        <p:txBody>
          <a:bodyPr rtlCol="0" anchor="ctr"/>
          <a:lstStyle/>
          <a:p>
            <a:pPr algn="ctr" defTabSz="872204">
              <a:defRPr/>
            </a:pPr>
            <a:endParaRPr lang="en-US" sz="171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8" name="Flowchart: Connector 77">
            <a:extLst>
              <a:ext uri="{FF2B5EF4-FFF2-40B4-BE49-F238E27FC236}">
                <a16:creationId xmlns:a16="http://schemas.microsoft.com/office/drawing/2014/main" id="{10CF30AE-A7D9-D08B-3F69-C6DA62477078}"/>
              </a:ext>
            </a:extLst>
          </p:cNvPr>
          <p:cNvSpPr/>
          <p:nvPr/>
        </p:nvSpPr>
        <p:spPr>
          <a:xfrm rot="9118174">
            <a:off x="11001847" y="2294131"/>
            <a:ext cx="10221" cy="11926"/>
          </a:xfrm>
          <a:prstGeom prst="flowChartConnector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F08493">
                <a:alpha val="40000"/>
              </a:srgbClr>
            </a:glow>
          </a:effectLst>
        </p:spPr>
        <p:txBody>
          <a:bodyPr rtlCol="0" anchor="ctr"/>
          <a:lstStyle/>
          <a:p>
            <a:pPr algn="ctr" defTabSz="872204">
              <a:defRPr/>
            </a:pPr>
            <a:endParaRPr lang="en-US" sz="171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1" name="Flowchart: Connector 80">
            <a:extLst>
              <a:ext uri="{FF2B5EF4-FFF2-40B4-BE49-F238E27FC236}">
                <a16:creationId xmlns:a16="http://schemas.microsoft.com/office/drawing/2014/main" id="{7736CF65-7F3F-C5D1-BD3E-E42023B2D236}"/>
              </a:ext>
            </a:extLst>
          </p:cNvPr>
          <p:cNvSpPr/>
          <p:nvPr/>
        </p:nvSpPr>
        <p:spPr>
          <a:xfrm rot="9118174">
            <a:off x="11024924" y="2293223"/>
            <a:ext cx="6814" cy="7950"/>
          </a:xfrm>
          <a:prstGeom prst="flowChartConnector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F08493">
                <a:alpha val="40000"/>
              </a:srgbClr>
            </a:glow>
          </a:effectLst>
        </p:spPr>
        <p:txBody>
          <a:bodyPr rtlCol="0" anchor="ctr"/>
          <a:lstStyle/>
          <a:p>
            <a:pPr algn="ctr" defTabSz="872204">
              <a:defRPr/>
            </a:pPr>
            <a:endParaRPr lang="en-US" sz="1718" kern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2" name="Flowchart: Connector 81">
            <a:extLst>
              <a:ext uri="{FF2B5EF4-FFF2-40B4-BE49-F238E27FC236}">
                <a16:creationId xmlns:a16="http://schemas.microsoft.com/office/drawing/2014/main" id="{93E59B9F-A7AE-2C3A-EBA8-5140D1FB556E}"/>
              </a:ext>
            </a:extLst>
          </p:cNvPr>
          <p:cNvSpPr/>
          <p:nvPr/>
        </p:nvSpPr>
        <p:spPr>
          <a:xfrm rot="9118174">
            <a:off x="11016734" y="2296757"/>
            <a:ext cx="3407" cy="3975"/>
          </a:xfrm>
          <a:prstGeom prst="flowChartConnector">
            <a:avLst/>
          </a:prstGeom>
          <a:solidFill>
            <a:srgbClr val="FFFFFF"/>
          </a:solidFill>
          <a:ln w="12700" cap="flat" cmpd="sng" algn="ctr">
            <a:noFill/>
            <a:prstDash val="solid"/>
            <a:miter lim="800000"/>
          </a:ln>
          <a:effectLst>
            <a:glow rad="63500">
              <a:srgbClr val="F08493">
                <a:alpha val="40000"/>
              </a:srgbClr>
            </a:glow>
          </a:effectLst>
        </p:spPr>
        <p:txBody>
          <a:bodyPr rtlCol="0" anchor="ctr"/>
          <a:lstStyle/>
          <a:p>
            <a:pPr algn="ctr" defTabSz="872204">
              <a:defRPr/>
            </a:pPr>
            <a:endParaRPr lang="en-US" sz="1718" kern="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183" name="Picture 182" descr="A satellite in space&#10;&#10;Description automatically generated with medium confidence">
            <a:extLst>
              <a:ext uri="{FF2B5EF4-FFF2-40B4-BE49-F238E27FC236}">
                <a16:creationId xmlns:a16="http://schemas.microsoft.com/office/drawing/2014/main" id="{BD9A26B0-5A69-CF80-0B37-35E4CB25422A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631847" flipH="1">
            <a:off x="11144797" y="2093724"/>
            <a:ext cx="537971" cy="254876"/>
          </a:xfrm>
          <a:prstGeom prst="rect">
            <a:avLst/>
          </a:prstGeom>
        </p:spPr>
      </p:pic>
      <p:sp>
        <p:nvSpPr>
          <p:cNvPr id="83" name="TextBox 82">
            <a:extLst>
              <a:ext uri="{FF2B5EF4-FFF2-40B4-BE49-F238E27FC236}">
                <a16:creationId xmlns:a16="http://schemas.microsoft.com/office/drawing/2014/main" id="{680DC5C0-EF7D-5632-E2AC-9909C6300E23}"/>
              </a:ext>
            </a:extLst>
          </p:cNvPr>
          <p:cNvSpPr txBox="1"/>
          <p:nvPr/>
        </p:nvSpPr>
        <p:spPr>
          <a:xfrm rot="20974980">
            <a:off x="10407110" y="2122409"/>
            <a:ext cx="1132702" cy="12990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00113"/>
            <a:r>
              <a:rPr lang="en-US" sz="844">
                <a:solidFill>
                  <a:srgbClr val="FFFFFF"/>
                </a:solidFill>
                <a:latin typeface="Calibri" panose="020F0502020204030204"/>
              </a:rPr>
              <a:t>To Earth Receiver</a:t>
            </a: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85750D5A-B2B1-A18E-A4F0-FE16B180332C}"/>
              </a:ext>
            </a:extLst>
          </p:cNvPr>
          <p:cNvPicPr>
            <a:picLocks noChangeAspect="1"/>
          </p:cNvPicPr>
          <p:nvPr/>
        </p:nvPicPr>
        <p:blipFill>
          <a:blip r:embed="rId2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32266" y="5682914"/>
            <a:ext cx="334893" cy="308497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A7668ED3-8CE1-E509-1206-78437DBD5661}"/>
              </a:ext>
            </a:extLst>
          </p:cNvPr>
          <p:cNvPicPr>
            <a:picLocks noChangeAspect="1"/>
          </p:cNvPicPr>
          <p:nvPr/>
        </p:nvPicPr>
        <p:blipFill>
          <a:blip r:embed="rId2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3473" y="5513002"/>
            <a:ext cx="326969" cy="437272"/>
          </a:xfrm>
          <a:prstGeom prst="rect">
            <a:avLst/>
          </a:prstGeom>
          <a:effectLst>
            <a:outerShdw blurRad="25400" dist="12700" dir="4200000" sy="23000" kx="1200000" algn="br" rotWithShape="0">
              <a:prstClr val="black">
                <a:alpha val="54000"/>
              </a:prstClr>
            </a:outerShdw>
          </a:effectLst>
        </p:spPr>
      </p:pic>
      <p:pic>
        <p:nvPicPr>
          <p:cNvPr id="9" name="Picture 8" descr="A planet earth from space&#10;&#10;Description automatically generated">
            <a:extLst>
              <a:ext uri="{FF2B5EF4-FFF2-40B4-BE49-F238E27FC236}">
                <a16:creationId xmlns:a16="http://schemas.microsoft.com/office/drawing/2014/main" id="{A7C42753-1E4C-39DD-7B12-3FE42382554F}"/>
              </a:ext>
            </a:extLst>
          </p:cNvPr>
          <p:cNvPicPr>
            <a:picLocks noChangeAspect="1"/>
          </p:cNvPicPr>
          <p:nvPr/>
        </p:nvPicPr>
        <p:blipFill>
          <a:blip r:embed="rId24" cstate="screen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rightnessContrast bright="-17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706" y="1174843"/>
            <a:ext cx="3508827" cy="3481536"/>
          </a:xfrm>
          <a:prstGeom prst="rect">
            <a:avLst/>
          </a:prstGeom>
        </p:spPr>
      </p:pic>
      <p:sp>
        <p:nvSpPr>
          <p:cNvPr id="2" name="Arc 1">
            <a:extLst>
              <a:ext uri="{FF2B5EF4-FFF2-40B4-BE49-F238E27FC236}">
                <a16:creationId xmlns:a16="http://schemas.microsoft.com/office/drawing/2014/main" id="{6C699ACE-4A2A-8C30-C04B-F22469448CE5}"/>
              </a:ext>
            </a:extLst>
          </p:cNvPr>
          <p:cNvSpPr/>
          <p:nvPr/>
        </p:nvSpPr>
        <p:spPr>
          <a:xfrm rot="403496" flipV="1">
            <a:off x="-764289" y="2240194"/>
            <a:ext cx="6545239" cy="1935755"/>
          </a:xfrm>
          <a:prstGeom prst="arc">
            <a:avLst>
              <a:gd name="adj1" fmla="val 8841029"/>
              <a:gd name="adj2" fmla="val 2366041"/>
            </a:avLst>
          </a:prstGeom>
          <a:ln w="9525">
            <a:gradFill>
              <a:gsLst>
                <a:gs pos="0">
                  <a:schemeClr val="bg1">
                    <a:lumMod val="95000"/>
                    <a:alpha val="67000"/>
                  </a:schemeClr>
                </a:gs>
                <a:gs pos="32000">
                  <a:schemeClr val="accent1">
                    <a:lumMod val="45000"/>
                    <a:lumOff val="55000"/>
                    <a:alpha val="72000"/>
                  </a:schemeClr>
                </a:gs>
                <a:gs pos="63000">
                  <a:srgbClr val="AFE3E1">
                    <a:alpha val="78000"/>
                  </a:srgbClr>
                </a:gs>
                <a:gs pos="100000">
                  <a:srgbClr val="AFE3E1">
                    <a:alpha val="34000"/>
                  </a:srgbClr>
                </a:gs>
              </a:gsLst>
              <a:lin ang="5400000" scaled="1"/>
            </a:gradFill>
            <a:prstDash val="solid"/>
          </a:ln>
          <a:effectLst>
            <a:glow rad="38100">
              <a:srgbClr val="00B0F0">
                <a:alpha val="40000"/>
              </a:srgbClr>
            </a:glow>
            <a:outerShdw blurRad="50800" dist="88900" dir="5400000" sx="102000" sy="102000" algn="t" rotWithShape="0">
              <a:prstClr val="black">
                <a:alpha val="5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00113">
              <a:defRPr/>
            </a:pPr>
            <a:endParaRPr lang="en-US" sz="1772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6" name="Arc 15">
            <a:extLst>
              <a:ext uri="{FF2B5EF4-FFF2-40B4-BE49-F238E27FC236}">
                <a16:creationId xmlns:a16="http://schemas.microsoft.com/office/drawing/2014/main" id="{373252DD-F78C-4CCA-A00A-8DFDA61CDF4F}"/>
              </a:ext>
            </a:extLst>
          </p:cNvPr>
          <p:cNvSpPr/>
          <p:nvPr/>
        </p:nvSpPr>
        <p:spPr>
          <a:xfrm rot="17524408" flipV="1">
            <a:off x="650277" y="2608077"/>
            <a:ext cx="3379538" cy="422586"/>
          </a:xfrm>
          <a:prstGeom prst="arc">
            <a:avLst>
              <a:gd name="adj1" fmla="val 10527301"/>
              <a:gd name="adj2" fmla="val 334831"/>
            </a:avLst>
          </a:prstGeom>
          <a:noFill/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  <a:alpha val="53000"/>
                  </a:schemeClr>
                </a:gs>
                <a:gs pos="57000">
                  <a:schemeClr val="accent1">
                    <a:lumMod val="45000"/>
                    <a:lumOff val="55000"/>
                    <a:alpha val="63000"/>
                  </a:schemeClr>
                </a:gs>
                <a:gs pos="21000">
                  <a:srgbClr val="AFE3E1">
                    <a:alpha val="76000"/>
                  </a:srgbClr>
                </a:gs>
                <a:gs pos="92000">
                  <a:srgbClr val="AFE3E1">
                    <a:alpha val="35000"/>
                  </a:srgbClr>
                </a:gs>
              </a:gsLst>
              <a:lin ang="0" scaled="1"/>
              <a:tileRect/>
            </a:gradFill>
          </a:ln>
          <a:effectLst>
            <a:glow rad="38100">
              <a:schemeClr val="accent5">
                <a:satMod val="175000"/>
                <a:alpha val="57000"/>
              </a:schemeClr>
            </a:glow>
            <a:outerShdw blurRad="50800" dist="88900" dir="5400000" sx="102000" sy="102000" algn="t" rotWithShape="0">
              <a:prstClr val="black">
                <a:alpha val="5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00113">
              <a:defRPr/>
            </a:pPr>
            <a:endParaRPr lang="en-US" sz="1772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17" name="Arc 16">
            <a:extLst>
              <a:ext uri="{FF2B5EF4-FFF2-40B4-BE49-F238E27FC236}">
                <a16:creationId xmlns:a16="http://schemas.microsoft.com/office/drawing/2014/main" id="{533E5EB6-4C35-7662-1BFE-30807FA4164A}"/>
              </a:ext>
            </a:extLst>
          </p:cNvPr>
          <p:cNvSpPr/>
          <p:nvPr/>
        </p:nvSpPr>
        <p:spPr>
          <a:xfrm flipV="1">
            <a:off x="-413772" y="2296857"/>
            <a:ext cx="6265054" cy="1578632"/>
          </a:xfrm>
          <a:prstGeom prst="arc">
            <a:avLst>
              <a:gd name="adj1" fmla="val 9404052"/>
              <a:gd name="adj2" fmla="val 2198231"/>
            </a:avLst>
          </a:prstGeom>
          <a:ln w="9525">
            <a:gradFill>
              <a:gsLst>
                <a:gs pos="0">
                  <a:schemeClr val="bg1">
                    <a:lumMod val="95000"/>
                    <a:alpha val="63000"/>
                  </a:schemeClr>
                </a:gs>
                <a:gs pos="32000">
                  <a:schemeClr val="accent1">
                    <a:lumMod val="45000"/>
                    <a:lumOff val="55000"/>
                    <a:alpha val="80000"/>
                  </a:schemeClr>
                </a:gs>
                <a:gs pos="63000">
                  <a:srgbClr val="AFE3E1">
                    <a:alpha val="41000"/>
                  </a:srgbClr>
                </a:gs>
                <a:gs pos="100000">
                  <a:srgbClr val="AFE3E1">
                    <a:alpha val="24000"/>
                  </a:srgbClr>
                </a:gs>
              </a:gsLst>
              <a:lin ang="5400000" scaled="1"/>
            </a:gradFill>
            <a:prstDash val="solid"/>
          </a:ln>
          <a:effectLst>
            <a:glow rad="38100">
              <a:srgbClr val="00B0F0">
                <a:alpha val="40000"/>
              </a:srgbClr>
            </a:glow>
            <a:outerShdw blurRad="50800" dist="88900" dir="5400000" sx="102000" sy="102000" algn="t" rotWithShape="0">
              <a:prstClr val="black">
                <a:alpha val="5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00113">
              <a:defRPr/>
            </a:pPr>
            <a:endParaRPr lang="en-US" sz="1772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7" name="Arc 26">
            <a:extLst>
              <a:ext uri="{FF2B5EF4-FFF2-40B4-BE49-F238E27FC236}">
                <a16:creationId xmlns:a16="http://schemas.microsoft.com/office/drawing/2014/main" id="{D29814F8-EB12-5789-486A-42C069974B6A}"/>
              </a:ext>
            </a:extLst>
          </p:cNvPr>
          <p:cNvSpPr/>
          <p:nvPr/>
        </p:nvSpPr>
        <p:spPr>
          <a:xfrm rot="21212428" flipV="1">
            <a:off x="783920" y="2745382"/>
            <a:ext cx="3257195" cy="422586"/>
          </a:xfrm>
          <a:prstGeom prst="arc">
            <a:avLst>
              <a:gd name="adj1" fmla="val 10527301"/>
              <a:gd name="adj2" fmla="val 252237"/>
            </a:avLst>
          </a:prstGeom>
          <a:noFill/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accent1">
                    <a:lumMod val="45000"/>
                    <a:lumOff val="55000"/>
                  </a:schemeClr>
                </a:gs>
                <a:gs pos="21000">
                  <a:srgbClr val="AFE3E1"/>
                </a:gs>
                <a:gs pos="92000">
                  <a:srgbClr val="AFE3E1">
                    <a:alpha val="69000"/>
                  </a:srgbClr>
                </a:gs>
              </a:gsLst>
              <a:lin ang="0" scaled="1"/>
              <a:tileRect/>
            </a:gradFill>
          </a:ln>
          <a:effectLst>
            <a:glow rad="38100">
              <a:schemeClr val="accent5">
                <a:satMod val="175000"/>
                <a:alpha val="57000"/>
              </a:schemeClr>
            </a:glow>
            <a:outerShdw blurRad="50800" dist="88900" dir="5400000" sx="102000" sy="102000" algn="t" rotWithShape="0">
              <a:prstClr val="black">
                <a:alpha val="5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00113">
              <a:defRPr/>
            </a:pPr>
            <a:endParaRPr lang="en-US" sz="1772">
              <a:solidFill>
                <a:srgbClr val="000000"/>
              </a:solidFill>
              <a:latin typeface="Calibri" panose="020F0502020204030204"/>
            </a:endParaRPr>
          </a:p>
        </p:txBody>
      </p:sp>
      <p:pic>
        <p:nvPicPr>
          <p:cNvPr id="181" name="Viasat 1" descr="A satellite in space&#10;&#10;Description automatically generated with low confidence">
            <a:extLst>
              <a:ext uri="{FF2B5EF4-FFF2-40B4-BE49-F238E27FC236}">
                <a16:creationId xmlns:a16="http://schemas.microsoft.com/office/drawing/2014/main" id="{AADDFD5C-9ECA-FF09-3626-28BC1DC3B622}"/>
              </a:ext>
            </a:extLst>
          </p:cNvPr>
          <p:cNvPicPr>
            <a:picLocks noChangeAspect="1"/>
          </p:cNvPicPr>
          <p:nvPr/>
        </p:nvPicPr>
        <p:blipFill>
          <a:blip r:embed="rId2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865" flipH="1">
            <a:off x="4727102" y="4003990"/>
            <a:ext cx="635537" cy="246551"/>
          </a:xfrm>
          <a:prstGeom prst="rect">
            <a:avLst/>
          </a:prstGeom>
        </p:spPr>
      </p:pic>
      <p:pic>
        <p:nvPicPr>
          <p:cNvPr id="191" name="Viasat 1" descr="A satellite in space&#10;&#10;Description automatically generated with low confidence">
            <a:extLst>
              <a:ext uri="{FF2B5EF4-FFF2-40B4-BE49-F238E27FC236}">
                <a16:creationId xmlns:a16="http://schemas.microsoft.com/office/drawing/2014/main" id="{657C830A-2021-6A06-4BE4-4A32D6874028}"/>
              </a:ext>
            </a:extLst>
          </p:cNvPr>
          <p:cNvPicPr>
            <a:picLocks noChangeAspect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007567" flipH="1">
            <a:off x="5229209" y="3006450"/>
            <a:ext cx="417513" cy="161971"/>
          </a:xfrm>
          <a:prstGeom prst="rect">
            <a:avLst/>
          </a:prstGeom>
        </p:spPr>
      </p:pic>
      <p:pic>
        <p:nvPicPr>
          <p:cNvPr id="205" name="Picture 204" descr="A satellite in space&#10;&#10;Description automatically generated with medium confidence">
            <a:extLst>
              <a:ext uri="{FF2B5EF4-FFF2-40B4-BE49-F238E27FC236}">
                <a16:creationId xmlns:a16="http://schemas.microsoft.com/office/drawing/2014/main" id="{0B260B0B-27C1-298D-57C5-272490CAC937}"/>
              </a:ext>
            </a:extLst>
          </p:cNvPr>
          <p:cNvPicPr>
            <a:picLocks noChangeAspect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14130">
            <a:off x="4271861" y="2243227"/>
            <a:ext cx="630887" cy="354874"/>
          </a:xfrm>
          <a:prstGeom prst="rect">
            <a:avLst/>
          </a:prstGeom>
        </p:spPr>
      </p:pic>
      <p:sp>
        <p:nvSpPr>
          <p:cNvPr id="206" name="TextBox 205">
            <a:extLst>
              <a:ext uri="{FF2B5EF4-FFF2-40B4-BE49-F238E27FC236}">
                <a16:creationId xmlns:a16="http://schemas.microsoft.com/office/drawing/2014/main" id="{8D48831A-AFF6-BACD-3F61-6F52CCA92477}"/>
              </a:ext>
            </a:extLst>
          </p:cNvPr>
          <p:cNvSpPr txBox="1"/>
          <p:nvPr/>
        </p:nvSpPr>
        <p:spPr>
          <a:xfrm>
            <a:off x="4282783" y="1803553"/>
            <a:ext cx="1587246" cy="2886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TDRSS Comms Network</a:t>
            </a:r>
          </a:p>
          <a:p>
            <a:pPr defTabSz="900113"/>
            <a:endParaRPr lang="en-US" sz="938" b="1">
              <a:solidFill>
                <a:srgbClr val="FFFFFF"/>
              </a:solidFill>
              <a:latin typeface="Calibri" panose="020F0502020204030204"/>
            </a:endParaRPr>
          </a:p>
        </p:txBody>
      </p:sp>
      <p:pic>
        <p:nvPicPr>
          <p:cNvPr id="220" name="Picture 219">
            <a:extLst>
              <a:ext uri="{FF2B5EF4-FFF2-40B4-BE49-F238E27FC236}">
                <a16:creationId xmlns:a16="http://schemas.microsoft.com/office/drawing/2014/main" id="{33E841E8-9DF5-1181-097F-45FBA5BC38BC}"/>
              </a:ext>
            </a:extLst>
          </p:cNvPr>
          <p:cNvPicPr>
            <a:picLocks noChangeAspect="1"/>
          </p:cNvPicPr>
          <p:nvPr/>
        </p:nvPicPr>
        <p:blipFill>
          <a:blip r:embed="rId29" cstate="screen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741295" flipV="1">
            <a:off x="575505" y="2995080"/>
            <a:ext cx="426040" cy="163110"/>
          </a:xfrm>
          <a:prstGeom prst="rect">
            <a:avLst/>
          </a:prstGeom>
        </p:spPr>
      </p:pic>
      <p:sp>
        <p:nvSpPr>
          <p:cNvPr id="222" name="TextBox 221">
            <a:extLst>
              <a:ext uri="{FF2B5EF4-FFF2-40B4-BE49-F238E27FC236}">
                <a16:creationId xmlns:a16="http://schemas.microsoft.com/office/drawing/2014/main" id="{7EB52F37-7BB0-6AF7-FB73-855A72037A7C}"/>
              </a:ext>
            </a:extLst>
          </p:cNvPr>
          <p:cNvSpPr txBox="1"/>
          <p:nvPr/>
        </p:nvSpPr>
        <p:spPr>
          <a:xfrm>
            <a:off x="975727" y="3420698"/>
            <a:ext cx="1147187" cy="234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58603">
              <a:defRPr/>
            </a:pPr>
            <a:r>
              <a:rPr lang="en-US" sz="923" b="1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/>
              </a:rPr>
              <a:t>StarShield</a:t>
            </a:r>
            <a:endParaRPr lang="en-US" sz="923" b="1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/>
            </a:endParaRPr>
          </a:p>
        </p:txBody>
      </p:sp>
      <p:pic>
        <p:nvPicPr>
          <p:cNvPr id="223" name="Picture 222" descr="A satellite in space&#10;&#10;Description automatically generated with medium confidence">
            <a:extLst>
              <a:ext uri="{FF2B5EF4-FFF2-40B4-BE49-F238E27FC236}">
                <a16:creationId xmlns:a16="http://schemas.microsoft.com/office/drawing/2014/main" id="{62D99AFD-2E15-3280-CC9D-FE3A821B8B72}"/>
              </a:ext>
            </a:extLst>
          </p:cNvPr>
          <p:cNvPicPr>
            <a:picLocks noChangeAspect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14130">
            <a:off x="3897322" y="2204632"/>
            <a:ext cx="630887" cy="354874"/>
          </a:xfrm>
          <a:prstGeom prst="rect">
            <a:avLst/>
          </a:prstGeom>
        </p:spPr>
      </p:pic>
      <p:grpSp>
        <p:nvGrpSpPr>
          <p:cNvPr id="224" name="Group 223">
            <a:extLst>
              <a:ext uri="{FF2B5EF4-FFF2-40B4-BE49-F238E27FC236}">
                <a16:creationId xmlns:a16="http://schemas.microsoft.com/office/drawing/2014/main" id="{C7DC790D-1406-EF1E-F00F-87CCD5692E07}"/>
              </a:ext>
            </a:extLst>
          </p:cNvPr>
          <p:cNvGrpSpPr/>
          <p:nvPr/>
        </p:nvGrpSpPr>
        <p:grpSpPr>
          <a:xfrm>
            <a:off x="4132173" y="1972561"/>
            <a:ext cx="1254216" cy="269451"/>
            <a:chOff x="4955568" y="6594588"/>
            <a:chExt cx="1431500" cy="307538"/>
          </a:xfrm>
        </p:grpSpPr>
        <p:cxnSp>
          <p:nvCxnSpPr>
            <p:cNvPr id="225" name="Straight Connector 224">
              <a:extLst>
                <a:ext uri="{FF2B5EF4-FFF2-40B4-BE49-F238E27FC236}">
                  <a16:creationId xmlns:a16="http://schemas.microsoft.com/office/drawing/2014/main" id="{82F59683-ED75-E28B-CFD2-C5C0E0281AD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26378" y="6594588"/>
              <a:ext cx="87210" cy="212999"/>
            </a:xfrm>
            <a:prstGeom prst="line">
              <a:avLst/>
            </a:prstGeom>
            <a:ln w="6350">
              <a:solidFill>
                <a:schemeClr val="bg1"/>
              </a:solidFill>
              <a:tailEnd type="non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6" name="Group 225">
              <a:extLst>
                <a:ext uri="{FF2B5EF4-FFF2-40B4-BE49-F238E27FC236}">
                  <a16:creationId xmlns:a16="http://schemas.microsoft.com/office/drawing/2014/main" id="{2BBD7C15-3C2B-69C2-7B68-071268DF9162}"/>
                </a:ext>
              </a:extLst>
            </p:cNvPr>
            <p:cNvGrpSpPr/>
            <p:nvPr/>
          </p:nvGrpSpPr>
          <p:grpSpPr>
            <a:xfrm>
              <a:off x="4955568" y="6785320"/>
              <a:ext cx="151916" cy="116806"/>
              <a:chOff x="6585629" y="3236794"/>
              <a:chExt cx="144682" cy="111244"/>
            </a:xfrm>
          </p:grpSpPr>
          <p:sp>
            <p:nvSpPr>
              <p:cNvPr id="228" name="Flowchart: Process 227">
                <a:extLst>
                  <a:ext uri="{FF2B5EF4-FFF2-40B4-BE49-F238E27FC236}">
                    <a16:creationId xmlns:a16="http://schemas.microsoft.com/office/drawing/2014/main" id="{C98FE3E2-ADEA-0A43-AA89-1933C057C607}"/>
                  </a:ext>
                </a:extLst>
              </p:cNvPr>
              <p:cNvSpPr/>
              <p:nvPr/>
            </p:nvSpPr>
            <p:spPr>
              <a:xfrm>
                <a:off x="6627312" y="3258001"/>
                <a:ext cx="58232" cy="63843"/>
              </a:xfrm>
              <a:prstGeom prst="flowChartProcess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00113"/>
                <a:endParaRPr lang="en-US" sz="1772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  <p:sp>
            <p:nvSpPr>
              <p:cNvPr id="229" name="Double Bracket 228">
                <a:extLst>
                  <a:ext uri="{FF2B5EF4-FFF2-40B4-BE49-F238E27FC236}">
                    <a16:creationId xmlns:a16="http://schemas.microsoft.com/office/drawing/2014/main" id="{6B723AC4-EB23-CA35-4C66-7C49DAC73726}"/>
                  </a:ext>
                </a:extLst>
              </p:cNvPr>
              <p:cNvSpPr/>
              <p:nvPr/>
            </p:nvSpPr>
            <p:spPr>
              <a:xfrm>
                <a:off x="6585629" y="3236794"/>
                <a:ext cx="144682" cy="111244"/>
              </a:xfrm>
              <a:prstGeom prst="bracketPair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900113"/>
                <a:endParaRPr lang="en-US" sz="1772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</p:grp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id="{D85CF258-BC88-C5C7-845F-DF2B6D8054E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4002" y="6594588"/>
              <a:ext cx="1273066" cy="0"/>
            </a:xfrm>
            <a:prstGeom prst="line">
              <a:avLst/>
            </a:prstGeom>
            <a:ln w="6350">
              <a:solidFill>
                <a:schemeClr val="bg1"/>
              </a:solidFill>
              <a:tailEnd type="non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0" name="Group 229">
            <a:extLst>
              <a:ext uri="{FF2B5EF4-FFF2-40B4-BE49-F238E27FC236}">
                <a16:creationId xmlns:a16="http://schemas.microsoft.com/office/drawing/2014/main" id="{057F69CF-578C-F9D1-C121-B40F1315D91B}"/>
              </a:ext>
            </a:extLst>
          </p:cNvPr>
          <p:cNvGrpSpPr/>
          <p:nvPr/>
        </p:nvGrpSpPr>
        <p:grpSpPr>
          <a:xfrm flipV="1">
            <a:off x="906134" y="3169805"/>
            <a:ext cx="728180" cy="278028"/>
            <a:chOff x="4955568" y="6584799"/>
            <a:chExt cx="831109" cy="317327"/>
          </a:xfrm>
        </p:grpSpPr>
        <p:cxnSp>
          <p:nvCxnSpPr>
            <p:cNvPr id="231" name="Straight Connector 230">
              <a:extLst>
                <a:ext uri="{FF2B5EF4-FFF2-40B4-BE49-F238E27FC236}">
                  <a16:creationId xmlns:a16="http://schemas.microsoft.com/office/drawing/2014/main" id="{E209B4CF-C0D6-8121-34E5-2A6AFBE4A62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26378" y="6594588"/>
              <a:ext cx="87210" cy="212999"/>
            </a:xfrm>
            <a:prstGeom prst="line">
              <a:avLst/>
            </a:prstGeom>
            <a:ln w="6350">
              <a:solidFill>
                <a:schemeClr val="bg1"/>
              </a:solidFill>
              <a:tailEnd type="non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32" name="Group 231">
              <a:extLst>
                <a:ext uri="{FF2B5EF4-FFF2-40B4-BE49-F238E27FC236}">
                  <a16:creationId xmlns:a16="http://schemas.microsoft.com/office/drawing/2014/main" id="{5AD0B04D-3CF5-E6D6-2771-DA237EDFEC44}"/>
                </a:ext>
              </a:extLst>
            </p:cNvPr>
            <p:cNvGrpSpPr/>
            <p:nvPr/>
          </p:nvGrpSpPr>
          <p:grpSpPr>
            <a:xfrm>
              <a:off x="4955568" y="6785320"/>
              <a:ext cx="151916" cy="116806"/>
              <a:chOff x="6585629" y="3236794"/>
              <a:chExt cx="144682" cy="111244"/>
            </a:xfrm>
          </p:grpSpPr>
          <p:sp>
            <p:nvSpPr>
              <p:cNvPr id="234" name="Flowchart: Process 233">
                <a:extLst>
                  <a:ext uri="{FF2B5EF4-FFF2-40B4-BE49-F238E27FC236}">
                    <a16:creationId xmlns:a16="http://schemas.microsoft.com/office/drawing/2014/main" id="{B3793461-200E-53F9-E1B0-48B93EF6F839}"/>
                  </a:ext>
                </a:extLst>
              </p:cNvPr>
              <p:cNvSpPr/>
              <p:nvPr/>
            </p:nvSpPr>
            <p:spPr>
              <a:xfrm>
                <a:off x="6627312" y="3258001"/>
                <a:ext cx="58232" cy="63843"/>
              </a:xfrm>
              <a:prstGeom prst="flowChartProcess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00113"/>
                <a:endParaRPr lang="en-US" sz="1772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  <p:sp>
            <p:nvSpPr>
              <p:cNvPr id="235" name="Double Bracket 234">
                <a:extLst>
                  <a:ext uri="{FF2B5EF4-FFF2-40B4-BE49-F238E27FC236}">
                    <a16:creationId xmlns:a16="http://schemas.microsoft.com/office/drawing/2014/main" id="{3614D146-D63D-5358-0565-01A6884186C7}"/>
                  </a:ext>
                </a:extLst>
              </p:cNvPr>
              <p:cNvSpPr/>
              <p:nvPr/>
            </p:nvSpPr>
            <p:spPr>
              <a:xfrm>
                <a:off x="6585629" y="3236794"/>
                <a:ext cx="144682" cy="111244"/>
              </a:xfrm>
              <a:prstGeom prst="bracketPair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900113"/>
                <a:endParaRPr lang="en-US" sz="1772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</p:grpSp>
        <p:cxnSp>
          <p:nvCxnSpPr>
            <p:cNvPr id="233" name="Straight Connector 232">
              <a:extLst>
                <a:ext uri="{FF2B5EF4-FFF2-40B4-BE49-F238E27FC236}">
                  <a16:creationId xmlns:a16="http://schemas.microsoft.com/office/drawing/2014/main" id="{A75F7196-C759-A0A2-E995-7484A973AF0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2063" y="6584799"/>
              <a:ext cx="674614" cy="9789"/>
            </a:xfrm>
            <a:prstGeom prst="line">
              <a:avLst/>
            </a:prstGeom>
            <a:ln w="6350">
              <a:solidFill>
                <a:schemeClr val="bg1"/>
              </a:solidFill>
              <a:tailEnd type="non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7" name="TextBox 236">
            <a:extLst>
              <a:ext uri="{FF2B5EF4-FFF2-40B4-BE49-F238E27FC236}">
                <a16:creationId xmlns:a16="http://schemas.microsoft.com/office/drawing/2014/main" id="{91571766-4AD5-39F8-B76F-16A2A81CE81D}"/>
              </a:ext>
            </a:extLst>
          </p:cNvPr>
          <p:cNvSpPr txBox="1"/>
          <p:nvPr/>
        </p:nvSpPr>
        <p:spPr>
          <a:xfrm>
            <a:off x="4103470" y="2764564"/>
            <a:ext cx="877807" cy="1443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CSP Providers (7)</a:t>
            </a:r>
          </a:p>
        </p:txBody>
      </p:sp>
      <p:sp>
        <p:nvSpPr>
          <p:cNvPr id="246" name="Arc 245">
            <a:extLst>
              <a:ext uri="{FF2B5EF4-FFF2-40B4-BE49-F238E27FC236}">
                <a16:creationId xmlns:a16="http://schemas.microsoft.com/office/drawing/2014/main" id="{319B52F9-90A3-DED5-CE2B-E145F2565BA6}"/>
              </a:ext>
            </a:extLst>
          </p:cNvPr>
          <p:cNvSpPr/>
          <p:nvPr/>
        </p:nvSpPr>
        <p:spPr>
          <a:xfrm rot="638156" flipV="1">
            <a:off x="829567" y="2700420"/>
            <a:ext cx="3389833" cy="422586"/>
          </a:xfrm>
          <a:prstGeom prst="arc">
            <a:avLst>
              <a:gd name="adj1" fmla="val 10527301"/>
              <a:gd name="adj2" fmla="val 370945"/>
            </a:avLst>
          </a:prstGeom>
          <a:noFill/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accent1">
                    <a:lumMod val="45000"/>
                    <a:lumOff val="55000"/>
                  </a:schemeClr>
                </a:gs>
                <a:gs pos="21000">
                  <a:srgbClr val="AFE3E1"/>
                </a:gs>
                <a:gs pos="92000">
                  <a:srgbClr val="AFE3E1">
                    <a:alpha val="69000"/>
                  </a:srgbClr>
                </a:gs>
              </a:gsLst>
              <a:lin ang="0" scaled="1"/>
              <a:tileRect/>
            </a:gradFill>
          </a:ln>
          <a:effectLst>
            <a:glow rad="38100">
              <a:schemeClr val="accent5">
                <a:satMod val="175000"/>
                <a:alpha val="57000"/>
              </a:schemeClr>
            </a:glow>
            <a:outerShdw blurRad="50800" dist="88900" dir="5400000" sx="102000" sy="102000" algn="t" rotWithShape="0">
              <a:prstClr val="black">
                <a:alpha val="5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00113">
              <a:defRPr/>
            </a:pPr>
            <a:endParaRPr lang="en-US" sz="1772">
              <a:solidFill>
                <a:srgbClr val="000000"/>
              </a:solidFill>
              <a:latin typeface="Calibri" panose="020F0502020204030204"/>
            </a:endParaRPr>
          </a:p>
        </p:txBody>
      </p:sp>
      <p:sp>
        <p:nvSpPr>
          <p:cNvPr id="247" name="Arc 246">
            <a:extLst>
              <a:ext uri="{FF2B5EF4-FFF2-40B4-BE49-F238E27FC236}">
                <a16:creationId xmlns:a16="http://schemas.microsoft.com/office/drawing/2014/main" id="{528E7E33-CDA1-53E7-3BCE-0B2AE6D076D0}"/>
              </a:ext>
            </a:extLst>
          </p:cNvPr>
          <p:cNvSpPr/>
          <p:nvPr/>
        </p:nvSpPr>
        <p:spPr>
          <a:xfrm rot="246051" flipV="1">
            <a:off x="168599" y="2832652"/>
            <a:ext cx="4669272" cy="662400"/>
          </a:xfrm>
          <a:prstGeom prst="arc">
            <a:avLst>
              <a:gd name="adj1" fmla="val 10439696"/>
              <a:gd name="adj2" fmla="val 723179"/>
            </a:avLst>
          </a:prstGeom>
          <a:noFill/>
          <a:ln w="9525">
            <a:gradFill flip="none" rotWithShape="1">
              <a:gsLst>
                <a:gs pos="0">
                  <a:schemeClr val="accent1">
                    <a:lumMod val="5000"/>
                    <a:lumOff val="95000"/>
                  </a:schemeClr>
                </a:gs>
                <a:gs pos="57000">
                  <a:schemeClr val="accent1">
                    <a:lumMod val="45000"/>
                    <a:lumOff val="55000"/>
                  </a:schemeClr>
                </a:gs>
                <a:gs pos="21000">
                  <a:srgbClr val="AFE3E1"/>
                </a:gs>
                <a:gs pos="92000">
                  <a:srgbClr val="AFE3E1">
                    <a:alpha val="69000"/>
                  </a:srgbClr>
                </a:gs>
              </a:gsLst>
              <a:lin ang="0" scaled="1"/>
              <a:tileRect/>
            </a:gradFill>
          </a:ln>
          <a:effectLst>
            <a:glow rad="38100">
              <a:schemeClr val="accent5">
                <a:satMod val="175000"/>
                <a:alpha val="57000"/>
              </a:schemeClr>
            </a:glow>
            <a:outerShdw blurRad="50800" dist="88900" dir="5400000" sx="102000" sy="102000" algn="t" rotWithShape="0">
              <a:prstClr val="black">
                <a:alpha val="5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00113">
              <a:defRPr/>
            </a:pPr>
            <a:endParaRPr lang="en-US" sz="1772">
              <a:solidFill>
                <a:srgbClr val="000000"/>
              </a:solidFill>
              <a:latin typeface="Calibri" panose="020F0502020204030204"/>
            </a:endParaRPr>
          </a:p>
        </p:txBody>
      </p:sp>
      <p:pic>
        <p:nvPicPr>
          <p:cNvPr id="186" name="Picture 185">
            <a:extLst>
              <a:ext uri="{FF2B5EF4-FFF2-40B4-BE49-F238E27FC236}">
                <a16:creationId xmlns:a16="http://schemas.microsoft.com/office/drawing/2014/main" id="{4DB1343B-4BC9-BB53-D80D-E274C76B40AB}"/>
              </a:ext>
            </a:extLst>
          </p:cNvPr>
          <p:cNvPicPr>
            <a:picLocks noChangeAspect="1"/>
          </p:cNvPicPr>
          <p:nvPr/>
        </p:nvPicPr>
        <p:blipFill>
          <a:blip r:embed="rId31" cstate="screen">
            <a:extLst>
              <a:ext uri="{BEBA8EAE-BF5A-486C-A8C5-ECC9F3942E4B}">
                <a14:imgProps xmlns:a14="http://schemas.microsoft.com/office/drawing/2010/main">
                  <a14:imgLayer r:embed="rId32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213572">
            <a:off x="3768658" y="3189947"/>
            <a:ext cx="376044" cy="224198"/>
          </a:xfrm>
          <a:prstGeom prst="rect">
            <a:avLst/>
          </a:prstGeom>
        </p:spPr>
      </p:pic>
      <p:grpSp>
        <p:nvGrpSpPr>
          <p:cNvPr id="250" name="Group 249">
            <a:extLst>
              <a:ext uri="{FF2B5EF4-FFF2-40B4-BE49-F238E27FC236}">
                <a16:creationId xmlns:a16="http://schemas.microsoft.com/office/drawing/2014/main" id="{0038EEE9-2E25-E6DD-B336-28B25B0CC851}"/>
              </a:ext>
            </a:extLst>
          </p:cNvPr>
          <p:cNvGrpSpPr/>
          <p:nvPr/>
        </p:nvGrpSpPr>
        <p:grpSpPr>
          <a:xfrm>
            <a:off x="3951148" y="2923370"/>
            <a:ext cx="826812" cy="269451"/>
            <a:chOff x="4955568" y="6594588"/>
            <a:chExt cx="943683" cy="307538"/>
          </a:xfrm>
        </p:grpSpPr>
        <p:cxnSp>
          <p:nvCxnSpPr>
            <p:cNvPr id="251" name="Straight Connector 250">
              <a:extLst>
                <a:ext uri="{FF2B5EF4-FFF2-40B4-BE49-F238E27FC236}">
                  <a16:creationId xmlns:a16="http://schemas.microsoft.com/office/drawing/2014/main" id="{872B2D68-E08C-FB13-0CB6-13508989B2C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026378" y="6594588"/>
              <a:ext cx="87210" cy="212999"/>
            </a:xfrm>
            <a:prstGeom prst="line">
              <a:avLst/>
            </a:prstGeom>
            <a:ln w="6350">
              <a:solidFill>
                <a:schemeClr val="bg1"/>
              </a:solidFill>
              <a:tailEnd type="non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52" name="Group 251">
              <a:extLst>
                <a:ext uri="{FF2B5EF4-FFF2-40B4-BE49-F238E27FC236}">
                  <a16:creationId xmlns:a16="http://schemas.microsoft.com/office/drawing/2014/main" id="{44AAAED1-CFA4-2990-E8E5-55A2CD3AB25F}"/>
                </a:ext>
              </a:extLst>
            </p:cNvPr>
            <p:cNvGrpSpPr/>
            <p:nvPr/>
          </p:nvGrpSpPr>
          <p:grpSpPr>
            <a:xfrm>
              <a:off x="4955568" y="6785320"/>
              <a:ext cx="151916" cy="116806"/>
              <a:chOff x="6585629" y="3236794"/>
              <a:chExt cx="144682" cy="111244"/>
            </a:xfrm>
          </p:grpSpPr>
          <p:sp>
            <p:nvSpPr>
              <p:cNvPr id="254" name="Flowchart: Process 253">
                <a:extLst>
                  <a:ext uri="{FF2B5EF4-FFF2-40B4-BE49-F238E27FC236}">
                    <a16:creationId xmlns:a16="http://schemas.microsoft.com/office/drawing/2014/main" id="{AF2256E5-A4E4-A8C1-8757-A875DBC1A8BB}"/>
                  </a:ext>
                </a:extLst>
              </p:cNvPr>
              <p:cNvSpPr/>
              <p:nvPr/>
            </p:nvSpPr>
            <p:spPr>
              <a:xfrm>
                <a:off x="6627312" y="3258001"/>
                <a:ext cx="58232" cy="63843"/>
              </a:xfrm>
              <a:prstGeom prst="flowChartProcess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00113"/>
                <a:endParaRPr lang="en-US" sz="1772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  <p:sp>
            <p:nvSpPr>
              <p:cNvPr id="255" name="Double Bracket 254">
                <a:extLst>
                  <a:ext uri="{FF2B5EF4-FFF2-40B4-BE49-F238E27FC236}">
                    <a16:creationId xmlns:a16="http://schemas.microsoft.com/office/drawing/2014/main" id="{7B47DA6B-4B09-92BA-63DC-FE2AD08AD23C}"/>
                  </a:ext>
                </a:extLst>
              </p:cNvPr>
              <p:cNvSpPr/>
              <p:nvPr/>
            </p:nvSpPr>
            <p:spPr>
              <a:xfrm>
                <a:off x="6585629" y="3236794"/>
                <a:ext cx="144682" cy="111244"/>
              </a:xfrm>
              <a:prstGeom prst="bracketPair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900113"/>
                <a:endParaRPr lang="en-US" sz="1772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</p:grpSp>
        <p:cxnSp>
          <p:nvCxnSpPr>
            <p:cNvPr id="253" name="Straight Connector 252">
              <a:extLst>
                <a:ext uri="{FF2B5EF4-FFF2-40B4-BE49-F238E27FC236}">
                  <a16:creationId xmlns:a16="http://schemas.microsoft.com/office/drawing/2014/main" id="{18705B19-395C-95A8-0CB6-DF1CD6E25F6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114002" y="6594588"/>
              <a:ext cx="785249" cy="0"/>
            </a:xfrm>
            <a:prstGeom prst="line">
              <a:avLst/>
            </a:prstGeom>
            <a:ln w="6350">
              <a:solidFill>
                <a:schemeClr val="bg1"/>
              </a:solidFill>
              <a:tailEnd type="non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7" name="Picture 256" descr="A satellite in space&#10;&#10;Description automatically generated with medium confidence">
            <a:extLst>
              <a:ext uri="{FF2B5EF4-FFF2-40B4-BE49-F238E27FC236}">
                <a16:creationId xmlns:a16="http://schemas.microsoft.com/office/drawing/2014/main" id="{169DAEE7-E4D6-CB21-2F31-6A7F37D5F004}"/>
              </a:ext>
            </a:extLst>
          </p:cNvPr>
          <p:cNvPicPr>
            <a:picLocks noChangeAspect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14130">
            <a:off x="4616544" y="2331726"/>
            <a:ext cx="630887" cy="354874"/>
          </a:xfrm>
          <a:prstGeom prst="rect">
            <a:avLst/>
          </a:prstGeom>
        </p:spPr>
      </p:pic>
      <p:pic>
        <p:nvPicPr>
          <p:cNvPr id="258" name="Viasat 1" descr="A satellite in space&#10;&#10;Description automatically generated with low confidence">
            <a:extLst>
              <a:ext uri="{FF2B5EF4-FFF2-40B4-BE49-F238E27FC236}">
                <a16:creationId xmlns:a16="http://schemas.microsoft.com/office/drawing/2014/main" id="{8B1B4CC4-7817-FA15-42ED-A676FBB9554A}"/>
              </a:ext>
            </a:extLst>
          </p:cNvPr>
          <p:cNvPicPr>
            <a:picLocks noChangeAspect="1"/>
          </p:cNvPicPr>
          <p:nvPr/>
        </p:nvPicPr>
        <p:blipFill>
          <a:blip r:embed="rId2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51389">
            <a:off x="714909" y="2097613"/>
            <a:ext cx="417513" cy="161971"/>
          </a:xfrm>
          <a:prstGeom prst="rect">
            <a:avLst/>
          </a:prstGeom>
        </p:spPr>
      </p:pic>
      <p:pic>
        <p:nvPicPr>
          <p:cNvPr id="259" name="Picture 258" descr="A satellite in space&#10;&#10;Description automatically generated with medium confidence">
            <a:extLst>
              <a:ext uri="{FF2B5EF4-FFF2-40B4-BE49-F238E27FC236}">
                <a16:creationId xmlns:a16="http://schemas.microsoft.com/office/drawing/2014/main" id="{A6ED8960-7F7B-A959-62DE-1F47363B4092}"/>
              </a:ext>
            </a:extLst>
          </p:cNvPr>
          <p:cNvPicPr>
            <a:picLocks noChangeAspect="1"/>
          </p:cNvPicPr>
          <p:nvPr/>
        </p:nvPicPr>
        <p:blipFill>
          <a:blip r:embed="rId2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185870" flipH="1">
            <a:off x="195886" y="2321511"/>
            <a:ext cx="630887" cy="354874"/>
          </a:xfrm>
          <a:prstGeom prst="rect">
            <a:avLst/>
          </a:prstGeom>
        </p:spPr>
      </p:pic>
      <p:sp>
        <p:nvSpPr>
          <p:cNvPr id="281" name="TextBox 280">
            <a:extLst>
              <a:ext uri="{FF2B5EF4-FFF2-40B4-BE49-F238E27FC236}">
                <a16:creationId xmlns:a16="http://schemas.microsoft.com/office/drawing/2014/main" id="{41C93EBC-C184-0EC3-7D80-78BEC3FF6001}"/>
              </a:ext>
            </a:extLst>
          </p:cNvPr>
          <p:cNvSpPr txBox="1"/>
          <p:nvPr/>
        </p:nvSpPr>
        <p:spPr>
          <a:xfrm>
            <a:off x="2966088" y="3362743"/>
            <a:ext cx="613326" cy="1443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00113"/>
            <a:r>
              <a:rPr lang="en-US" sz="938" b="1" err="1">
                <a:solidFill>
                  <a:srgbClr val="FFFFFF"/>
                </a:solidFill>
                <a:latin typeface="Calibri" panose="020F0502020204030204"/>
              </a:rPr>
              <a:t>PExT</a:t>
            </a:r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 Demo</a:t>
            </a:r>
          </a:p>
        </p:txBody>
      </p:sp>
      <p:pic>
        <p:nvPicPr>
          <p:cNvPr id="283" name="Picture 282">
            <a:extLst>
              <a:ext uri="{FF2B5EF4-FFF2-40B4-BE49-F238E27FC236}">
                <a16:creationId xmlns:a16="http://schemas.microsoft.com/office/drawing/2014/main" id="{D7EE9FA1-DD26-DF06-85AE-7E7FBF9665B2}"/>
              </a:ext>
            </a:extLst>
          </p:cNvPr>
          <p:cNvPicPr>
            <a:picLocks noChangeAspect="1"/>
          </p:cNvPicPr>
          <p:nvPr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52898">
            <a:off x="3139319" y="3158772"/>
            <a:ext cx="315589" cy="185137"/>
          </a:xfrm>
          <a:prstGeom prst="rect">
            <a:avLst/>
          </a:prstGeom>
        </p:spPr>
      </p:pic>
      <p:pic>
        <p:nvPicPr>
          <p:cNvPr id="284" name="Inmarsat 1a" descr="A picture containing satellite, transport&#10;&#10;Description automatically generated">
            <a:extLst>
              <a:ext uri="{FF2B5EF4-FFF2-40B4-BE49-F238E27FC236}">
                <a16:creationId xmlns:a16="http://schemas.microsoft.com/office/drawing/2014/main" id="{F8A4160F-E3B0-C470-5F00-8CE437EF4763}"/>
              </a:ext>
            </a:extLst>
          </p:cNvPr>
          <p:cNvPicPr>
            <a:picLocks noChangeAspect="1"/>
          </p:cNvPicPr>
          <p:nvPr/>
        </p:nvPicPr>
        <p:blipFill>
          <a:blip r:embed="rId3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47568" flipH="1">
            <a:off x="4377396" y="3274296"/>
            <a:ext cx="490609" cy="325179"/>
          </a:xfrm>
          <a:prstGeom prst="rect">
            <a:avLst/>
          </a:prstGeom>
        </p:spPr>
      </p:pic>
      <p:grpSp>
        <p:nvGrpSpPr>
          <p:cNvPr id="285" name="Group 284">
            <a:extLst>
              <a:ext uri="{FF2B5EF4-FFF2-40B4-BE49-F238E27FC236}">
                <a16:creationId xmlns:a16="http://schemas.microsoft.com/office/drawing/2014/main" id="{20A82F5B-C019-60D0-FBB4-0B9A3B7F63B4}"/>
              </a:ext>
            </a:extLst>
          </p:cNvPr>
          <p:cNvGrpSpPr/>
          <p:nvPr/>
        </p:nvGrpSpPr>
        <p:grpSpPr>
          <a:xfrm>
            <a:off x="4100136" y="2925474"/>
            <a:ext cx="440587" cy="388451"/>
            <a:chOff x="4604620" y="6458767"/>
            <a:chExt cx="502864" cy="443359"/>
          </a:xfrm>
        </p:grpSpPr>
        <p:cxnSp>
          <p:nvCxnSpPr>
            <p:cNvPr id="286" name="Straight Connector 285">
              <a:extLst>
                <a:ext uri="{FF2B5EF4-FFF2-40B4-BE49-F238E27FC236}">
                  <a16:creationId xmlns:a16="http://schemas.microsoft.com/office/drawing/2014/main" id="{05AA2532-3FB3-DBBB-9B08-41DF000A9A39}"/>
                </a:ext>
              </a:extLst>
            </p:cNvPr>
            <p:cNvCxnSpPr>
              <a:cxnSpLocks/>
            </p:cNvCxnSpPr>
            <p:nvPr/>
          </p:nvCxnSpPr>
          <p:spPr>
            <a:xfrm>
              <a:off x="4604620" y="6458767"/>
              <a:ext cx="421758" cy="348820"/>
            </a:xfrm>
            <a:prstGeom prst="line">
              <a:avLst/>
            </a:prstGeom>
            <a:ln w="6350">
              <a:solidFill>
                <a:schemeClr val="bg1"/>
              </a:solidFill>
              <a:tailEnd type="none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87" name="Group 286">
              <a:extLst>
                <a:ext uri="{FF2B5EF4-FFF2-40B4-BE49-F238E27FC236}">
                  <a16:creationId xmlns:a16="http://schemas.microsoft.com/office/drawing/2014/main" id="{657933ED-4D7A-13F7-9B07-83C8716AF8DE}"/>
                </a:ext>
              </a:extLst>
            </p:cNvPr>
            <p:cNvGrpSpPr/>
            <p:nvPr/>
          </p:nvGrpSpPr>
          <p:grpSpPr>
            <a:xfrm>
              <a:off x="4955568" y="6785320"/>
              <a:ext cx="151916" cy="116806"/>
              <a:chOff x="6585629" y="3236794"/>
              <a:chExt cx="144682" cy="111244"/>
            </a:xfrm>
          </p:grpSpPr>
          <p:sp>
            <p:nvSpPr>
              <p:cNvPr id="289" name="Flowchart: Process 288">
                <a:extLst>
                  <a:ext uri="{FF2B5EF4-FFF2-40B4-BE49-F238E27FC236}">
                    <a16:creationId xmlns:a16="http://schemas.microsoft.com/office/drawing/2014/main" id="{8BF07671-CB8F-851F-5273-97EC54DB7B87}"/>
                  </a:ext>
                </a:extLst>
              </p:cNvPr>
              <p:cNvSpPr/>
              <p:nvPr/>
            </p:nvSpPr>
            <p:spPr>
              <a:xfrm>
                <a:off x="6627312" y="3258001"/>
                <a:ext cx="58232" cy="63843"/>
              </a:xfrm>
              <a:prstGeom prst="flowChartProcess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00113"/>
                <a:endParaRPr lang="en-US" sz="1772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  <p:sp>
            <p:nvSpPr>
              <p:cNvPr id="290" name="Double Bracket 289">
                <a:extLst>
                  <a:ext uri="{FF2B5EF4-FFF2-40B4-BE49-F238E27FC236}">
                    <a16:creationId xmlns:a16="http://schemas.microsoft.com/office/drawing/2014/main" id="{2AB41582-B14E-D824-DFCD-F5BE7D71AEC4}"/>
                  </a:ext>
                </a:extLst>
              </p:cNvPr>
              <p:cNvSpPr/>
              <p:nvPr/>
            </p:nvSpPr>
            <p:spPr>
              <a:xfrm>
                <a:off x="6585629" y="3236794"/>
                <a:ext cx="144682" cy="111244"/>
              </a:xfrm>
              <a:prstGeom prst="bracketPair">
                <a:avLst/>
              </a:prstGeom>
              <a:ln w="6350">
                <a:solidFill>
                  <a:schemeClr val="bg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 defTabSz="900113"/>
                <a:endParaRPr lang="en-US" sz="1772">
                  <a:solidFill>
                    <a:prstClr val="white"/>
                  </a:solidFill>
                  <a:latin typeface="Aptos" panose="02110004020202020204"/>
                </a:endParaRPr>
              </a:p>
            </p:txBody>
          </p:sp>
        </p:grp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6B0B3B4F-A2F4-43C1-FB50-0683D60B9363}"/>
              </a:ext>
            </a:extLst>
          </p:cNvPr>
          <p:cNvPicPr>
            <a:picLocks noChangeAspect="1"/>
          </p:cNvPicPr>
          <p:nvPr/>
        </p:nvPicPr>
        <p:blipFill>
          <a:blip r:embed="rId29" cstate="screen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671299" flipV="1">
            <a:off x="1302640" y="3164891"/>
            <a:ext cx="426040" cy="16311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FCDA2D-1A12-6C51-70E0-257F77B7CBCA}"/>
              </a:ext>
            </a:extLst>
          </p:cNvPr>
          <p:cNvPicPr>
            <a:picLocks noChangeAspect="1"/>
          </p:cNvPicPr>
          <p:nvPr/>
        </p:nvPicPr>
        <p:blipFill>
          <a:blip r:embed="rId29" cstate="screen"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867929" flipV="1">
            <a:off x="1887678" y="3133538"/>
            <a:ext cx="426040" cy="16311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9237D79F-C126-4BC7-72E4-583BBACF81E9}"/>
              </a:ext>
            </a:extLst>
          </p:cNvPr>
          <p:cNvSpPr txBox="1"/>
          <p:nvPr/>
        </p:nvSpPr>
        <p:spPr>
          <a:xfrm>
            <a:off x="1992893" y="5963169"/>
            <a:ext cx="769588" cy="4330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Commercial Ground</a:t>
            </a:r>
          </a:p>
          <a:p>
            <a:pPr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Providers</a:t>
            </a:r>
          </a:p>
        </p:txBody>
      </p:sp>
      <p:pic>
        <p:nvPicPr>
          <p:cNvPr id="18" name="Picture 17" descr="A satellite dish with a person in the back&#10;&#10;Description automatically generated">
            <a:extLst>
              <a:ext uri="{FF2B5EF4-FFF2-40B4-BE49-F238E27FC236}">
                <a16:creationId xmlns:a16="http://schemas.microsoft.com/office/drawing/2014/main" id="{BD64B7CB-1AE2-E517-0A71-029745747E16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03663" y="5544690"/>
            <a:ext cx="290645" cy="425941"/>
          </a:xfrm>
          <a:prstGeom prst="rect">
            <a:avLst/>
          </a:prstGeom>
          <a:effectLst>
            <a:outerShdw blurRad="38100" dist="88900" dir="18600000" sy="23000" kx="1200000" algn="br" rotWithShape="0">
              <a:prstClr val="black">
                <a:alpha val="24000"/>
              </a:prstClr>
            </a:outerShdw>
          </a:effectLst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CA36461-AB9D-F983-5DCA-374A1FB2C61E}"/>
              </a:ext>
            </a:extLst>
          </p:cNvPr>
          <p:cNvSpPr txBox="1"/>
          <p:nvPr/>
        </p:nvSpPr>
        <p:spPr>
          <a:xfrm>
            <a:off x="1167982" y="1135998"/>
            <a:ext cx="1906021" cy="25975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428625"/>
            <a:r>
              <a:rPr lang="en-US" sz="1688" b="1" spc="277">
                <a:solidFill>
                  <a:srgbClr val="25AC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EARTH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5060664-08B1-4472-E3F8-F7E6E6874822}"/>
              </a:ext>
            </a:extLst>
          </p:cNvPr>
          <p:cNvSpPr txBox="1"/>
          <p:nvPr/>
        </p:nvSpPr>
        <p:spPr>
          <a:xfrm>
            <a:off x="346031" y="5097875"/>
            <a:ext cx="1973622" cy="1443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00113"/>
            <a:r>
              <a:rPr lang="en-US" sz="938" b="1" spc="281">
                <a:solidFill>
                  <a:srgbClr val="25ACFF"/>
                </a:solidFill>
                <a:latin typeface="Calibri" panose="020F0502020204030204"/>
              </a:rPr>
              <a:t>EARTH: GROUND ASSETS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8F7D182-517D-24B2-1B6E-4CD773DAA267}"/>
              </a:ext>
            </a:extLst>
          </p:cNvPr>
          <p:cNvSpPr txBox="1"/>
          <p:nvPr/>
        </p:nvSpPr>
        <p:spPr>
          <a:xfrm>
            <a:off x="10361507" y="3563630"/>
            <a:ext cx="1924107" cy="7216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Lunar Commercial Relay</a:t>
            </a:r>
          </a:p>
          <a:p>
            <a:pPr defTabSz="900113"/>
            <a:r>
              <a:rPr lang="en-US" sz="938" b="1">
                <a:solidFill>
                  <a:srgbClr val="FFFFFF"/>
                </a:solidFill>
                <a:latin typeface="Calibri" panose="020F0502020204030204"/>
              </a:rPr>
              <a:t>Constellation #1</a:t>
            </a:r>
          </a:p>
          <a:p>
            <a:pPr marL="110133" indent="-110133" defTabSz="900113">
              <a:buFontTx/>
              <a:buChar char="-"/>
            </a:pPr>
            <a:r>
              <a:rPr lang="en-US" sz="938">
                <a:solidFill>
                  <a:srgbClr val="FFFFFF"/>
                </a:solidFill>
                <a:latin typeface="Calibri" panose="020F0502020204030204"/>
              </a:rPr>
              <a:t>Communications</a:t>
            </a:r>
          </a:p>
          <a:p>
            <a:pPr marL="110133" indent="-110133" defTabSz="900113">
              <a:buFontTx/>
              <a:buChar char="-"/>
            </a:pPr>
            <a:r>
              <a:rPr lang="en-US" sz="938">
                <a:solidFill>
                  <a:srgbClr val="FFFFFF"/>
                </a:solidFill>
                <a:latin typeface="Calibri" panose="020F0502020204030204"/>
              </a:rPr>
              <a:t>PNT </a:t>
            </a:r>
          </a:p>
          <a:p>
            <a:pPr marL="110133" indent="-110133" defTabSz="900113">
              <a:buFontTx/>
              <a:buChar char="-"/>
            </a:pPr>
            <a:r>
              <a:rPr lang="en-US" sz="938">
                <a:solidFill>
                  <a:srgbClr val="FFFFFF"/>
                </a:solidFill>
                <a:latin typeface="Calibri" panose="020F0502020204030204"/>
              </a:rPr>
              <a:t>Observation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119825-D3BB-F79F-2CC9-3D67B06BD7C7}"/>
              </a:ext>
            </a:extLst>
          </p:cNvPr>
          <p:cNvSpPr/>
          <p:nvPr/>
        </p:nvSpPr>
        <p:spPr>
          <a:xfrm>
            <a:off x="-1188978" y="1794434"/>
            <a:ext cx="1184993" cy="2216763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28625"/>
            <a:endParaRPr lang="en-US" sz="1688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9" name="Arc 28">
            <a:extLst>
              <a:ext uri="{FF2B5EF4-FFF2-40B4-BE49-F238E27FC236}">
                <a16:creationId xmlns:a16="http://schemas.microsoft.com/office/drawing/2014/main" id="{76C0167B-A532-EE2D-C1A6-11BACE64D51C}"/>
              </a:ext>
            </a:extLst>
          </p:cNvPr>
          <p:cNvSpPr/>
          <p:nvPr/>
        </p:nvSpPr>
        <p:spPr>
          <a:xfrm rot="184482" flipH="1" flipV="1">
            <a:off x="8192374" y="3992188"/>
            <a:ext cx="1589682" cy="400058"/>
          </a:xfrm>
          <a:prstGeom prst="arc">
            <a:avLst>
              <a:gd name="adj1" fmla="val 10031884"/>
              <a:gd name="adj2" fmla="val 693215"/>
            </a:avLst>
          </a:prstGeom>
          <a:noFill/>
          <a:ln w="6350"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48000">
                  <a:schemeClr val="accent3">
                    <a:lumMod val="97000"/>
                    <a:lumOff val="3000"/>
                  </a:schemeClr>
                </a:gs>
                <a:gs pos="100000">
                  <a:schemeClr val="bg1"/>
                </a:gs>
              </a:gsLst>
              <a:lin ang="16200000" scaled="1"/>
              <a:tileRect/>
            </a:gradFill>
          </a:ln>
          <a:effectLst>
            <a:glow rad="25400">
              <a:schemeClr val="tx2">
                <a:lumMod val="40000"/>
                <a:lumOff val="60000"/>
                <a:alpha val="57000"/>
              </a:schemeClr>
            </a:glow>
            <a:outerShdw blurRad="50800" dist="88900" dir="5400000" sx="102000" sy="102000" algn="t" rotWithShape="0">
              <a:prstClr val="black">
                <a:alpha val="53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00113">
              <a:defRPr/>
            </a:pPr>
            <a:endParaRPr lang="en-US" sz="1772">
              <a:solidFill>
                <a:srgbClr val="000000"/>
              </a:solidFill>
              <a:latin typeface="Calibri" panose="020F0502020204030204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0B58B119-76D4-75FA-5F7A-C463F44BB01D}"/>
              </a:ext>
            </a:extLst>
          </p:cNvPr>
          <p:cNvPicPr>
            <a:picLocks noChangeAspect="1"/>
          </p:cNvPicPr>
          <p:nvPr/>
        </p:nvPicPr>
        <p:blipFill>
          <a:blip r:embed="rId3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4097" y="2246796"/>
            <a:ext cx="1584589" cy="891331"/>
          </a:xfrm>
          <a:prstGeom prst="rect">
            <a:avLst/>
          </a:prstGeom>
        </p:spPr>
      </p:pic>
      <p:sp>
        <p:nvSpPr>
          <p:cNvPr id="88" name="Text Placeholder 5">
            <a:extLst>
              <a:ext uri="{FF2B5EF4-FFF2-40B4-BE49-F238E27FC236}">
                <a16:creationId xmlns:a16="http://schemas.microsoft.com/office/drawing/2014/main" id="{DF3E16D6-C88A-9CD5-CBD7-EC8243FD9303}"/>
              </a:ext>
            </a:extLst>
          </p:cNvPr>
          <p:cNvSpPr txBox="1">
            <a:spLocks/>
          </p:cNvSpPr>
          <p:nvPr/>
        </p:nvSpPr>
        <p:spPr>
          <a:xfrm>
            <a:off x="402085" y="275975"/>
            <a:ext cx="7137399" cy="450056"/>
          </a:xfrm>
          <a:prstGeom prst="rect">
            <a:avLst/>
          </a:prstGeom>
        </p:spPr>
        <p:txBody>
          <a:bodyPr lIns="0" tIns="0" rIns="0" bIns="0" anchor="t"/>
          <a:lstStyle>
            <a:lvl1pPr marL="228589" indent="-228589" algn="l" defTabSz="914354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6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4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20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98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74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652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829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006" indent="-228589" algn="l" defTabSz="914354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defTabSz="857207">
              <a:spcBef>
                <a:spcPts val="938"/>
              </a:spcBef>
              <a:buNone/>
            </a:pPr>
            <a:r>
              <a:rPr lang="en-US" sz="2400">
                <a:solidFill>
                  <a:srgbClr val="FFFFFF"/>
                </a:solidFill>
                <a:latin typeface="Arial Nova Light" panose="020B0304020202020204" pitchFamily="34" charset="0"/>
                <a:cs typeface="Arial"/>
              </a:rPr>
              <a:t>NASA </a:t>
            </a:r>
            <a:r>
              <a:rPr lang="en-US" sz="2400" err="1">
                <a:solidFill>
                  <a:srgbClr val="FFFFFF"/>
                </a:solidFill>
                <a:latin typeface="Arial Nova Light" panose="020B0304020202020204" pitchFamily="34" charset="0"/>
                <a:cs typeface="Arial"/>
              </a:rPr>
              <a:t>SCaN</a:t>
            </a:r>
            <a:r>
              <a:rPr lang="en-US" sz="2400">
                <a:solidFill>
                  <a:srgbClr val="FFFFFF"/>
                </a:solidFill>
                <a:latin typeface="Arial Nova Light" panose="020B0304020202020204" pitchFamily="34" charset="0"/>
                <a:cs typeface="Arial"/>
              </a:rPr>
              <a:t> Evolving Architecture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60125E1-66B0-A704-FF21-35F095D78724}"/>
              </a:ext>
            </a:extLst>
          </p:cNvPr>
          <p:cNvPicPr>
            <a:picLocks noChangeAspect="1"/>
          </p:cNvPicPr>
          <p:nvPr/>
        </p:nvPicPr>
        <p:blipFill>
          <a:blip r:embed="rId3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7187" y="5598484"/>
            <a:ext cx="960887" cy="351880"/>
          </a:xfrm>
          <a:prstGeom prst="rect">
            <a:avLst/>
          </a:prstGeom>
        </p:spPr>
      </p:pic>
      <p:pic>
        <p:nvPicPr>
          <p:cNvPr id="30" name="Picture 29" descr="A satellite dish with a person in the back&#10;&#10;Description automatically generated">
            <a:extLst>
              <a:ext uri="{FF2B5EF4-FFF2-40B4-BE49-F238E27FC236}">
                <a16:creationId xmlns:a16="http://schemas.microsoft.com/office/drawing/2014/main" id="{42FD754A-A732-2E30-7A94-092A97D28EE9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3836632" y="5543654"/>
            <a:ext cx="290645" cy="425941"/>
          </a:xfrm>
          <a:prstGeom prst="rect">
            <a:avLst/>
          </a:prstGeom>
          <a:effectLst>
            <a:outerShdw blurRad="38100" dist="88900" dir="18600000" sy="23000" kx="1200000" algn="br" rotWithShape="0">
              <a:prstClr val="black">
                <a:alpha val="24000"/>
              </a:prstClr>
            </a:outerShdw>
          </a:effectLst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FD2C816E-8050-95D8-5975-D1DD3EA7F596}"/>
              </a:ext>
            </a:extLst>
          </p:cNvPr>
          <p:cNvPicPr>
            <a:picLocks noChangeAspect="1"/>
          </p:cNvPicPr>
          <p:nvPr/>
        </p:nvPicPr>
        <p:blipFill>
          <a:blip r:embed="rId3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564261">
            <a:off x="7983106" y="2878138"/>
            <a:ext cx="408532" cy="210750"/>
          </a:xfrm>
          <a:prstGeom prst="rect">
            <a:avLst/>
          </a:prstGeom>
        </p:spPr>
      </p:pic>
      <p:cxnSp>
        <p:nvCxnSpPr>
          <p:cNvPr id="102" name="Straight Connector 101">
            <a:extLst>
              <a:ext uri="{FF2B5EF4-FFF2-40B4-BE49-F238E27FC236}">
                <a16:creationId xmlns:a16="http://schemas.microsoft.com/office/drawing/2014/main" id="{D0CFA372-2BB8-FABD-D529-8C971814BE50}"/>
              </a:ext>
            </a:extLst>
          </p:cNvPr>
          <p:cNvCxnSpPr>
            <a:cxnSpLocks/>
          </p:cNvCxnSpPr>
          <p:nvPr/>
        </p:nvCxnSpPr>
        <p:spPr>
          <a:xfrm>
            <a:off x="328098" y="5281181"/>
            <a:ext cx="5864686" cy="0"/>
          </a:xfrm>
          <a:prstGeom prst="line">
            <a:avLst/>
          </a:prstGeom>
          <a:ln w="9525">
            <a:solidFill>
              <a:srgbClr val="25AC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A satellite in space&#10;&#10;Description automatically generated with low confidence">
            <a:extLst>
              <a:ext uri="{FF2B5EF4-FFF2-40B4-BE49-F238E27FC236}">
                <a16:creationId xmlns:a16="http://schemas.microsoft.com/office/drawing/2014/main" id="{B4BAEF06-4ABE-A130-274E-EF753CC83BD5}"/>
              </a:ext>
            </a:extLst>
          </p:cNvPr>
          <p:cNvPicPr>
            <a:picLocks noChangeAspect="1"/>
          </p:cNvPicPr>
          <p:nvPr/>
        </p:nvPicPr>
        <p:blipFill>
          <a:blip r:embed="rId3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871954">
            <a:off x="7737681" y="4266990"/>
            <a:ext cx="533493" cy="300067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06" name="Arc 105">
            <a:extLst>
              <a:ext uri="{FF2B5EF4-FFF2-40B4-BE49-F238E27FC236}">
                <a16:creationId xmlns:a16="http://schemas.microsoft.com/office/drawing/2014/main" id="{A154B09F-AEAF-CB7B-4A99-9F970174FEB7}"/>
              </a:ext>
            </a:extLst>
          </p:cNvPr>
          <p:cNvSpPr/>
          <p:nvPr/>
        </p:nvSpPr>
        <p:spPr>
          <a:xfrm rot="7479405">
            <a:off x="8952204" y="1021938"/>
            <a:ext cx="1683983" cy="436508"/>
          </a:xfrm>
          <a:prstGeom prst="arc">
            <a:avLst>
              <a:gd name="adj1" fmla="val 9587965"/>
              <a:gd name="adj2" fmla="val 1243230"/>
            </a:avLst>
          </a:prstGeom>
          <a:ln w="6350">
            <a:solidFill>
              <a:srgbClr val="F09B66"/>
            </a:solidFill>
          </a:ln>
          <a:effectLst>
            <a:glow rad="63500">
              <a:srgbClr val="EA6F24">
                <a:alpha val="31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60150">
              <a:defRPr/>
            </a:pPr>
            <a:endParaRPr lang="en-US" sz="1890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10" name="Picture 109">
            <a:extLst>
              <a:ext uri="{FF2B5EF4-FFF2-40B4-BE49-F238E27FC236}">
                <a16:creationId xmlns:a16="http://schemas.microsoft.com/office/drawing/2014/main" id="{673A1BEA-9DD2-6CAF-A128-8EFA63FE3D79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788851">
            <a:off x="9082134" y="1595122"/>
            <a:ext cx="392063" cy="241127"/>
          </a:xfrm>
          <a:prstGeom prst="rect">
            <a:avLst/>
          </a:prstGeom>
          <a:effectLst/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5751E410-FBB2-3E77-59A1-141BAC2607C0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811149" flipH="1">
            <a:off x="10129382" y="555996"/>
            <a:ext cx="392063" cy="241127"/>
          </a:xfrm>
          <a:prstGeom prst="rect">
            <a:avLst/>
          </a:prstGeom>
          <a:effectLst/>
        </p:spPr>
      </p:pic>
      <p:pic>
        <p:nvPicPr>
          <p:cNvPr id="108" name="Picture 107">
            <a:extLst>
              <a:ext uri="{FF2B5EF4-FFF2-40B4-BE49-F238E27FC236}">
                <a16:creationId xmlns:a16="http://schemas.microsoft.com/office/drawing/2014/main" id="{7057DFF8-F3ED-6FE6-176A-38E23C5B72D3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811149" flipH="1">
            <a:off x="9914824" y="1036819"/>
            <a:ext cx="392063" cy="241127"/>
          </a:xfrm>
          <a:prstGeom prst="rect">
            <a:avLst/>
          </a:prstGeom>
          <a:effectLst/>
        </p:spPr>
      </p:pic>
      <p:sp>
        <p:nvSpPr>
          <p:cNvPr id="112" name="Freeform: Shape 111">
            <a:extLst>
              <a:ext uri="{FF2B5EF4-FFF2-40B4-BE49-F238E27FC236}">
                <a16:creationId xmlns:a16="http://schemas.microsoft.com/office/drawing/2014/main" id="{5B252312-E296-C067-3EC6-5D83D20ABD3E}"/>
              </a:ext>
            </a:extLst>
          </p:cNvPr>
          <p:cNvSpPr/>
          <p:nvPr/>
        </p:nvSpPr>
        <p:spPr>
          <a:xfrm rot="20970948" flipH="1">
            <a:off x="8216303" y="2920132"/>
            <a:ext cx="1043706" cy="1450773"/>
          </a:xfrm>
          <a:custGeom>
            <a:avLst/>
            <a:gdLst>
              <a:gd name="connsiteX0" fmla="*/ 29339 w 1638096"/>
              <a:gd name="connsiteY0" fmla="*/ 1916817 h 2469369"/>
              <a:gd name="connsiteX1" fmla="*/ 1638096 w 1638096"/>
              <a:gd name="connsiteY1" fmla="*/ 0 h 2469369"/>
              <a:gd name="connsiteX2" fmla="*/ 919290 w 1638096"/>
              <a:gd name="connsiteY2" fmla="*/ 2415581 h 2469369"/>
              <a:gd name="connsiteX3" fmla="*/ 806823 w 1638096"/>
              <a:gd name="connsiteY3" fmla="*/ 2469369 h 2469369"/>
              <a:gd name="connsiteX4" fmla="*/ 650348 w 1638096"/>
              <a:gd name="connsiteY4" fmla="*/ 2469369 h 2469369"/>
              <a:gd name="connsiteX5" fmla="*/ 484094 w 1638096"/>
              <a:gd name="connsiteY5" fmla="*/ 2430250 h 2469369"/>
              <a:gd name="connsiteX6" fmla="*/ 278721 w 1638096"/>
              <a:gd name="connsiteY6" fmla="*/ 2337343 h 2469369"/>
              <a:gd name="connsiteX7" fmla="*/ 136915 w 1638096"/>
              <a:gd name="connsiteY7" fmla="*/ 2215097 h 2469369"/>
              <a:gd name="connsiteX8" fmla="*/ 24449 w 1638096"/>
              <a:gd name="connsiteY8" fmla="*/ 2092851 h 2469369"/>
              <a:gd name="connsiteX9" fmla="*/ 0 w 1638096"/>
              <a:gd name="connsiteY9" fmla="*/ 1980385 h 2469369"/>
              <a:gd name="connsiteX10" fmla="*/ 29339 w 1638096"/>
              <a:gd name="connsiteY10" fmla="*/ 1916817 h 2469369"/>
              <a:gd name="connsiteX0" fmla="*/ 29339 w 1638096"/>
              <a:gd name="connsiteY0" fmla="*/ 1916817 h 2469369"/>
              <a:gd name="connsiteX1" fmla="*/ 1638096 w 1638096"/>
              <a:gd name="connsiteY1" fmla="*/ 0 h 2469369"/>
              <a:gd name="connsiteX2" fmla="*/ 806823 w 1638096"/>
              <a:gd name="connsiteY2" fmla="*/ 2469369 h 2469369"/>
              <a:gd name="connsiteX3" fmla="*/ 650348 w 1638096"/>
              <a:gd name="connsiteY3" fmla="*/ 2469369 h 2469369"/>
              <a:gd name="connsiteX4" fmla="*/ 484094 w 1638096"/>
              <a:gd name="connsiteY4" fmla="*/ 2430250 h 2469369"/>
              <a:gd name="connsiteX5" fmla="*/ 278721 w 1638096"/>
              <a:gd name="connsiteY5" fmla="*/ 2337343 h 2469369"/>
              <a:gd name="connsiteX6" fmla="*/ 136915 w 1638096"/>
              <a:gd name="connsiteY6" fmla="*/ 2215097 h 2469369"/>
              <a:gd name="connsiteX7" fmla="*/ 24449 w 1638096"/>
              <a:gd name="connsiteY7" fmla="*/ 2092851 h 2469369"/>
              <a:gd name="connsiteX8" fmla="*/ 0 w 1638096"/>
              <a:gd name="connsiteY8" fmla="*/ 1980385 h 2469369"/>
              <a:gd name="connsiteX9" fmla="*/ 29339 w 1638096"/>
              <a:gd name="connsiteY9" fmla="*/ 1916817 h 2469369"/>
              <a:gd name="connsiteX0" fmla="*/ 29339 w 1638096"/>
              <a:gd name="connsiteY0" fmla="*/ 1916817 h 2858747"/>
              <a:gd name="connsiteX1" fmla="*/ 1638096 w 1638096"/>
              <a:gd name="connsiteY1" fmla="*/ 0 h 2858747"/>
              <a:gd name="connsiteX2" fmla="*/ 690441 w 1638096"/>
              <a:gd name="connsiteY2" fmla="*/ 2858747 h 2858747"/>
              <a:gd name="connsiteX3" fmla="*/ 650348 w 1638096"/>
              <a:gd name="connsiteY3" fmla="*/ 2469369 h 2858747"/>
              <a:gd name="connsiteX4" fmla="*/ 484094 w 1638096"/>
              <a:gd name="connsiteY4" fmla="*/ 2430250 h 2858747"/>
              <a:gd name="connsiteX5" fmla="*/ 278721 w 1638096"/>
              <a:gd name="connsiteY5" fmla="*/ 2337343 h 2858747"/>
              <a:gd name="connsiteX6" fmla="*/ 136915 w 1638096"/>
              <a:gd name="connsiteY6" fmla="*/ 2215097 h 2858747"/>
              <a:gd name="connsiteX7" fmla="*/ 24449 w 1638096"/>
              <a:gd name="connsiteY7" fmla="*/ 2092851 h 2858747"/>
              <a:gd name="connsiteX8" fmla="*/ 0 w 1638096"/>
              <a:gd name="connsiteY8" fmla="*/ 1980385 h 2858747"/>
              <a:gd name="connsiteX9" fmla="*/ 29339 w 1638096"/>
              <a:gd name="connsiteY9" fmla="*/ 1916817 h 2858747"/>
              <a:gd name="connsiteX0" fmla="*/ 29339 w 1638096"/>
              <a:gd name="connsiteY0" fmla="*/ 1916817 h 2858747"/>
              <a:gd name="connsiteX1" fmla="*/ 1638096 w 1638096"/>
              <a:gd name="connsiteY1" fmla="*/ 0 h 2858747"/>
              <a:gd name="connsiteX2" fmla="*/ 690441 w 1638096"/>
              <a:gd name="connsiteY2" fmla="*/ 2858747 h 2858747"/>
              <a:gd name="connsiteX3" fmla="*/ 470585 w 1638096"/>
              <a:gd name="connsiteY3" fmla="*/ 2737369 h 2858747"/>
              <a:gd name="connsiteX4" fmla="*/ 484094 w 1638096"/>
              <a:gd name="connsiteY4" fmla="*/ 2430250 h 2858747"/>
              <a:gd name="connsiteX5" fmla="*/ 278721 w 1638096"/>
              <a:gd name="connsiteY5" fmla="*/ 2337343 h 2858747"/>
              <a:gd name="connsiteX6" fmla="*/ 136915 w 1638096"/>
              <a:gd name="connsiteY6" fmla="*/ 2215097 h 2858747"/>
              <a:gd name="connsiteX7" fmla="*/ 24449 w 1638096"/>
              <a:gd name="connsiteY7" fmla="*/ 2092851 h 2858747"/>
              <a:gd name="connsiteX8" fmla="*/ 0 w 1638096"/>
              <a:gd name="connsiteY8" fmla="*/ 1980385 h 2858747"/>
              <a:gd name="connsiteX9" fmla="*/ 29339 w 1638096"/>
              <a:gd name="connsiteY9" fmla="*/ 1916817 h 2858747"/>
              <a:gd name="connsiteX0" fmla="*/ 29339 w 1638096"/>
              <a:gd name="connsiteY0" fmla="*/ 1916817 h 2858747"/>
              <a:gd name="connsiteX1" fmla="*/ 1638096 w 1638096"/>
              <a:gd name="connsiteY1" fmla="*/ 0 h 2858747"/>
              <a:gd name="connsiteX2" fmla="*/ 690441 w 1638096"/>
              <a:gd name="connsiteY2" fmla="*/ 2858747 h 2858747"/>
              <a:gd name="connsiteX3" fmla="*/ 470585 w 1638096"/>
              <a:gd name="connsiteY3" fmla="*/ 2737369 h 2858747"/>
              <a:gd name="connsiteX4" fmla="*/ 280900 w 1638096"/>
              <a:gd name="connsiteY4" fmla="*/ 2560487 h 2858747"/>
              <a:gd name="connsiteX5" fmla="*/ 278721 w 1638096"/>
              <a:gd name="connsiteY5" fmla="*/ 2337343 h 2858747"/>
              <a:gd name="connsiteX6" fmla="*/ 136915 w 1638096"/>
              <a:gd name="connsiteY6" fmla="*/ 2215097 h 2858747"/>
              <a:gd name="connsiteX7" fmla="*/ 24449 w 1638096"/>
              <a:gd name="connsiteY7" fmla="*/ 2092851 h 2858747"/>
              <a:gd name="connsiteX8" fmla="*/ 0 w 1638096"/>
              <a:gd name="connsiteY8" fmla="*/ 1980385 h 2858747"/>
              <a:gd name="connsiteX9" fmla="*/ 29339 w 1638096"/>
              <a:gd name="connsiteY9" fmla="*/ 1916817 h 2858747"/>
              <a:gd name="connsiteX0" fmla="*/ 29339 w 1638096"/>
              <a:gd name="connsiteY0" fmla="*/ 1916817 h 2858747"/>
              <a:gd name="connsiteX1" fmla="*/ 1638096 w 1638096"/>
              <a:gd name="connsiteY1" fmla="*/ 0 h 2858747"/>
              <a:gd name="connsiteX2" fmla="*/ 690441 w 1638096"/>
              <a:gd name="connsiteY2" fmla="*/ 2858747 h 2858747"/>
              <a:gd name="connsiteX3" fmla="*/ 470585 w 1638096"/>
              <a:gd name="connsiteY3" fmla="*/ 2737369 h 2858747"/>
              <a:gd name="connsiteX4" fmla="*/ 280900 w 1638096"/>
              <a:gd name="connsiteY4" fmla="*/ 2560487 h 2858747"/>
              <a:gd name="connsiteX5" fmla="*/ 148439 w 1638096"/>
              <a:gd name="connsiteY5" fmla="*/ 2395885 h 2858747"/>
              <a:gd name="connsiteX6" fmla="*/ 136915 w 1638096"/>
              <a:gd name="connsiteY6" fmla="*/ 2215097 h 2858747"/>
              <a:gd name="connsiteX7" fmla="*/ 24449 w 1638096"/>
              <a:gd name="connsiteY7" fmla="*/ 2092851 h 2858747"/>
              <a:gd name="connsiteX8" fmla="*/ 0 w 1638096"/>
              <a:gd name="connsiteY8" fmla="*/ 1980385 h 2858747"/>
              <a:gd name="connsiteX9" fmla="*/ 29339 w 1638096"/>
              <a:gd name="connsiteY9" fmla="*/ 1916817 h 2858747"/>
              <a:gd name="connsiteX0" fmla="*/ 29339 w 1638096"/>
              <a:gd name="connsiteY0" fmla="*/ 1916817 h 2858747"/>
              <a:gd name="connsiteX1" fmla="*/ 1638096 w 1638096"/>
              <a:gd name="connsiteY1" fmla="*/ 0 h 2858747"/>
              <a:gd name="connsiteX2" fmla="*/ 690441 w 1638096"/>
              <a:gd name="connsiteY2" fmla="*/ 2858747 h 2858747"/>
              <a:gd name="connsiteX3" fmla="*/ 470585 w 1638096"/>
              <a:gd name="connsiteY3" fmla="*/ 2737369 h 2858747"/>
              <a:gd name="connsiteX4" fmla="*/ 280900 w 1638096"/>
              <a:gd name="connsiteY4" fmla="*/ 2560487 h 2858747"/>
              <a:gd name="connsiteX5" fmla="*/ 148439 w 1638096"/>
              <a:gd name="connsiteY5" fmla="*/ 2395885 h 2858747"/>
              <a:gd name="connsiteX6" fmla="*/ 48946 w 1638096"/>
              <a:gd name="connsiteY6" fmla="*/ 2272234 h 2858747"/>
              <a:gd name="connsiteX7" fmla="*/ 24449 w 1638096"/>
              <a:gd name="connsiteY7" fmla="*/ 2092851 h 2858747"/>
              <a:gd name="connsiteX8" fmla="*/ 0 w 1638096"/>
              <a:gd name="connsiteY8" fmla="*/ 1980385 h 2858747"/>
              <a:gd name="connsiteX9" fmla="*/ 29339 w 1638096"/>
              <a:gd name="connsiteY9" fmla="*/ 1916817 h 2858747"/>
              <a:gd name="connsiteX0" fmla="*/ 0 w 1811782"/>
              <a:gd name="connsiteY0" fmla="*/ 1670575 h 2858747"/>
              <a:gd name="connsiteX1" fmla="*/ 1811782 w 1811782"/>
              <a:gd name="connsiteY1" fmla="*/ 0 h 2858747"/>
              <a:gd name="connsiteX2" fmla="*/ 864127 w 1811782"/>
              <a:gd name="connsiteY2" fmla="*/ 2858747 h 2858747"/>
              <a:gd name="connsiteX3" fmla="*/ 644271 w 1811782"/>
              <a:gd name="connsiteY3" fmla="*/ 2737369 h 2858747"/>
              <a:gd name="connsiteX4" fmla="*/ 454586 w 1811782"/>
              <a:gd name="connsiteY4" fmla="*/ 2560487 h 2858747"/>
              <a:gd name="connsiteX5" fmla="*/ 322125 w 1811782"/>
              <a:gd name="connsiteY5" fmla="*/ 2395885 h 2858747"/>
              <a:gd name="connsiteX6" fmla="*/ 222632 w 1811782"/>
              <a:gd name="connsiteY6" fmla="*/ 2272234 h 2858747"/>
              <a:gd name="connsiteX7" fmla="*/ 198135 w 1811782"/>
              <a:gd name="connsiteY7" fmla="*/ 2092851 h 2858747"/>
              <a:gd name="connsiteX8" fmla="*/ 173686 w 1811782"/>
              <a:gd name="connsiteY8" fmla="*/ 1980385 h 2858747"/>
              <a:gd name="connsiteX9" fmla="*/ 0 w 1811782"/>
              <a:gd name="connsiteY9" fmla="*/ 1670575 h 2858747"/>
              <a:gd name="connsiteX0" fmla="*/ 0 w 1811782"/>
              <a:gd name="connsiteY0" fmla="*/ 1670575 h 3173984"/>
              <a:gd name="connsiteX1" fmla="*/ 1811782 w 1811782"/>
              <a:gd name="connsiteY1" fmla="*/ 0 h 3173984"/>
              <a:gd name="connsiteX2" fmla="*/ 1256682 w 1811782"/>
              <a:gd name="connsiteY2" fmla="*/ 3173984 h 3173984"/>
              <a:gd name="connsiteX3" fmla="*/ 644271 w 1811782"/>
              <a:gd name="connsiteY3" fmla="*/ 2737369 h 3173984"/>
              <a:gd name="connsiteX4" fmla="*/ 454586 w 1811782"/>
              <a:gd name="connsiteY4" fmla="*/ 2560487 h 3173984"/>
              <a:gd name="connsiteX5" fmla="*/ 322125 w 1811782"/>
              <a:gd name="connsiteY5" fmla="*/ 2395885 h 3173984"/>
              <a:gd name="connsiteX6" fmla="*/ 222632 w 1811782"/>
              <a:gd name="connsiteY6" fmla="*/ 2272234 h 3173984"/>
              <a:gd name="connsiteX7" fmla="*/ 198135 w 1811782"/>
              <a:gd name="connsiteY7" fmla="*/ 2092851 h 3173984"/>
              <a:gd name="connsiteX8" fmla="*/ 173686 w 1811782"/>
              <a:gd name="connsiteY8" fmla="*/ 1980385 h 3173984"/>
              <a:gd name="connsiteX9" fmla="*/ 0 w 1811782"/>
              <a:gd name="connsiteY9" fmla="*/ 1670575 h 3173984"/>
              <a:gd name="connsiteX0" fmla="*/ 0 w 1811782"/>
              <a:gd name="connsiteY0" fmla="*/ 1670575 h 3173984"/>
              <a:gd name="connsiteX1" fmla="*/ 1811782 w 1811782"/>
              <a:gd name="connsiteY1" fmla="*/ 0 h 3173984"/>
              <a:gd name="connsiteX2" fmla="*/ 1256682 w 1811782"/>
              <a:gd name="connsiteY2" fmla="*/ 3173984 h 3173984"/>
              <a:gd name="connsiteX3" fmla="*/ 454586 w 1811782"/>
              <a:gd name="connsiteY3" fmla="*/ 2560487 h 3173984"/>
              <a:gd name="connsiteX4" fmla="*/ 322125 w 1811782"/>
              <a:gd name="connsiteY4" fmla="*/ 2395885 h 3173984"/>
              <a:gd name="connsiteX5" fmla="*/ 222632 w 1811782"/>
              <a:gd name="connsiteY5" fmla="*/ 2272234 h 3173984"/>
              <a:gd name="connsiteX6" fmla="*/ 198135 w 1811782"/>
              <a:gd name="connsiteY6" fmla="*/ 2092851 h 3173984"/>
              <a:gd name="connsiteX7" fmla="*/ 173686 w 1811782"/>
              <a:gd name="connsiteY7" fmla="*/ 1980385 h 3173984"/>
              <a:gd name="connsiteX8" fmla="*/ 0 w 1811782"/>
              <a:gd name="connsiteY8" fmla="*/ 1670575 h 3173984"/>
              <a:gd name="connsiteX0" fmla="*/ 0 w 1811782"/>
              <a:gd name="connsiteY0" fmla="*/ 1670575 h 3173984"/>
              <a:gd name="connsiteX1" fmla="*/ 1811782 w 1811782"/>
              <a:gd name="connsiteY1" fmla="*/ 0 h 3173984"/>
              <a:gd name="connsiteX2" fmla="*/ 1256682 w 1811782"/>
              <a:gd name="connsiteY2" fmla="*/ 3173984 h 3173984"/>
              <a:gd name="connsiteX3" fmla="*/ 454586 w 1811782"/>
              <a:gd name="connsiteY3" fmla="*/ 2560487 h 3173984"/>
              <a:gd name="connsiteX4" fmla="*/ 322125 w 1811782"/>
              <a:gd name="connsiteY4" fmla="*/ 2395885 h 3173984"/>
              <a:gd name="connsiteX5" fmla="*/ 222632 w 1811782"/>
              <a:gd name="connsiteY5" fmla="*/ 2272234 h 3173984"/>
              <a:gd name="connsiteX6" fmla="*/ 173686 w 1811782"/>
              <a:gd name="connsiteY6" fmla="*/ 1980385 h 3173984"/>
              <a:gd name="connsiteX7" fmla="*/ 0 w 1811782"/>
              <a:gd name="connsiteY7" fmla="*/ 1670575 h 3173984"/>
              <a:gd name="connsiteX0" fmla="*/ 0 w 1811782"/>
              <a:gd name="connsiteY0" fmla="*/ 1670575 h 3173984"/>
              <a:gd name="connsiteX1" fmla="*/ 1811782 w 1811782"/>
              <a:gd name="connsiteY1" fmla="*/ 0 h 3173984"/>
              <a:gd name="connsiteX2" fmla="*/ 1256682 w 1811782"/>
              <a:gd name="connsiteY2" fmla="*/ 3173984 h 3173984"/>
              <a:gd name="connsiteX3" fmla="*/ 322125 w 1811782"/>
              <a:gd name="connsiteY3" fmla="*/ 2395885 h 3173984"/>
              <a:gd name="connsiteX4" fmla="*/ 222632 w 1811782"/>
              <a:gd name="connsiteY4" fmla="*/ 2272234 h 3173984"/>
              <a:gd name="connsiteX5" fmla="*/ 173686 w 1811782"/>
              <a:gd name="connsiteY5" fmla="*/ 1980385 h 3173984"/>
              <a:gd name="connsiteX6" fmla="*/ 0 w 1811782"/>
              <a:gd name="connsiteY6" fmla="*/ 1670575 h 3173984"/>
              <a:gd name="connsiteX0" fmla="*/ 0 w 1811782"/>
              <a:gd name="connsiteY0" fmla="*/ 1670575 h 3173984"/>
              <a:gd name="connsiteX1" fmla="*/ 1811782 w 1811782"/>
              <a:gd name="connsiteY1" fmla="*/ 0 h 3173984"/>
              <a:gd name="connsiteX2" fmla="*/ 1256682 w 1811782"/>
              <a:gd name="connsiteY2" fmla="*/ 3173984 h 3173984"/>
              <a:gd name="connsiteX3" fmla="*/ 516588 w 1811782"/>
              <a:gd name="connsiteY3" fmla="*/ 2636388 h 3173984"/>
              <a:gd name="connsiteX4" fmla="*/ 222632 w 1811782"/>
              <a:gd name="connsiteY4" fmla="*/ 2272234 h 3173984"/>
              <a:gd name="connsiteX5" fmla="*/ 173686 w 1811782"/>
              <a:gd name="connsiteY5" fmla="*/ 1980385 h 3173984"/>
              <a:gd name="connsiteX6" fmla="*/ 0 w 1811782"/>
              <a:gd name="connsiteY6" fmla="*/ 1670575 h 3173984"/>
              <a:gd name="connsiteX0" fmla="*/ 0 w 1811782"/>
              <a:gd name="connsiteY0" fmla="*/ 1670575 h 3173984"/>
              <a:gd name="connsiteX1" fmla="*/ 1811782 w 1811782"/>
              <a:gd name="connsiteY1" fmla="*/ 0 h 3173984"/>
              <a:gd name="connsiteX2" fmla="*/ 1256682 w 1811782"/>
              <a:gd name="connsiteY2" fmla="*/ 3173984 h 3173984"/>
              <a:gd name="connsiteX3" fmla="*/ 516588 w 1811782"/>
              <a:gd name="connsiteY3" fmla="*/ 2636388 h 3173984"/>
              <a:gd name="connsiteX4" fmla="*/ 222632 w 1811782"/>
              <a:gd name="connsiteY4" fmla="*/ 2272234 h 3173984"/>
              <a:gd name="connsiteX5" fmla="*/ 0 w 1811782"/>
              <a:gd name="connsiteY5" fmla="*/ 1670575 h 3173984"/>
              <a:gd name="connsiteX0" fmla="*/ 0 w 1811782"/>
              <a:gd name="connsiteY0" fmla="*/ 1670575 h 3173984"/>
              <a:gd name="connsiteX1" fmla="*/ 1811782 w 1811782"/>
              <a:gd name="connsiteY1" fmla="*/ 0 h 3173984"/>
              <a:gd name="connsiteX2" fmla="*/ 1256682 w 1811782"/>
              <a:gd name="connsiteY2" fmla="*/ 3173984 h 3173984"/>
              <a:gd name="connsiteX3" fmla="*/ 516588 w 1811782"/>
              <a:gd name="connsiteY3" fmla="*/ 2636388 h 3173984"/>
              <a:gd name="connsiteX4" fmla="*/ 147151 w 1811782"/>
              <a:gd name="connsiteY4" fmla="*/ 2187401 h 3173984"/>
              <a:gd name="connsiteX5" fmla="*/ 0 w 1811782"/>
              <a:gd name="connsiteY5" fmla="*/ 1670575 h 3173984"/>
              <a:gd name="connsiteX0" fmla="*/ 0 w 1811782"/>
              <a:gd name="connsiteY0" fmla="*/ 1670575 h 3173984"/>
              <a:gd name="connsiteX1" fmla="*/ 1811782 w 1811782"/>
              <a:gd name="connsiteY1" fmla="*/ 0 h 3173984"/>
              <a:gd name="connsiteX2" fmla="*/ 1256682 w 1811782"/>
              <a:gd name="connsiteY2" fmla="*/ 3173984 h 3173984"/>
              <a:gd name="connsiteX3" fmla="*/ 768224 w 1811782"/>
              <a:gd name="connsiteY3" fmla="*/ 2878002 h 3173984"/>
              <a:gd name="connsiteX4" fmla="*/ 147151 w 1811782"/>
              <a:gd name="connsiteY4" fmla="*/ 2187401 h 3173984"/>
              <a:gd name="connsiteX5" fmla="*/ 0 w 1811782"/>
              <a:gd name="connsiteY5" fmla="*/ 1670575 h 3173984"/>
              <a:gd name="connsiteX0" fmla="*/ 0 w 1811782"/>
              <a:gd name="connsiteY0" fmla="*/ 1670575 h 3173984"/>
              <a:gd name="connsiteX1" fmla="*/ 1811782 w 1811782"/>
              <a:gd name="connsiteY1" fmla="*/ 0 h 3173984"/>
              <a:gd name="connsiteX2" fmla="*/ 1256682 w 1811782"/>
              <a:gd name="connsiteY2" fmla="*/ 3173984 h 3173984"/>
              <a:gd name="connsiteX3" fmla="*/ 768224 w 1811782"/>
              <a:gd name="connsiteY3" fmla="*/ 2878002 h 3173984"/>
              <a:gd name="connsiteX4" fmla="*/ 147151 w 1811782"/>
              <a:gd name="connsiteY4" fmla="*/ 2187401 h 3173984"/>
              <a:gd name="connsiteX5" fmla="*/ 0 w 1811782"/>
              <a:gd name="connsiteY5" fmla="*/ 1670575 h 3173984"/>
              <a:gd name="connsiteX0" fmla="*/ 0 w 1811782"/>
              <a:gd name="connsiteY0" fmla="*/ 1670575 h 3173984"/>
              <a:gd name="connsiteX1" fmla="*/ 1811782 w 1811782"/>
              <a:gd name="connsiteY1" fmla="*/ 0 h 3173984"/>
              <a:gd name="connsiteX2" fmla="*/ 1256682 w 1811782"/>
              <a:gd name="connsiteY2" fmla="*/ 3173984 h 3173984"/>
              <a:gd name="connsiteX3" fmla="*/ 768224 w 1811782"/>
              <a:gd name="connsiteY3" fmla="*/ 2878002 h 3173984"/>
              <a:gd name="connsiteX4" fmla="*/ 147151 w 1811782"/>
              <a:gd name="connsiteY4" fmla="*/ 2187401 h 3173984"/>
              <a:gd name="connsiteX5" fmla="*/ 0 w 1811782"/>
              <a:gd name="connsiteY5" fmla="*/ 1670575 h 3173984"/>
              <a:gd name="connsiteX0" fmla="*/ 0 w 1811782"/>
              <a:gd name="connsiteY0" fmla="*/ 1670575 h 3173984"/>
              <a:gd name="connsiteX1" fmla="*/ 1811782 w 1811782"/>
              <a:gd name="connsiteY1" fmla="*/ 0 h 3173984"/>
              <a:gd name="connsiteX2" fmla="*/ 1256682 w 1811782"/>
              <a:gd name="connsiteY2" fmla="*/ 3173984 h 3173984"/>
              <a:gd name="connsiteX3" fmla="*/ 768224 w 1811782"/>
              <a:gd name="connsiteY3" fmla="*/ 2878002 h 3173984"/>
              <a:gd name="connsiteX4" fmla="*/ 147151 w 1811782"/>
              <a:gd name="connsiteY4" fmla="*/ 2187401 h 3173984"/>
              <a:gd name="connsiteX5" fmla="*/ 0 w 1811782"/>
              <a:gd name="connsiteY5" fmla="*/ 1670575 h 3173984"/>
              <a:gd name="connsiteX0" fmla="*/ 0 w 1811782"/>
              <a:gd name="connsiteY0" fmla="*/ 1670575 h 3173984"/>
              <a:gd name="connsiteX1" fmla="*/ 1811782 w 1811782"/>
              <a:gd name="connsiteY1" fmla="*/ 0 h 3173984"/>
              <a:gd name="connsiteX2" fmla="*/ 1256682 w 1811782"/>
              <a:gd name="connsiteY2" fmla="*/ 3173984 h 3173984"/>
              <a:gd name="connsiteX3" fmla="*/ 768224 w 1811782"/>
              <a:gd name="connsiteY3" fmla="*/ 2878002 h 3173984"/>
              <a:gd name="connsiteX4" fmla="*/ 147151 w 1811782"/>
              <a:gd name="connsiteY4" fmla="*/ 2187401 h 3173984"/>
              <a:gd name="connsiteX5" fmla="*/ 0 w 1811782"/>
              <a:gd name="connsiteY5" fmla="*/ 1670575 h 3173984"/>
              <a:gd name="connsiteX0" fmla="*/ 0 w 1722743"/>
              <a:gd name="connsiteY0" fmla="*/ 1866333 h 3369742"/>
              <a:gd name="connsiteX1" fmla="*/ 1722743 w 1722743"/>
              <a:gd name="connsiteY1" fmla="*/ 0 h 3369742"/>
              <a:gd name="connsiteX2" fmla="*/ 1256682 w 1722743"/>
              <a:gd name="connsiteY2" fmla="*/ 3369742 h 3369742"/>
              <a:gd name="connsiteX3" fmla="*/ 768224 w 1722743"/>
              <a:gd name="connsiteY3" fmla="*/ 3073760 h 3369742"/>
              <a:gd name="connsiteX4" fmla="*/ 147151 w 1722743"/>
              <a:gd name="connsiteY4" fmla="*/ 2383159 h 3369742"/>
              <a:gd name="connsiteX5" fmla="*/ 0 w 1722743"/>
              <a:gd name="connsiteY5" fmla="*/ 1866333 h 3369742"/>
              <a:gd name="connsiteX0" fmla="*/ 22809 w 1745552"/>
              <a:gd name="connsiteY0" fmla="*/ 1866333 h 3369742"/>
              <a:gd name="connsiteX1" fmla="*/ 1745552 w 1745552"/>
              <a:gd name="connsiteY1" fmla="*/ 0 h 3369742"/>
              <a:gd name="connsiteX2" fmla="*/ 1279491 w 1745552"/>
              <a:gd name="connsiteY2" fmla="*/ 3369742 h 3369742"/>
              <a:gd name="connsiteX3" fmla="*/ 791033 w 1745552"/>
              <a:gd name="connsiteY3" fmla="*/ 3073760 h 3369742"/>
              <a:gd name="connsiteX4" fmla="*/ 22809 w 1745552"/>
              <a:gd name="connsiteY4" fmla="*/ 1866333 h 3369742"/>
              <a:gd name="connsiteX0" fmla="*/ 4104 w 1726847"/>
              <a:gd name="connsiteY0" fmla="*/ 1866333 h 3418640"/>
              <a:gd name="connsiteX1" fmla="*/ 1726847 w 1726847"/>
              <a:gd name="connsiteY1" fmla="*/ 0 h 3418640"/>
              <a:gd name="connsiteX2" fmla="*/ 1260786 w 1726847"/>
              <a:gd name="connsiteY2" fmla="*/ 3369742 h 3418640"/>
              <a:gd name="connsiteX3" fmla="*/ 4104 w 1726847"/>
              <a:gd name="connsiteY3" fmla="*/ 1866333 h 3418640"/>
              <a:gd name="connsiteX0" fmla="*/ 4104 w 1726847"/>
              <a:gd name="connsiteY0" fmla="*/ 1866333 h 3418640"/>
              <a:gd name="connsiteX1" fmla="*/ 1726847 w 1726847"/>
              <a:gd name="connsiteY1" fmla="*/ 0 h 3418640"/>
              <a:gd name="connsiteX2" fmla="*/ 1260786 w 1726847"/>
              <a:gd name="connsiteY2" fmla="*/ 3369742 h 3418640"/>
              <a:gd name="connsiteX3" fmla="*/ 4104 w 1726847"/>
              <a:gd name="connsiteY3" fmla="*/ 1866333 h 3418640"/>
              <a:gd name="connsiteX0" fmla="*/ 4496 w 1630784"/>
              <a:gd name="connsiteY0" fmla="*/ 2099950 h 3427550"/>
              <a:gd name="connsiteX1" fmla="*/ 1630784 w 1630784"/>
              <a:gd name="connsiteY1" fmla="*/ 0 h 3427550"/>
              <a:gd name="connsiteX2" fmla="*/ 1164723 w 1630784"/>
              <a:gd name="connsiteY2" fmla="*/ 3369742 h 3427550"/>
              <a:gd name="connsiteX3" fmla="*/ 4496 w 1630784"/>
              <a:gd name="connsiteY3" fmla="*/ 2099950 h 3427550"/>
              <a:gd name="connsiteX0" fmla="*/ 5761 w 1632049"/>
              <a:gd name="connsiteY0" fmla="*/ 2099950 h 3172263"/>
              <a:gd name="connsiteX1" fmla="*/ 1632049 w 1632049"/>
              <a:gd name="connsiteY1" fmla="*/ 0 h 3172263"/>
              <a:gd name="connsiteX2" fmla="*/ 943713 w 1632049"/>
              <a:gd name="connsiteY2" fmla="*/ 3099227 h 3172263"/>
              <a:gd name="connsiteX3" fmla="*/ 5761 w 1632049"/>
              <a:gd name="connsiteY3" fmla="*/ 2099950 h 3172263"/>
              <a:gd name="connsiteX0" fmla="*/ 5761 w 1423468"/>
              <a:gd name="connsiteY0" fmla="*/ 1710031 h 2782344"/>
              <a:gd name="connsiteX1" fmla="*/ 1423468 w 1423468"/>
              <a:gd name="connsiteY1" fmla="*/ 0 h 2782344"/>
              <a:gd name="connsiteX2" fmla="*/ 943713 w 1423468"/>
              <a:gd name="connsiteY2" fmla="*/ 2709308 h 2782344"/>
              <a:gd name="connsiteX3" fmla="*/ 5761 w 1423468"/>
              <a:gd name="connsiteY3" fmla="*/ 1710031 h 2782344"/>
              <a:gd name="connsiteX0" fmla="*/ 3986 w 1773101"/>
              <a:gd name="connsiteY0" fmla="*/ 2130383 h 2829447"/>
              <a:gd name="connsiteX1" fmla="*/ 1773101 w 1773101"/>
              <a:gd name="connsiteY1" fmla="*/ 0 h 2829447"/>
              <a:gd name="connsiteX2" fmla="*/ 1293346 w 1773101"/>
              <a:gd name="connsiteY2" fmla="*/ 2709308 h 2829447"/>
              <a:gd name="connsiteX3" fmla="*/ 3986 w 1773101"/>
              <a:gd name="connsiteY3" fmla="*/ 2130383 h 2829447"/>
              <a:gd name="connsiteX0" fmla="*/ 5462 w 1774577"/>
              <a:gd name="connsiteY0" fmla="*/ 2130383 h 3305399"/>
              <a:gd name="connsiteX1" fmla="*/ 1774577 w 1774577"/>
              <a:gd name="connsiteY1" fmla="*/ 0 h 3305399"/>
              <a:gd name="connsiteX2" fmla="*/ 986708 w 1774577"/>
              <a:gd name="connsiteY2" fmla="*/ 3239380 h 3305399"/>
              <a:gd name="connsiteX3" fmla="*/ 5462 w 1774577"/>
              <a:gd name="connsiteY3" fmla="*/ 2130383 h 3305399"/>
              <a:gd name="connsiteX0" fmla="*/ 6478 w 1775593"/>
              <a:gd name="connsiteY0" fmla="*/ 2130383 h 3198158"/>
              <a:gd name="connsiteX1" fmla="*/ 1775593 w 1775593"/>
              <a:gd name="connsiteY1" fmla="*/ 0 h 3198158"/>
              <a:gd name="connsiteX2" fmla="*/ 856801 w 1775593"/>
              <a:gd name="connsiteY2" fmla="*/ 3124776 h 3198158"/>
              <a:gd name="connsiteX3" fmla="*/ 6478 w 1775593"/>
              <a:gd name="connsiteY3" fmla="*/ 2130383 h 3198158"/>
              <a:gd name="connsiteX0" fmla="*/ 6478 w 1775593"/>
              <a:gd name="connsiteY0" fmla="*/ 2130383 h 3198158"/>
              <a:gd name="connsiteX1" fmla="*/ 1775593 w 1775593"/>
              <a:gd name="connsiteY1" fmla="*/ 0 h 3198158"/>
              <a:gd name="connsiteX2" fmla="*/ 856801 w 1775593"/>
              <a:gd name="connsiteY2" fmla="*/ 3124776 h 3198158"/>
              <a:gd name="connsiteX3" fmla="*/ 6478 w 1775593"/>
              <a:gd name="connsiteY3" fmla="*/ 2130383 h 3198158"/>
              <a:gd name="connsiteX0" fmla="*/ 6478 w 1775593"/>
              <a:gd name="connsiteY0" fmla="*/ 2130383 h 3198158"/>
              <a:gd name="connsiteX1" fmla="*/ 1775593 w 1775593"/>
              <a:gd name="connsiteY1" fmla="*/ 0 h 3198158"/>
              <a:gd name="connsiteX2" fmla="*/ 856801 w 1775593"/>
              <a:gd name="connsiteY2" fmla="*/ 3124776 h 3198158"/>
              <a:gd name="connsiteX3" fmla="*/ 6478 w 1775593"/>
              <a:gd name="connsiteY3" fmla="*/ 2130383 h 3198158"/>
              <a:gd name="connsiteX0" fmla="*/ 6478 w 1775593"/>
              <a:gd name="connsiteY0" fmla="*/ 2130383 h 3198158"/>
              <a:gd name="connsiteX1" fmla="*/ 1775593 w 1775593"/>
              <a:gd name="connsiteY1" fmla="*/ 0 h 3198158"/>
              <a:gd name="connsiteX2" fmla="*/ 856801 w 1775593"/>
              <a:gd name="connsiteY2" fmla="*/ 3124776 h 3198158"/>
              <a:gd name="connsiteX3" fmla="*/ 6478 w 1775593"/>
              <a:gd name="connsiteY3" fmla="*/ 2130383 h 3198158"/>
              <a:gd name="connsiteX0" fmla="*/ 6242 w 1801914"/>
              <a:gd name="connsiteY0" fmla="*/ 2171292 h 3201178"/>
              <a:gd name="connsiteX1" fmla="*/ 1801914 w 1801914"/>
              <a:gd name="connsiteY1" fmla="*/ 0 h 3201178"/>
              <a:gd name="connsiteX2" fmla="*/ 883122 w 1801914"/>
              <a:gd name="connsiteY2" fmla="*/ 3124776 h 3201178"/>
              <a:gd name="connsiteX3" fmla="*/ 6242 w 1801914"/>
              <a:gd name="connsiteY3" fmla="*/ 2171292 h 3201178"/>
              <a:gd name="connsiteX0" fmla="*/ 7151 w 1802823"/>
              <a:gd name="connsiteY0" fmla="*/ 2171292 h 3030314"/>
              <a:gd name="connsiteX1" fmla="*/ 1802823 w 1802823"/>
              <a:gd name="connsiteY1" fmla="*/ 0 h 3030314"/>
              <a:gd name="connsiteX2" fmla="*/ 791105 w 1802823"/>
              <a:gd name="connsiteY2" fmla="*/ 2936360 h 3030314"/>
              <a:gd name="connsiteX3" fmla="*/ 7151 w 1802823"/>
              <a:gd name="connsiteY3" fmla="*/ 2171292 h 3030314"/>
              <a:gd name="connsiteX0" fmla="*/ 7151 w 1802823"/>
              <a:gd name="connsiteY0" fmla="*/ 2171292 h 3030314"/>
              <a:gd name="connsiteX1" fmla="*/ 1802823 w 1802823"/>
              <a:gd name="connsiteY1" fmla="*/ 0 h 3030314"/>
              <a:gd name="connsiteX2" fmla="*/ 791105 w 1802823"/>
              <a:gd name="connsiteY2" fmla="*/ 2936360 h 3030314"/>
              <a:gd name="connsiteX3" fmla="*/ 7151 w 1802823"/>
              <a:gd name="connsiteY3" fmla="*/ 2171292 h 3030314"/>
              <a:gd name="connsiteX0" fmla="*/ 7151 w 1802823"/>
              <a:gd name="connsiteY0" fmla="*/ 2171292 h 3030314"/>
              <a:gd name="connsiteX1" fmla="*/ 1802823 w 1802823"/>
              <a:gd name="connsiteY1" fmla="*/ 0 h 3030314"/>
              <a:gd name="connsiteX2" fmla="*/ 791105 w 1802823"/>
              <a:gd name="connsiteY2" fmla="*/ 2936360 h 3030314"/>
              <a:gd name="connsiteX3" fmla="*/ 7151 w 1802823"/>
              <a:gd name="connsiteY3" fmla="*/ 2171292 h 3030314"/>
              <a:gd name="connsiteX0" fmla="*/ 7122 w 1802794"/>
              <a:gd name="connsiteY0" fmla="*/ 2171292 h 2984637"/>
              <a:gd name="connsiteX1" fmla="*/ 1802794 w 1802794"/>
              <a:gd name="connsiteY1" fmla="*/ 0 h 2984637"/>
              <a:gd name="connsiteX2" fmla="*/ 791076 w 1802794"/>
              <a:gd name="connsiteY2" fmla="*/ 2936360 h 2984637"/>
              <a:gd name="connsiteX3" fmla="*/ 7122 w 1802794"/>
              <a:gd name="connsiteY3" fmla="*/ 2171292 h 2984637"/>
              <a:gd name="connsiteX0" fmla="*/ 1172 w 1796844"/>
              <a:gd name="connsiteY0" fmla="*/ 2171292 h 2982203"/>
              <a:gd name="connsiteX1" fmla="*/ 1796844 w 1796844"/>
              <a:gd name="connsiteY1" fmla="*/ 0 h 2982203"/>
              <a:gd name="connsiteX2" fmla="*/ 785126 w 1796844"/>
              <a:gd name="connsiteY2" fmla="*/ 2936360 h 2982203"/>
              <a:gd name="connsiteX3" fmla="*/ 1172 w 1796844"/>
              <a:gd name="connsiteY3" fmla="*/ 2171292 h 2982203"/>
              <a:gd name="connsiteX0" fmla="*/ 1274 w 1796946"/>
              <a:gd name="connsiteY0" fmla="*/ 2171292 h 2936650"/>
              <a:gd name="connsiteX1" fmla="*/ 1796946 w 1796946"/>
              <a:gd name="connsiteY1" fmla="*/ 0 h 2936650"/>
              <a:gd name="connsiteX2" fmla="*/ 785228 w 1796946"/>
              <a:gd name="connsiteY2" fmla="*/ 2936360 h 2936650"/>
              <a:gd name="connsiteX3" fmla="*/ 1274 w 1796946"/>
              <a:gd name="connsiteY3" fmla="*/ 2171292 h 2936650"/>
              <a:gd name="connsiteX0" fmla="*/ 20 w 1795692"/>
              <a:gd name="connsiteY0" fmla="*/ 2171292 h 2936494"/>
              <a:gd name="connsiteX1" fmla="*/ 1795692 w 1795692"/>
              <a:gd name="connsiteY1" fmla="*/ 0 h 2936494"/>
              <a:gd name="connsiteX2" fmla="*/ 783974 w 1795692"/>
              <a:gd name="connsiteY2" fmla="*/ 2936360 h 2936494"/>
              <a:gd name="connsiteX3" fmla="*/ 20 w 1795692"/>
              <a:gd name="connsiteY3" fmla="*/ 2171292 h 2936494"/>
              <a:gd name="connsiteX0" fmla="*/ 18 w 1795690"/>
              <a:gd name="connsiteY0" fmla="*/ 2171292 h 2936728"/>
              <a:gd name="connsiteX1" fmla="*/ 1795690 w 1795690"/>
              <a:gd name="connsiteY1" fmla="*/ 0 h 2936728"/>
              <a:gd name="connsiteX2" fmla="*/ 783972 w 1795690"/>
              <a:gd name="connsiteY2" fmla="*/ 2936360 h 2936728"/>
              <a:gd name="connsiteX3" fmla="*/ 18 w 1795690"/>
              <a:gd name="connsiteY3" fmla="*/ 2171292 h 2936728"/>
              <a:gd name="connsiteX0" fmla="*/ 18 w 1795690"/>
              <a:gd name="connsiteY0" fmla="*/ 2171292 h 2745335"/>
              <a:gd name="connsiteX1" fmla="*/ 1795690 w 1795690"/>
              <a:gd name="connsiteY1" fmla="*/ 0 h 2745335"/>
              <a:gd name="connsiteX2" fmla="*/ 759566 w 1795690"/>
              <a:gd name="connsiteY2" fmla="*/ 2744781 h 2745335"/>
              <a:gd name="connsiteX3" fmla="*/ 18 w 1795690"/>
              <a:gd name="connsiteY3" fmla="*/ 2171292 h 2745335"/>
              <a:gd name="connsiteX0" fmla="*/ 26 w 1663663"/>
              <a:gd name="connsiteY0" fmla="*/ 2230791 h 2745437"/>
              <a:gd name="connsiteX1" fmla="*/ 1663663 w 1663663"/>
              <a:gd name="connsiteY1" fmla="*/ 0 h 2745437"/>
              <a:gd name="connsiteX2" fmla="*/ 627539 w 1663663"/>
              <a:gd name="connsiteY2" fmla="*/ 2744781 h 2745437"/>
              <a:gd name="connsiteX3" fmla="*/ 26 w 1663663"/>
              <a:gd name="connsiteY3" fmla="*/ 2230791 h 2745437"/>
              <a:gd name="connsiteX0" fmla="*/ 35 w 1572858"/>
              <a:gd name="connsiteY0" fmla="*/ 2139066 h 2745291"/>
              <a:gd name="connsiteX1" fmla="*/ 1572858 w 1572858"/>
              <a:gd name="connsiteY1" fmla="*/ 0 h 2745291"/>
              <a:gd name="connsiteX2" fmla="*/ 536734 w 1572858"/>
              <a:gd name="connsiteY2" fmla="*/ 2744781 h 2745291"/>
              <a:gd name="connsiteX3" fmla="*/ 35 w 1572858"/>
              <a:gd name="connsiteY3" fmla="*/ 2139066 h 2745291"/>
              <a:gd name="connsiteX0" fmla="*/ 35 w 1572858"/>
              <a:gd name="connsiteY0" fmla="*/ 2139066 h 2662400"/>
              <a:gd name="connsiteX1" fmla="*/ 1572858 w 1572858"/>
              <a:gd name="connsiteY1" fmla="*/ 0 h 2662400"/>
              <a:gd name="connsiteX2" fmla="*/ 542425 w 1572858"/>
              <a:gd name="connsiteY2" fmla="*/ 2661761 h 2662400"/>
              <a:gd name="connsiteX3" fmla="*/ 35 w 1572858"/>
              <a:gd name="connsiteY3" fmla="*/ 2139066 h 2662400"/>
              <a:gd name="connsiteX0" fmla="*/ 35 w 1572858"/>
              <a:gd name="connsiteY0" fmla="*/ 2139066 h 2661761"/>
              <a:gd name="connsiteX1" fmla="*/ 1572858 w 1572858"/>
              <a:gd name="connsiteY1" fmla="*/ 0 h 2661761"/>
              <a:gd name="connsiteX2" fmla="*/ 542425 w 1572858"/>
              <a:gd name="connsiteY2" fmla="*/ 2661761 h 2661761"/>
              <a:gd name="connsiteX3" fmla="*/ 35 w 1572858"/>
              <a:gd name="connsiteY3" fmla="*/ 2139066 h 2661761"/>
              <a:gd name="connsiteX0" fmla="*/ 0 w 1572823"/>
              <a:gd name="connsiteY0" fmla="*/ 2139066 h 2661761"/>
              <a:gd name="connsiteX1" fmla="*/ 1572823 w 1572823"/>
              <a:gd name="connsiteY1" fmla="*/ 0 h 2661761"/>
              <a:gd name="connsiteX2" fmla="*/ 542390 w 1572823"/>
              <a:gd name="connsiteY2" fmla="*/ 2661761 h 2661761"/>
              <a:gd name="connsiteX3" fmla="*/ 0 w 1572823"/>
              <a:gd name="connsiteY3" fmla="*/ 2139066 h 2661761"/>
              <a:gd name="connsiteX0" fmla="*/ 0 w 1549371"/>
              <a:gd name="connsiteY0" fmla="*/ 2095998 h 2661761"/>
              <a:gd name="connsiteX1" fmla="*/ 1549371 w 1549371"/>
              <a:gd name="connsiteY1" fmla="*/ 0 h 2661761"/>
              <a:gd name="connsiteX2" fmla="*/ 518938 w 1549371"/>
              <a:gd name="connsiteY2" fmla="*/ 2661761 h 2661761"/>
              <a:gd name="connsiteX3" fmla="*/ 0 w 1549371"/>
              <a:gd name="connsiteY3" fmla="*/ 2095998 h 2661761"/>
              <a:gd name="connsiteX0" fmla="*/ 0 w 1549371"/>
              <a:gd name="connsiteY0" fmla="*/ 2095998 h 2593500"/>
              <a:gd name="connsiteX1" fmla="*/ 1549371 w 1549371"/>
              <a:gd name="connsiteY1" fmla="*/ 0 h 2593500"/>
              <a:gd name="connsiteX2" fmla="*/ 503693 w 1549371"/>
              <a:gd name="connsiteY2" fmla="*/ 2593500 h 2593500"/>
              <a:gd name="connsiteX3" fmla="*/ 0 w 1549371"/>
              <a:gd name="connsiteY3" fmla="*/ 2095998 h 2593500"/>
              <a:gd name="connsiteX0" fmla="*/ 0 w 1454296"/>
              <a:gd name="connsiteY0" fmla="*/ 2132331 h 2593500"/>
              <a:gd name="connsiteX1" fmla="*/ 1454296 w 1454296"/>
              <a:gd name="connsiteY1" fmla="*/ 0 h 2593500"/>
              <a:gd name="connsiteX2" fmla="*/ 408618 w 1454296"/>
              <a:gd name="connsiteY2" fmla="*/ 2593500 h 2593500"/>
              <a:gd name="connsiteX3" fmla="*/ 0 w 1454296"/>
              <a:gd name="connsiteY3" fmla="*/ 2132331 h 2593500"/>
              <a:gd name="connsiteX0" fmla="*/ 0 w 1454296"/>
              <a:gd name="connsiteY0" fmla="*/ 2132331 h 2451030"/>
              <a:gd name="connsiteX1" fmla="*/ 1454296 w 1454296"/>
              <a:gd name="connsiteY1" fmla="*/ 0 h 2451030"/>
              <a:gd name="connsiteX2" fmla="*/ 330502 w 1454296"/>
              <a:gd name="connsiteY2" fmla="*/ 2451030 h 2451030"/>
              <a:gd name="connsiteX3" fmla="*/ 0 w 1454296"/>
              <a:gd name="connsiteY3" fmla="*/ 2132331 h 2451030"/>
              <a:gd name="connsiteX0" fmla="*/ 0 w 1454296"/>
              <a:gd name="connsiteY0" fmla="*/ 2132331 h 2451030"/>
              <a:gd name="connsiteX1" fmla="*/ 1454296 w 1454296"/>
              <a:gd name="connsiteY1" fmla="*/ 0 h 2451030"/>
              <a:gd name="connsiteX2" fmla="*/ 330502 w 1454296"/>
              <a:gd name="connsiteY2" fmla="*/ 2451030 h 2451030"/>
              <a:gd name="connsiteX3" fmla="*/ 0 w 1454296"/>
              <a:gd name="connsiteY3" fmla="*/ 2132331 h 2451030"/>
              <a:gd name="connsiteX0" fmla="*/ 0 w 2758069"/>
              <a:gd name="connsiteY0" fmla="*/ 4205057 h 4220489"/>
              <a:gd name="connsiteX1" fmla="*/ 2758069 w 2758069"/>
              <a:gd name="connsiteY1" fmla="*/ 0 h 4220489"/>
              <a:gd name="connsiteX2" fmla="*/ 1634275 w 2758069"/>
              <a:gd name="connsiteY2" fmla="*/ 2451030 h 4220489"/>
              <a:gd name="connsiteX3" fmla="*/ 0 w 2758069"/>
              <a:gd name="connsiteY3" fmla="*/ 4205057 h 4220489"/>
              <a:gd name="connsiteX0" fmla="*/ 0 w 2758069"/>
              <a:gd name="connsiteY0" fmla="*/ 4205057 h 4220489"/>
              <a:gd name="connsiteX1" fmla="*/ 2758069 w 2758069"/>
              <a:gd name="connsiteY1" fmla="*/ 0 h 4220489"/>
              <a:gd name="connsiteX2" fmla="*/ 1634275 w 2758069"/>
              <a:gd name="connsiteY2" fmla="*/ 2451030 h 4220489"/>
              <a:gd name="connsiteX3" fmla="*/ 0 w 2758069"/>
              <a:gd name="connsiteY3" fmla="*/ 4205057 h 4220489"/>
              <a:gd name="connsiteX0" fmla="*/ 0 w 2758069"/>
              <a:gd name="connsiteY0" fmla="*/ 4205057 h 4591903"/>
              <a:gd name="connsiteX1" fmla="*/ 2758069 w 2758069"/>
              <a:gd name="connsiteY1" fmla="*/ 0 h 4591903"/>
              <a:gd name="connsiteX2" fmla="*/ 651022 w 2758069"/>
              <a:gd name="connsiteY2" fmla="*/ 4591902 h 4591903"/>
              <a:gd name="connsiteX3" fmla="*/ 0 w 2758069"/>
              <a:gd name="connsiteY3" fmla="*/ 4205057 h 4591903"/>
              <a:gd name="connsiteX0" fmla="*/ 0 w 2758069"/>
              <a:gd name="connsiteY0" fmla="*/ 4205057 h 4591902"/>
              <a:gd name="connsiteX1" fmla="*/ 2758069 w 2758069"/>
              <a:gd name="connsiteY1" fmla="*/ 0 h 4591902"/>
              <a:gd name="connsiteX2" fmla="*/ 651022 w 2758069"/>
              <a:gd name="connsiteY2" fmla="*/ 4591902 h 4591902"/>
              <a:gd name="connsiteX3" fmla="*/ 0 w 2758069"/>
              <a:gd name="connsiteY3" fmla="*/ 4205057 h 4591902"/>
              <a:gd name="connsiteX0" fmla="*/ 0 w 2758069"/>
              <a:gd name="connsiteY0" fmla="*/ 4205057 h 4604686"/>
              <a:gd name="connsiteX1" fmla="*/ 2758069 w 2758069"/>
              <a:gd name="connsiteY1" fmla="*/ 0 h 4604686"/>
              <a:gd name="connsiteX2" fmla="*/ 651022 w 2758069"/>
              <a:gd name="connsiteY2" fmla="*/ 4591902 h 4604686"/>
              <a:gd name="connsiteX3" fmla="*/ 0 w 2758069"/>
              <a:gd name="connsiteY3" fmla="*/ 4205057 h 4604686"/>
              <a:gd name="connsiteX0" fmla="*/ 0 w 2758069"/>
              <a:gd name="connsiteY0" fmla="*/ 4205057 h 4607986"/>
              <a:gd name="connsiteX1" fmla="*/ 2758069 w 2758069"/>
              <a:gd name="connsiteY1" fmla="*/ 0 h 4607986"/>
              <a:gd name="connsiteX2" fmla="*/ 651022 w 2758069"/>
              <a:gd name="connsiteY2" fmla="*/ 4591902 h 4607986"/>
              <a:gd name="connsiteX3" fmla="*/ 0 w 2758069"/>
              <a:gd name="connsiteY3" fmla="*/ 4205057 h 4607986"/>
              <a:gd name="connsiteX0" fmla="*/ 0 w 2789636"/>
              <a:gd name="connsiteY0" fmla="*/ 4265802 h 4612707"/>
              <a:gd name="connsiteX1" fmla="*/ 2789636 w 2789636"/>
              <a:gd name="connsiteY1" fmla="*/ 0 h 4612707"/>
              <a:gd name="connsiteX2" fmla="*/ 682589 w 2789636"/>
              <a:gd name="connsiteY2" fmla="*/ 4591902 h 4612707"/>
              <a:gd name="connsiteX3" fmla="*/ 0 w 2789636"/>
              <a:gd name="connsiteY3" fmla="*/ 4265802 h 4612707"/>
              <a:gd name="connsiteX0" fmla="*/ 0 w 2789636"/>
              <a:gd name="connsiteY0" fmla="*/ 4265802 h 4659171"/>
              <a:gd name="connsiteX1" fmla="*/ 2789636 w 2789636"/>
              <a:gd name="connsiteY1" fmla="*/ 0 h 4659171"/>
              <a:gd name="connsiteX2" fmla="*/ 682589 w 2789636"/>
              <a:gd name="connsiteY2" fmla="*/ 4591902 h 4659171"/>
              <a:gd name="connsiteX3" fmla="*/ 0 w 2789636"/>
              <a:gd name="connsiteY3" fmla="*/ 4265802 h 4659171"/>
              <a:gd name="connsiteX0" fmla="*/ 0 w 2789636"/>
              <a:gd name="connsiteY0" fmla="*/ 4265802 h 4774028"/>
              <a:gd name="connsiteX1" fmla="*/ 2789636 w 2789636"/>
              <a:gd name="connsiteY1" fmla="*/ 0 h 4774028"/>
              <a:gd name="connsiteX2" fmla="*/ 659888 w 2789636"/>
              <a:gd name="connsiteY2" fmla="*/ 4722846 h 4774028"/>
              <a:gd name="connsiteX3" fmla="*/ 0 w 2789636"/>
              <a:gd name="connsiteY3" fmla="*/ 4265802 h 4774028"/>
              <a:gd name="connsiteX0" fmla="*/ 0 w 2708760"/>
              <a:gd name="connsiteY0" fmla="*/ 4020405 h 4757771"/>
              <a:gd name="connsiteX1" fmla="*/ 2708760 w 2708760"/>
              <a:gd name="connsiteY1" fmla="*/ 0 h 4757771"/>
              <a:gd name="connsiteX2" fmla="*/ 579012 w 2708760"/>
              <a:gd name="connsiteY2" fmla="*/ 4722846 h 4757771"/>
              <a:gd name="connsiteX3" fmla="*/ 0 w 2708760"/>
              <a:gd name="connsiteY3" fmla="*/ 4020405 h 4757771"/>
              <a:gd name="connsiteX0" fmla="*/ 0 w 2709205"/>
              <a:gd name="connsiteY0" fmla="*/ 4054562 h 4759405"/>
              <a:gd name="connsiteX1" fmla="*/ 2709205 w 2709205"/>
              <a:gd name="connsiteY1" fmla="*/ 0 h 4759405"/>
              <a:gd name="connsiteX2" fmla="*/ 579457 w 2709205"/>
              <a:gd name="connsiteY2" fmla="*/ 4722846 h 4759405"/>
              <a:gd name="connsiteX3" fmla="*/ 0 w 2709205"/>
              <a:gd name="connsiteY3" fmla="*/ 4054562 h 4759405"/>
              <a:gd name="connsiteX0" fmla="*/ 0 w 2709205"/>
              <a:gd name="connsiteY0" fmla="*/ 4054562 h 4806618"/>
              <a:gd name="connsiteX1" fmla="*/ 2709205 w 2709205"/>
              <a:gd name="connsiteY1" fmla="*/ 0 h 4806618"/>
              <a:gd name="connsiteX2" fmla="*/ 559916 w 2709205"/>
              <a:gd name="connsiteY2" fmla="*/ 4772383 h 4806618"/>
              <a:gd name="connsiteX3" fmla="*/ 0 w 2709205"/>
              <a:gd name="connsiteY3" fmla="*/ 4054562 h 4806618"/>
              <a:gd name="connsiteX0" fmla="*/ 0 w 2360344"/>
              <a:gd name="connsiteY0" fmla="*/ 3463778 h 4215834"/>
              <a:gd name="connsiteX1" fmla="*/ 2360344 w 2360344"/>
              <a:gd name="connsiteY1" fmla="*/ 0 h 4215834"/>
              <a:gd name="connsiteX2" fmla="*/ 559916 w 2360344"/>
              <a:gd name="connsiteY2" fmla="*/ 4181599 h 4215834"/>
              <a:gd name="connsiteX3" fmla="*/ 0 w 2360344"/>
              <a:gd name="connsiteY3" fmla="*/ 3463778 h 4215834"/>
              <a:gd name="connsiteX0" fmla="*/ 0 w 2471467"/>
              <a:gd name="connsiteY0" fmla="*/ 3694102 h 4446158"/>
              <a:gd name="connsiteX1" fmla="*/ 2471467 w 2471467"/>
              <a:gd name="connsiteY1" fmla="*/ 0 h 4446158"/>
              <a:gd name="connsiteX2" fmla="*/ 559916 w 2471467"/>
              <a:gd name="connsiteY2" fmla="*/ 4411923 h 4446158"/>
              <a:gd name="connsiteX3" fmla="*/ 0 w 2471467"/>
              <a:gd name="connsiteY3" fmla="*/ 3694102 h 4446158"/>
              <a:gd name="connsiteX0" fmla="*/ 0 w 2471467"/>
              <a:gd name="connsiteY0" fmla="*/ 3694102 h 4355984"/>
              <a:gd name="connsiteX1" fmla="*/ 2471467 w 2471467"/>
              <a:gd name="connsiteY1" fmla="*/ 0 h 4355984"/>
              <a:gd name="connsiteX2" fmla="*/ 425717 w 2471467"/>
              <a:gd name="connsiteY2" fmla="*/ 4317010 h 4355984"/>
              <a:gd name="connsiteX3" fmla="*/ 0 w 2471467"/>
              <a:gd name="connsiteY3" fmla="*/ 3694102 h 4355984"/>
              <a:gd name="connsiteX0" fmla="*/ 1 w 2470900"/>
              <a:gd name="connsiteY0" fmla="*/ 3839938 h 4366348"/>
              <a:gd name="connsiteX1" fmla="*/ 2470900 w 2470900"/>
              <a:gd name="connsiteY1" fmla="*/ 0 h 4366348"/>
              <a:gd name="connsiteX2" fmla="*/ 425150 w 2470900"/>
              <a:gd name="connsiteY2" fmla="*/ 4317010 h 4366348"/>
              <a:gd name="connsiteX3" fmla="*/ 1 w 2470900"/>
              <a:gd name="connsiteY3" fmla="*/ 3839938 h 4366348"/>
              <a:gd name="connsiteX0" fmla="*/ 0 w 2470899"/>
              <a:gd name="connsiteY0" fmla="*/ 3839938 h 4369077"/>
              <a:gd name="connsiteX1" fmla="*/ 2470899 w 2470899"/>
              <a:gd name="connsiteY1" fmla="*/ 0 h 4369077"/>
              <a:gd name="connsiteX2" fmla="*/ 425149 w 2470899"/>
              <a:gd name="connsiteY2" fmla="*/ 4317010 h 4369077"/>
              <a:gd name="connsiteX3" fmla="*/ 0 w 2470899"/>
              <a:gd name="connsiteY3" fmla="*/ 3839938 h 4369077"/>
              <a:gd name="connsiteX0" fmla="*/ 0 w 2470899"/>
              <a:gd name="connsiteY0" fmla="*/ 3839938 h 4361720"/>
              <a:gd name="connsiteX1" fmla="*/ 2470899 w 2470899"/>
              <a:gd name="connsiteY1" fmla="*/ 0 h 4361720"/>
              <a:gd name="connsiteX2" fmla="*/ 425149 w 2470899"/>
              <a:gd name="connsiteY2" fmla="*/ 4317010 h 4361720"/>
              <a:gd name="connsiteX3" fmla="*/ 0 w 2470899"/>
              <a:gd name="connsiteY3" fmla="*/ 3839938 h 4361720"/>
              <a:gd name="connsiteX0" fmla="*/ 0 w 2470899"/>
              <a:gd name="connsiteY0" fmla="*/ 3839938 h 4344837"/>
              <a:gd name="connsiteX1" fmla="*/ 2470899 w 2470899"/>
              <a:gd name="connsiteY1" fmla="*/ 0 h 4344837"/>
              <a:gd name="connsiteX2" fmla="*/ 425149 w 2470899"/>
              <a:gd name="connsiteY2" fmla="*/ 4317010 h 4344837"/>
              <a:gd name="connsiteX3" fmla="*/ 0 w 2470899"/>
              <a:gd name="connsiteY3" fmla="*/ 3839938 h 4344837"/>
              <a:gd name="connsiteX0" fmla="*/ 2247 w 2473146"/>
              <a:gd name="connsiteY0" fmla="*/ 3839938 h 4346180"/>
              <a:gd name="connsiteX1" fmla="*/ 2473146 w 2473146"/>
              <a:gd name="connsiteY1" fmla="*/ 0 h 4346180"/>
              <a:gd name="connsiteX2" fmla="*/ 427396 w 2473146"/>
              <a:gd name="connsiteY2" fmla="*/ 4317010 h 4346180"/>
              <a:gd name="connsiteX3" fmla="*/ 2247 w 2473146"/>
              <a:gd name="connsiteY3" fmla="*/ 3839938 h 4346180"/>
              <a:gd name="connsiteX0" fmla="*/ 1860 w 2538765"/>
              <a:gd name="connsiteY0" fmla="*/ 3684955 h 4339116"/>
              <a:gd name="connsiteX1" fmla="*/ 2538765 w 2538765"/>
              <a:gd name="connsiteY1" fmla="*/ 0 h 4339116"/>
              <a:gd name="connsiteX2" fmla="*/ 493015 w 2538765"/>
              <a:gd name="connsiteY2" fmla="*/ 4317010 h 4339116"/>
              <a:gd name="connsiteX3" fmla="*/ 1860 w 2538765"/>
              <a:gd name="connsiteY3" fmla="*/ 3684955 h 4339116"/>
              <a:gd name="connsiteX0" fmla="*/ 1043 w 2537948"/>
              <a:gd name="connsiteY0" fmla="*/ 3684955 h 4545602"/>
              <a:gd name="connsiteX1" fmla="*/ 2537948 w 2537948"/>
              <a:gd name="connsiteY1" fmla="*/ 0 h 4545602"/>
              <a:gd name="connsiteX2" fmla="*/ 792006 w 2537948"/>
              <a:gd name="connsiteY2" fmla="*/ 4529048 h 4545602"/>
              <a:gd name="connsiteX3" fmla="*/ 1043 w 2537948"/>
              <a:gd name="connsiteY3" fmla="*/ 3684955 h 4545602"/>
              <a:gd name="connsiteX0" fmla="*/ 1020 w 2551980"/>
              <a:gd name="connsiteY0" fmla="*/ 3675016 h 4545410"/>
              <a:gd name="connsiteX1" fmla="*/ 2551980 w 2551980"/>
              <a:gd name="connsiteY1" fmla="*/ 0 h 4545410"/>
              <a:gd name="connsiteX2" fmla="*/ 806038 w 2551980"/>
              <a:gd name="connsiteY2" fmla="*/ 4529048 h 4545410"/>
              <a:gd name="connsiteX3" fmla="*/ 1020 w 2551980"/>
              <a:gd name="connsiteY3" fmla="*/ 3675016 h 4545410"/>
              <a:gd name="connsiteX0" fmla="*/ 10907 w 2561867"/>
              <a:gd name="connsiteY0" fmla="*/ 3675016 h 4547660"/>
              <a:gd name="connsiteX1" fmla="*/ 2561867 w 2561867"/>
              <a:gd name="connsiteY1" fmla="*/ 0 h 4547660"/>
              <a:gd name="connsiteX2" fmla="*/ 815925 w 2561867"/>
              <a:gd name="connsiteY2" fmla="*/ 4529048 h 4547660"/>
              <a:gd name="connsiteX3" fmla="*/ 10907 w 2561867"/>
              <a:gd name="connsiteY3" fmla="*/ 3675016 h 4547660"/>
              <a:gd name="connsiteX0" fmla="*/ 9081 w 2727272"/>
              <a:gd name="connsiteY0" fmla="*/ 3507441 h 4544267"/>
              <a:gd name="connsiteX1" fmla="*/ 2727272 w 2727272"/>
              <a:gd name="connsiteY1" fmla="*/ 0 h 4544267"/>
              <a:gd name="connsiteX2" fmla="*/ 981330 w 2727272"/>
              <a:gd name="connsiteY2" fmla="*/ 4529048 h 4544267"/>
              <a:gd name="connsiteX3" fmla="*/ 9081 w 2727272"/>
              <a:gd name="connsiteY3" fmla="*/ 3507441 h 4544267"/>
              <a:gd name="connsiteX0" fmla="*/ 6653 w 2724844"/>
              <a:gd name="connsiteY0" fmla="*/ 3507441 h 4782007"/>
              <a:gd name="connsiteX1" fmla="*/ 2724844 w 2724844"/>
              <a:gd name="connsiteY1" fmla="*/ 0 h 4782007"/>
              <a:gd name="connsiteX2" fmla="*/ 1342771 w 2724844"/>
              <a:gd name="connsiteY2" fmla="*/ 4769962 h 4782007"/>
              <a:gd name="connsiteX3" fmla="*/ 6653 w 2724844"/>
              <a:gd name="connsiteY3" fmla="*/ 3507441 h 4782007"/>
              <a:gd name="connsiteX0" fmla="*/ 5146 w 3120939"/>
              <a:gd name="connsiteY0" fmla="*/ 3341270 h 4780488"/>
              <a:gd name="connsiteX1" fmla="*/ 3120939 w 3120939"/>
              <a:gd name="connsiteY1" fmla="*/ 0 h 4780488"/>
              <a:gd name="connsiteX2" fmla="*/ 1738866 w 3120939"/>
              <a:gd name="connsiteY2" fmla="*/ 4769962 h 4780488"/>
              <a:gd name="connsiteX3" fmla="*/ 5146 w 3120939"/>
              <a:gd name="connsiteY3" fmla="*/ 3341270 h 4780488"/>
              <a:gd name="connsiteX0" fmla="*/ 8352 w 3124145"/>
              <a:gd name="connsiteY0" fmla="*/ 3341270 h 4783360"/>
              <a:gd name="connsiteX1" fmla="*/ 3124145 w 3124145"/>
              <a:gd name="connsiteY1" fmla="*/ 0 h 4783360"/>
              <a:gd name="connsiteX2" fmla="*/ 1742072 w 3124145"/>
              <a:gd name="connsiteY2" fmla="*/ 4769962 h 4783360"/>
              <a:gd name="connsiteX3" fmla="*/ 8352 w 3124145"/>
              <a:gd name="connsiteY3" fmla="*/ 3341270 h 4783360"/>
              <a:gd name="connsiteX0" fmla="*/ 9019 w 3124812"/>
              <a:gd name="connsiteY0" fmla="*/ 3341270 h 4831105"/>
              <a:gd name="connsiteX1" fmla="*/ 3124812 w 3124812"/>
              <a:gd name="connsiteY1" fmla="*/ 0 h 4831105"/>
              <a:gd name="connsiteX2" fmla="*/ 1742739 w 3124812"/>
              <a:gd name="connsiteY2" fmla="*/ 4769962 h 4831105"/>
              <a:gd name="connsiteX3" fmla="*/ 9019 w 3124812"/>
              <a:gd name="connsiteY3" fmla="*/ 3341270 h 4831105"/>
              <a:gd name="csX0" fmla="*/ 9701 w 3007561"/>
              <a:gd name="csY0" fmla="*/ 3218563 h 4826212"/>
              <a:gd name="csX1" fmla="*/ 3007561 w 3007561"/>
              <a:gd name="csY1" fmla="*/ 0 h 4826212"/>
              <a:gd name="csX2" fmla="*/ 1625488 w 3007561"/>
              <a:gd name="csY2" fmla="*/ 4769962 h 4826212"/>
              <a:gd name="csX3" fmla="*/ 9701 w 3007561"/>
              <a:gd name="csY3" fmla="*/ 3218563 h 4826212"/>
              <a:gd name="csX0" fmla="*/ 25476 w 2049856"/>
              <a:gd name="csY0" fmla="*/ 2182273 h 4803375"/>
              <a:gd name="csX1" fmla="*/ 2049856 w 2049856"/>
              <a:gd name="csY1" fmla="*/ 0 h 4803375"/>
              <a:gd name="csX2" fmla="*/ 667783 w 2049856"/>
              <a:gd name="csY2" fmla="*/ 4769962 h 4803375"/>
              <a:gd name="csX3" fmla="*/ 25476 w 2049856"/>
              <a:gd name="csY3" fmla="*/ 2182273 h 4803375"/>
              <a:gd name="csX0" fmla="*/ 14275 w 2038655"/>
              <a:gd name="csY0" fmla="*/ 2182273 h 3164637"/>
              <a:gd name="csX1" fmla="*/ 2038655 w 2038655"/>
              <a:gd name="csY1" fmla="*/ 0 h 3164637"/>
              <a:gd name="csX2" fmla="*/ 1128629 w 2038655"/>
              <a:gd name="csY2" fmla="*/ 3066294 h 3164637"/>
              <a:gd name="csX3" fmla="*/ 14275 w 2038655"/>
              <a:gd name="csY3" fmla="*/ 2182273 h 3164637"/>
              <a:gd name="csX0" fmla="*/ 15763 w 1939367"/>
              <a:gd name="csY0" fmla="*/ 2090795 h 3155709"/>
              <a:gd name="csX1" fmla="*/ 1939367 w 1939367"/>
              <a:gd name="csY1" fmla="*/ 0 h 3155709"/>
              <a:gd name="csX2" fmla="*/ 1029341 w 1939367"/>
              <a:gd name="csY2" fmla="*/ 3066294 h 3155709"/>
              <a:gd name="csX3" fmla="*/ 15763 w 1939367"/>
              <a:gd name="csY3" fmla="*/ 2090795 h 3155709"/>
              <a:gd name="csX0" fmla="*/ 15763 w 1129405"/>
              <a:gd name="csY0" fmla="*/ 942490 h 2007402"/>
              <a:gd name="csX1" fmla="*/ 1129405 w 1129405"/>
              <a:gd name="csY1" fmla="*/ 0 h 2007402"/>
              <a:gd name="csX2" fmla="*/ 1029341 w 1129405"/>
              <a:gd name="csY2" fmla="*/ 1917989 h 2007402"/>
              <a:gd name="csX3" fmla="*/ 15763 w 1129405"/>
              <a:gd name="csY3" fmla="*/ 942490 h 2007402"/>
              <a:gd name="csX0" fmla="*/ 15763 w 1129405"/>
              <a:gd name="csY0" fmla="*/ 942490 h 2007403"/>
              <a:gd name="csX1" fmla="*/ 1129405 w 1129405"/>
              <a:gd name="csY1" fmla="*/ 0 h 2007403"/>
              <a:gd name="csX2" fmla="*/ 1029341 w 1129405"/>
              <a:gd name="csY2" fmla="*/ 1917989 h 2007403"/>
              <a:gd name="csX3" fmla="*/ 15763 w 1129405"/>
              <a:gd name="csY3" fmla="*/ 942490 h 2007403"/>
              <a:gd name="csX0" fmla="*/ 15763 w 1129405"/>
              <a:gd name="csY0" fmla="*/ 942490 h 2007403"/>
              <a:gd name="csX1" fmla="*/ 1129405 w 1129405"/>
              <a:gd name="csY1" fmla="*/ 0 h 2007403"/>
              <a:gd name="csX2" fmla="*/ 1029341 w 1129405"/>
              <a:gd name="csY2" fmla="*/ 1917989 h 2007403"/>
              <a:gd name="csX3" fmla="*/ 15763 w 1129405"/>
              <a:gd name="csY3" fmla="*/ 942490 h 2007403"/>
              <a:gd name="csX0" fmla="*/ 15763 w 1129405"/>
              <a:gd name="csY0" fmla="*/ 942490 h 2007403"/>
              <a:gd name="csX1" fmla="*/ 1129405 w 1129405"/>
              <a:gd name="csY1" fmla="*/ 0 h 2007403"/>
              <a:gd name="csX2" fmla="*/ 1029341 w 1129405"/>
              <a:gd name="csY2" fmla="*/ 1917989 h 2007403"/>
              <a:gd name="csX3" fmla="*/ 15763 w 1129405"/>
              <a:gd name="csY3" fmla="*/ 942490 h 2007403"/>
              <a:gd name="csX0" fmla="*/ 15763 w 1129405"/>
              <a:gd name="csY0" fmla="*/ 942490 h 2007403"/>
              <a:gd name="csX1" fmla="*/ 1129405 w 1129405"/>
              <a:gd name="csY1" fmla="*/ 0 h 2007403"/>
              <a:gd name="csX2" fmla="*/ 1029341 w 1129405"/>
              <a:gd name="csY2" fmla="*/ 1917989 h 2007403"/>
              <a:gd name="csX3" fmla="*/ 15763 w 1129405"/>
              <a:gd name="csY3" fmla="*/ 942490 h 2007403"/>
              <a:gd name="csX0" fmla="*/ 15495 w 1129137"/>
              <a:gd name="csY0" fmla="*/ 942490 h 2010074"/>
              <a:gd name="csX1" fmla="*/ 1129137 w 1129137"/>
              <a:gd name="csY1" fmla="*/ 0 h 2010074"/>
              <a:gd name="csX2" fmla="*/ 1045836 w 1129137"/>
              <a:gd name="csY2" fmla="*/ 1920920 h 2010074"/>
              <a:gd name="csX3" fmla="*/ 15495 w 1129137"/>
              <a:gd name="csY3" fmla="*/ 942490 h 2010074"/>
              <a:gd name="csX0" fmla="*/ 15220 w 1128862"/>
              <a:gd name="csY0" fmla="*/ 942490 h 2018752"/>
              <a:gd name="csX1" fmla="*/ 1128862 w 1128862"/>
              <a:gd name="csY1" fmla="*/ 0 h 2018752"/>
              <a:gd name="csX2" fmla="*/ 1063298 w 1128862"/>
              <a:gd name="csY2" fmla="*/ 1930438 h 2018752"/>
              <a:gd name="csX3" fmla="*/ 15220 w 1128862"/>
              <a:gd name="csY3" fmla="*/ 942490 h 2018752"/>
              <a:gd name="csX0" fmla="*/ 14671 w 1165688"/>
              <a:gd name="csY0" fmla="*/ 977808 h 2021940"/>
              <a:gd name="csX1" fmla="*/ 1165688 w 1165688"/>
              <a:gd name="csY1" fmla="*/ 0 h 2021940"/>
              <a:gd name="csX2" fmla="*/ 1100124 w 1165688"/>
              <a:gd name="csY2" fmla="*/ 1930438 h 2021940"/>
              <a:gd name="csX3" fmla="*/ 14671 w 1165688"/>
              <a:gd name="csY3" fmla="*/ 977808 h 2021940"/>
              <a:gd name="csX0" fmla="*/ 20966 w 1171983"/>
              <a:gd name="csY0" fmla="*/ 977808 h 2024976"/>
              <a:gd name="csX1" fmla="*/ 1171983 w 1171983"/>
              <a:gd name="csY1" fmla="*/ 0 h 2024976"/>
              <a:gd name="csX2" fmla="*/ 1106419 w 1171983"/>
              <a:gd name="csY2" fmla="*/ 1930438 h 2024976"/>
              <a:gd name="csX3" fmla="*/ 20966 w 1171983"/>
              <a:gd name="csY3" fmla="*/ 977808 h 2024976"/>
              <a:gd name="csX0" fmla="*/ 22225 w 1173242"/>
              <a:gd name="csY0" fmla="*/ 977808 h 2038291"/>
              <a:gd name="csX1" fmla="*/ 1173242 w 1173242"/>
              <a:gd name="csY1" fmla="*/ 0 h 2038291"/>
              <a:gd name="csX2" fmla="*/ 1107678 w 1173242"/>
              <a:gd name="csY2" fmla="*/ 1930438 h 2038291"/>
              <a:gd name="csX3" fmla="*/ 22225 w 1173242"/>
              <a:gd name="csY3" fmla="*/ 977808 h 2038291"/>
              <a:gd name="csX0" fmla="*/ 22225 w 1173242"/>
              <a:gd name="csY0" fmla="*/ 977808 h 2038291"/>
              <a:gd name="csX1" fmla="*/ 1173242 w 1173242"/>
              <a:gd name="csY1" fmla="*/ 0 h 2038291"/>
              <a:gd name="csX2" fmla="*/ 1107678 w 1173242"/>
              <a:gd name="csY2" fmla="*/ 1930438 h 2038291"/>
              <a:gd name="csX3" fmla="*/ 22225 w 1173242"/>
              <a:gd name="csY3" fmla="*/ 977808 h 2038291"/>
              <a:gd name="csX0" fmla="*/ 21880 w 1172897"/>
              <a:gd name="csY0" fmla="*/ 977808 h 2040855"/>
              <a:gd name="csX1" fmla="*/ 1172897 w 1172897"/>
              <a:gd name="csY1" fmla="*/ 0 h 2040855"/>
              <a:gd name="csX2" fmla="*/ 1123731 w 1172897"/>
              <a:gd name="csY2" fmla="*/ 1933304 h 2040855"/>
              <a:gd name="csX3" fmla="*/ 21880 w 1172897"/>
              <a:gd name="csY3" fmla="*/ 977808 h 204085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1172897" h="2040855">
                <a:moveTo>
                  <a:pt x="21880" y="977808"/>
                </a:moveTo>
                <a:cubicBezTo>
                  <a:pt x="94943" y="862848"/>
                  <a:pt x="1047095" y="138052"/>
                  <a:pt x="1172897" y="0"/>
                </a:cubicBezTo>
                <a:cubicBezTo>
                  <a:pt x="1109911" y="144237"/>
                  <a:pt x="1153710" y="1816280"/>
                  <a:pt x="1123731" y="1933304"/>
                </a:cubicBezTo>
                <a:cubicBezTo>
                  <a:pt x="759103" y="2303307"/>
                  <a:pt x="-152251" y="1653213"/>
                  <a:pt x="21880" y="977808"/>
                </a:cubicBezTo>
                <a:close/>
              </a:path>
            </a:pathLst>
          </a:custGeom>
          <a:gradFill flip="none" rotWithShape="1">
            <a:gsLst>
              <a:gs pos="80000">
                <a:schemeClr val="accent5">
                  <a:alpha val="58000"/>
                  <a:lumMod val="79000"/>
                  <a:lumOff val="21000"/>
                </a:schemeClr>
              </a:gs>
              <a:gs pos="23000">
                <a:srgbClr val="75DBFF">
                  <a:alpha val="39000"/>
                </a:srgbClr>
              </a:gs>
              <a:gs pos="48000">
                <a:schemeClr val="accent1">
                  <a:lumMod val="20000"/>
                  <a:lumOff val="80000"/>
                  <a:alpha val="14000"/>
                </a:schemeClr>
              </a:gs>
            </a:gsLst>
            <a:lin ang="10800000" scaled="0"/>
            <a:tileRect/>
          </a:gradFill>
          <a:ln>
            <a:noFill/>
          </a:ln>
          <a:effectLst>
            <a:softEdge rad="254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00113">
              <a:defRPr/>
            </a:pPr>
            <a:endParaRPr lang="en-US" sz="1772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709605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7C8254-D213-298D-2DAD-1D0A07217E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CDA9AA-2C71-83FC-3807-8E23B0C0FD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pc="300"/>
              <a:t>Communications and Navigation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EFDA6-4446-ADDB-EB89-8B8ED8879D27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12036" y="1143000"/>
            <a:ext cx="3909291" cy="5085880"/>
          </a:xfrm>
        </p:spPr>
        <p:txBody>
          <a:bodyPr>
            <a:noAutofit/>
          </a:bodyPr>
          <a:lstStyle/>
          <a:p>
            <a:pPr>
              <a:spcBef>
                <a:spcPts val="300"/>
              </a:spcBef>
              <a:spcAft>
                <a:spcPts val="300"/>
              </a:spcAft>
            </a:pPr>
            <a:r>
              <a:rPr lang="en-US" sz="2200" b="1" i="1">
                <a:latin typeface="Aptos Display" panose="020B0004020202020204" pitchFamily="34" charset="0"/>
              </a:rPr>
              <a:t>Integral to Mission Success</a:t>
            </a:r>
          </a:p>
          <a:p>
            <a:pPr marL="347472" lvl="0" indent="-342900" defTabSz="9144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/>
            </a:pPr>
            <a:endParaRPr lang="en-US" sz="2000">
              <a:solidFill>
                <a:srgbClr val="FFFFFF"/>
              </a:solidFill>
              <a:latin typeface="Aptos Display" panose="020B0004020202020204" pitchFamily="34" charset="0"/>
              <a:ea typeface="Helvetica Neue" panose="02000503000000020004" pitchFamily="2" charset="0"/>
            </a:endParaRPr>
          </a:p>
          <a:p>
            <a:pPr marL="347472" lvl="0" indent="-342900" defTabSz="9144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srgbClr val="FFFFFF"/>
                </a:solidFill>
                <a:latin typeface="Aptos Display" panose="020B0004020202020204" pitchFamily="34" charset="0"/>
                <a:ea typeface="Helvetica Neue" panose="02000503000000020004" pitchFamily="2" charset="0"/>
              </a:rPr>
              <a:t>NASA’s </a:t>
            </a:r>
            <a:r>
              <a:rPr lang="en-US" sz="2000" b="1" i="1">
                <a:solidFill>
                  <a:srgbClr val="FFFFFF"/>
                </a:solidFill>
                <a:latin typeface="Aptos Display" panose="020B0004020202020204" pitchFamily="34" charset="0"/>
                <a:ea typeface="Helvetica Neue" panose="02000503000000020004" pitchFamily="2" charset="0"/>
              </a:rPr>
              <a:t>reliable networks</a:t>
            </a:r>
            <a:r>
              <a:rPr lang="en-US" sz="2000">
                <a:solidFill>
                  <a:srgbClr val="FFFFFF"/>
                </a:solidFill>
                <a:latin typeface="Aptos Display" panose="020B0004020202020204" pitchFamily="34" charset="0"/>
                <a:ea typeface="Helvetica Neue" panose="02000503000000020004" pitchFamily="2" charset="0"/>
              </a:rPr>
              <a:t> have enabled key exploration and scientific milestones for over six decades.</a:t>
            </a:r>
          </a:p>
          <a:p>
            <a:pPr marL="347472" lvl="0" indent="-342900" defTabSz="9144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srgbClr val="FFFFFF"/>
                </a:solidFill>
                <a:latin typeface="Aptos Display" panose="020B0004020202020204" pitchFamily="34" charset="0"/>
                <a:ea typeface="Helvetica Neue" panose="02000503000000020004" pitchFamily="2" charset="0"/>
              </a:rPr>
              <a:t>NASA </a:t>
            </a:r>
            <a:r>
              <a:rPr lang="en-US" sz="2000" b="1" i="1">
                <a:solidFill>
                  <a:srgbClr val="FFFFFF"/>
                </a:solidFill>
                <a:latin typeface="Aptos Display" panose="020B0004020202020204" pitchFamily="34" charset="0"/>
                <a:ea typeface="Helvetica Neue" panose="02000503000000020004" pitchFamily="2" charset="0"/>
              </a:rPr>
              <a:t>evolves</a:t>
            </a:r>
            <a:r>
              <a:rPr lang="en-US" sz="2000">
                <a:solidFill>
                  <a:srgbClr val="FFFFFF"/>
                </a:solidFill>
                <a:latin typeface="Aptos Display" panose="020B0004020202020204" pitchFamily="34" charset="0"/>
                <a:ea typeface="Helvetica Neue" panose="02000503000000020004" pitchFamily="2" charset="0"/>
              </a:rPr>
              <a:t> comm and nav technologies to expand the mission capabilities.</a:t>
            </a:r>
          </a:p>
          <a:p>
            <a:pPr marL="347472" lvl="0" indent="-342900" defTabSz="9144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>
                <a:solidFill>
                  <a:srgbClr val="FFFFFF"/>
                </a:solidFill>
                <a:latin typeface="Aptos Display" panose="020B0004020202020204" pitchFamily="34" charset="0"/>
                <a:ea typeface="Helvetica Neue" panose="02000503000000020004" pitchFamily="2" charset="0"/>
              </a:rPr>
              <a:t>NASA partners with industry to </a:t>
            </a:r>
            <a:r>
              <a:rPr lang="en-US" sz="2000" b="1" i="1">
                <a:solidFill>
                  <a:srgbClr val="FFFFFF"/>
                </a:solidFill>
                <a:latin typeface="Aptos Display" panose="020B0004020202020204" pitchFamily="34" charset="0"/>
                <a:ea typeface="Helvetica Neue" panose="02000503000000020004" pitchFamily="2" charset="0"/>
              </a:rPr>
              <a:t>maximize service, support, and</a:t>
            </a:r>
            <a:r>
              <a:rPr lang="en-US" sz="2000" b="1" i="1">
                <a:solidFill>
                  <a:srgbClr val="FF0000"/>
                </a:solidFill>
                <a:latin typeface="Aptos Display" panose="020B0004020202020204" pitchFamily="34" charset="0"/>
                <a:ea typeface="Helvetica Neue" panose="02000503000000020004" pitchFamily="2" charset="0"/>
              </a:rPr>
              <a:t> </a:t>
            </a:r>
            <a:r>
              <a:rPr lang="en-US" sz="2000" b="1" i="1">
                <a:latin typeface="Aptos Display" panose="020B0004020202020204" pitchFamily="34" charset="0"/>
                <a:ea typeface="Helvetica Neue" panose="02000503000000020004" pitchFamily="2" charset="0"/>
              </a:rPr>
              <a:t>stimulate</a:t>
            </a:r>
            <a:r>
              <a:rPr lang="en-US" sz="2000" b="1" i="1">
                <a:solidFill>
                  <a:srgbClr val="FF0000"/>
                </a:solidFill>
                <a:latin typeface="Aptos Display" panose="020B0004020202020204" pitchFamily="34" charset="0"/>
                <a:ea typeface="Helvetica Neue" panose="02000503000000020004" pitchFamily="2" charset="0"/>
              </a:rPr>
              <a:t> </a:t>
            </a:r>
            <a:r>
              <a:rPr lang="en-US" sz="2000" b="1" i="1">
                <a:solidFill>
                  <a:srgbClr val="FFFFFF"/>
                </a:solidFill>
                <a:latin typeface="Aptos Display" panose="020B0004020202020204" pitchFamily="34" charset="0"/>
                <a:ea typeface="Helvetica Neue" panose="02000503000000020004" pitchFamily="2" charset="0"/>
              </a:rPr>
              <a:t>the space economy.</a:t>
            </a:r>
            <a:endParaRPr lang="en-US" sz="2000">
              <a:solidFill>
                <a:srgbClr val="FFFFFF"/>
              </a:solidFill>
              <a:latin typeface="Aptos Display" panose="020B0004020202020204" pitchFamily="34" charset="0"/>
              <a:ea typeface="Helvetica Neue" panose="02000503000000020004" pitchFamily="2" charset="0"/>
            </a:endParaRPr>
          </a:p>
        </p:txBody>
      </p:sp>
      <p:pic>
        <p:nvPicPr>
          <p:cNvPr id="5" name="object 7">
            <a:extLst>
              <a:ext uri="{FF2B5EF4-FFF2-40B4-BE49-F238E27FC236}">
                <a16:creationId xmlns:a16="http://schemas.microsoft.com/office/drawing/2014/main" id="{66F705F3-8E3B-E486-4421-CB377AEBD65B}"/>
              </a:ext>
            </a:extLst>
          </p:cNvPr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1327" y="1143000"/>
            <a:ext cx="8109077" cy="5705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2141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C66606-C6A5-1C55-4EC9-B2022C7DCC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pace Comm and Nav">
            <a:extLst>
              <a:ext uri="{FF2B5EF4-FFF2-40B4-BE49-F238E27FC236}">
                <a16:creationId xmlns:a16="http://schemas.microsoft.com/office/drawing/2014/main" id="{08C4B28C-101F-69E3-A845-E809F5D96550}"/>
              </a:ext>
            </a:extLst>
          </p:cNvPr>
          <p:cNvSpPr/>
          <p:nvPr/>
        </p:nvSpPr>
        <p:spPr>
          <a:xfrm>
            <a:off x="7315201" y="2379612"/>
            <a:ext cx="5195172" cy="1626343"/>
          </a:xfrm>
          <a:prstGeom prst="rect">
            <a:avLst/>
          </a:prstGeom>
          <a:ln w="19050">
            <a:noFill/>
            <a:miter lim="400000"/>
          </a:ln>
          <a:effectLst>
            <a:outerShdw blurRad="76200" dist="508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mv="urn:schemas-microsoft-com:mac:vml" xmlns:mc="http://schemas.openxmlformats.org/markup-compatibility/2006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marL="254000" marR="254000" indent="0">
              <a:defRPr sz="13000"/>
            </a:lvl1pPr>
          </a:lstStyle>
          <a:p>
            <a:pPr marL="57785" marR="223520" defTabSz="465980">
              <a:lnSpc>
                <a:spcPct val="156555"/>
              </a:lnSpc>
              <a:defRPr sz="1800">
                <a:solidFill>
                  <a:srgbClr val="000000"/>
                </a:solidFill>
              </a:defRPr>
            </a:pPr>
            <a:r>
              <a:rPr lang="en-US" sz="3600" b="1" kern="0">
                <a:solidFill>
                  <a:srgbClr val="FFFFFF"/>
                </a:solidFill>
                <a:latin typeface="Arial Nova Light"/>
              </a:rPr>
              <a:t>UNNO Overview</a:t>
            </a:r>
          </a:p>
          <a:p>
            <a:pPr marL="57785" marR="223520" defTabSz="465980">
              <a:lnSpc>
                <a:spcPct val="156555"/>
              </a:lnSpc>
              <a:defRPr sz="1800">
                <a:solidFill>
                  <a:srgbClr val="000000"/>
                </a:solidFill>
              </a:defRPr>
            </a:pPr>
            <a:r>
              <a:rPr lang="en-US" sz="3600" b="1" i="1" kern="0">
                <a:solidFill>
                  <a:srgbClr val="FFFFFF"/>
                </a:solidFill>
                <a:latin typeface="Arial Nova Light"/>
                <a:sym typeface="Avenir Next"/>
              </a:rPr>
              <a:t>Davey Jones</a:t>
            </a:r>
            <a:endParaRPr lang="en-US" sz="2400" b="1" i="1" kern="0">
              <a:solidFill>
                <a:srgbClr val="FFFFFF"/>
              </a:solidFill>
              <a:latin typeface="Arial Nova Light" panose="020B0304020202020204" pitchFamily="34" charset="0"/>
              <a:sym typeface="Avenir Next"/>
            </a:endParaRPr>
          </a:p>
        </p:txBody>
      </p:sp>
    </p:spTree>
    <p:extLst>
      <p:ext uri="{BB962C8B-B14F-4D97-AF65-F5344CB8AC3E}">
        <p14:creationId xmlns:p14="http://schemas.microsoft.com/office/powerpoint/2010/main" val="16272807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9CD632-CBAF-5AE3-A6E1-DF1687F3B9D4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330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66E646-5D2C-3388-CDA6-FF39DDFEF5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Now? – UNNO Primary Drivers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8DB19D-479C-0E50-D49A-E2B0F3B8D1E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6484" y="5190767"/>
            <a:ext cx="11421775" cy="1320985"/>
          </a:xfrm>
        </p:spPr>
        <p:txBody>
          <a:bodyPr>
            <a:normAutofit/>
          </a:bodyPr>
          <a:lstStyle/>
          <a:p>
            <a:r>
              <a:rPr lang="en-US" sz="2400"/>
              <a:t>UNNO is the contractual mechanism to implement One Network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20B8672-5741-57F6-0227-D5E762C6E7BB}"/>
              </a:ext>
            </a:extLst>
          </p:cNvPr>
          <p:cNvSpPr/>
          <p:nvPr/>
        </p:nvSpPr>
        <p:spPr>
          <a:xfrm>
            <a:off x="386485" y="1069788"/>
            <a:ext cx="11421774" cy="11887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91440" bIns="91440"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b="1">
                <a:solidFill>
                  <a:schemeClr val="tx1"/>
                </a:solidFill>
                <a:latin typeface="Public Sans" pitchFamily="2" charset="0"/>
              </a:rPr>
              <a:t>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8430E59-D787-CDBB-0783-384D97517CEB}"/>
              </a:ext>
            </a:extLst>
          </p:cNvPr>
          <p:cNvSpPr/>
          <p:nvPr/>
        </p:nvSpPr>
        <p:spPr>
          <a:xfrm>
            <a:off x="385113" y="2352011"/>
            <a:ext cx="11421774" cy="11887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91440" bIns="91440"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b="1">
                <a:solidFill>
                  <a:schemeClr val="tx1"/>
                </a:solidFill>
                <a:latin typeface="Public Sans" pitchFamily="2" charset="0"/>
              </a:rPr>
              <a:t>2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332D64-95A1-9C8C-4B6F-2E70823B38F4}"/>
              </a:ext>
            </a:extLst>
          </p:cNvPr>
          <p:cNvSpPr/>
          <p:nvPr/>
        </p:nvSpPr>
        <p:spPr>
          <a:xfrm>
            <a:off x="385113" y="3634233"/>
            <a:ext cx="11421774" cy="11887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91440" bIns="91440" rtlCol="0" anchor="ctr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4000" b="1">
                <a:solidFill>
                  <a:schemeClr val="tx1"/>
                </a:solidFill>
                <a:latin typeface="Public Sans" pitchFamily="2" charset="0"/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D3F2C41-9045-5ABE-E7F5-E49D64D8C83C}"/>
              </a:ext>
            </a:extLst>
          </p:cNvPr>
          <p:cNvSpPr txBox="1"/>
          <p:nvPr/>
        </p:nvSpPr>
        <p:spPr>
          <a:xfrm>
            <a:off x="5259519" y="1294816"/>
            <a:ext cx="62701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err="1">
                <a:latin typeface="Public Sans" pitchFamily="2" charset="0"/>
              </a:rPr>
              <a:t>SCaN</a:t>
            </a:r>
            <a:r>
              <a:rPr lang="en-US" sz="1400">
                <a:latin typeface="Public Sans" pitchFamily="2" charset="0"/>
              </a:rPr>
              <a:t> has committed to One Network. NASA currently manages NSN and DSN through separate contracts with uneven site-level constructs. The management model has to follow the operational model.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E77C2D1-589A-34A0-A610-9734B8FB03A9}"/>
              </a:ext>
            </a:extLst>
          </p:cNvPr>
          <p:cNvSpPr txBox="1"/>
          <p:nvPr/>
        </p:nvSpPr>
        <p:spPr>
          <a:xfrm>
            <a:off x="1416289" y="1464093"/>
            <a:ext cx="250421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Public Sans" pitchFamily="2" charset="0"/>
              </a:rPr>
              <a:t>Strategic Direction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5430428-099B-C4C2-F698-12796696E111}"/>
              </a:ext>
            </a:extLst>
          </p:cNvPr>
          <p:cNvSpPr txBox="1"/>
          <p:nvPr/>
        </p:nvSpPr>
        <p:spPr>
          <a:xfrm>
            <a:off x="5259519" y="2577039"/>
            <a:ext cx="62701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Public Sans" pitchFamily="2" charset="0"/>
              </a:rPr>
              <a:t>Fixed-price, performance-based contracting is the preferred method of procurement. Current legacy contracts are cost-type. That gap must be closed deliberately, not incidentally.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C05D3F-89FD-4EEB-56D9-A29E01CC1B8B}"/>
              </a:ext>
            </a:extLst>
          </p:cNvPr>
          <p:cNvSpPr txBox="1"/>
          <p:nvPr/>
        </p:nvSpPr>
        <p:spPr>
          <a:xfrm>
            <a:off x="1416289" y="2746316"/>
            <a:ext cx="2980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Public Sans" pitchFamily="2" charset="0"/>
              </a:rPr>
              <a:t>Executive Order 14402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C68979C-9AA9-E5A4-3E5B-4F1CB0A2846B}"/>
              </a:ext>
            </a:extLst>
          </p:cNvPr>
          <p:cNvSpPr txBox="1"/>
          <p:nvPr/>
        </p:nvSpPr>
        <p:spPr>
          <a:xfrm>
            <a:off x="5259519" y="3859261"/>
            <a:ext cx="627017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>
                <a:latin typeface="Public Sans" pitchFamily="2" charset="0"/>
              </a:rPr>
              <a:t>The two contracts supporting DSN and NSN reach the end of their periods of performance. Recompeting them separately would lock in the current fragmentation for another contract cycle.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C8BB2E-1F35-9F6F-487C-50B144B594A6}"/>
              </a:ext>
            </a:extLst>
          </p:cNvPr>
          <p:cNvSpPr txBox="1"/>
          <p:nvPr/>
        </p:nvSpPr>
        <p:spPr>
          <a:xfrm>
            <a:off x="1416289" y="4028538"/>
            <a:ext cx="36423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>
                <a:latin typeface="Public Sans" pitchFamily="2" charset="0"/>
              </a:rPr>
              <a:t>Legacy Contract Expirations</a:t>
            </a:r>
          </a:p>
        </p:txBody>
      </p:sp>
    </p:spTree>
    <p:extLst>
      <p:ext uri="{BB962C8B-B14F-4D97-AF65-F5344CB8AC3E}">
        <p14:creationId xmlns:p14="http://schemas.microsoft.com/office/powerpoint/2010/main" val="37561630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5EA1F-5A29-95B8-3012-03482E8D23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EC6C10-4BF2-4508-5031-A7081485A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One Network Requires One Acquisition Framework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DFDDE576-44CF-CD4D-2C21-0510998F4DC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92847" y="3459114"/>
            <a:ext cx="11606304" cy="2836404"/>
          </a:xfrm>
        </p:spPr>
        <p:txBody>
          <a:bodyPr>
            <a:normAutofit/>
          </a:bodyPr>
          <a:lstStyle/>
          <a:p>
            <a:r>
              <a:rPr lang="en-US" sz="2000"/>
              <a:t>Standardize service delivery, industrial safety, sustainment, engineering integration, reporting, cybersecurity, and performance oversight across sites.</a:t>
            </a:r>
          </a:p>
          <a:p>
            <a:r>
              <a:rPr lang="en-US" sz="2000"/>
              <a:t>Improve cost visibility and control through a common framework for measuring services, outcomes, and expenditures.</a:t>
            </a:r>
          </a:p>
          <a:p>
            <a:r>
              <a:rPr lang="en-US" sz="2000"/>
              <a:t>Reduce contractual disconnects between sites, functions, and mission support that increase management complexity today.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EBE1D87-2FFB-7502-9807-BBEAD2187BA6}"/>
              </a:ext>
            </a:extLst>
          </p:cNvPr>
          <p:cNvSpPr/>
          <p:nvPr/>
        </p:nvSpPr>
        <p:spPr>
          <a:xfrm>
            <a:off x="292847" y="1069789"/>
            <a:ext cx="3777129" cy="2103120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000" b="1">
                <a:latin typeface="Public Sans" pitchFamily="2" charset="0"/>
              </a:rPr>
              <a:t>Current State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>
                <a:latin typeface="Public Sans" pitchFamily="2" charset="0"/>
              </a:rPr>
              <a:t>Multiple contracts across NSN and DSN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>
                <a:latin typeface="Public Sans" pitchFamily="2" charset="0"/>
              </a:rPr>
              <a:t>Inconsistent approaches across sites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>
                <a:latin typeface="Public Sans" pitchFamily="2" charset="0"/>
              </a:rPr>
              <a:t>Uneven governance and reporting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>
                <a:latin typeface="Public Sans" pitchFamily="2" charset="0"/>
              </a:rPr>
              <a:t>Limited enterprise cost control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>
                <a:latin typeface="Public Sans" pitchFamily="2" charset="0"/>
              </a:rPr>
              <a:t>Fragmented accountability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60FC9F7-478E-EDA9-169C-DCE2F71DA6DB}"/>
              </a:ext>
            </a:extLst>
          </p:cNvPr>
          <p:cNvSpPr/>
          <p:nvPr/>
        </p:nvSpPr>
        <p:spPr>
          <a:xfrm>
            <a:off x="4207435" y="1069788"/>
            <a:ext cx="3777129" cy="210312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000" b="1">
                <a:latin typeface="Public Sans" pitchFamily="2" charset="0"/>
              </a:rPr>
              <a:t>UNNO Shift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>
                <a:latin typeface="Public Sans" pitchFamily="2" charset="0"/>
              </a:rPr>
              <a:t>One acquisition construct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>
                <a:latin typeface="Public Sans" pitchFamily="2" charset="0"/>
              </a:rPr>
              <a:t>One common management framework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>
                <a:latin typeface="Public Sans" pitchFamily="2" charset="0"/>
              </a:rPr>
              <a:t>Standardized expectations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>
                <a:latin typeface="Public Sans" pitchFamily="2" charset="0"/>
              </a:rPr>
              <a:t>Better enterprise integration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>
                <a:latin typeface="Public Sans" pitchFamily="2" charset="0"/>
              </a:rPr>
              <a:t>Improved visibility and control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4C5F43-EE48-4193-1B93-4F23711D48E0}"/>
              </a:ext>
            </a:extLst>
          </p:cNvPr>
          <p:cNvSpPr/>
          <p:nvPr/>
        </p:nvSpPr>
        <p:spPr>
          <a:xfrm>
            <a:off x="8122023" y="1069787"/>
            <a:ext cx="3777129" cy="210312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en-US" sz="2000" b="1">
                <a:latin typeface="Public Sans" pitchFamily="2" charset="0"/>
              </a:rPr>
              <a:t>One Network Outcome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>
                <a:latin typeface="Public Sans" pitchFamily="2" charset="0"/>
              </a:rPr>
              <a:t>Consistent cross-site management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>
                <a:latin typeface="Public Sans" pitchFamily="2" charset="0"/>
              </a:rPr>
              <a:t>Common cost and performance framework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>
                <a:latin typeface="Public Sans" pitchFamily="2" charset="0"/>
              </a:rPr>
              <a:t>Stronger enterprise accountability</a:t>
            </a:r>
          </a:p>
          <a:p>
            <a:pPr marL="182880" indent="-182880">
              <a:buFont typeface="Arial" panose="020B0604020202020204" pitchFamily="34" charset="0"/>
              <a:buChar char="•"/>
            </a:pPr>
            <a:r>
              <a:rPr lang="en-US" sz="1400">
                <a:latin typeface="Public Sans" pitchFamily="2" charset="0"/>
              </a:rPr>
              <a:t>Modernization planned within one framework, not layered onto legacy fragments</a:t>
            </a:r>
          </a:p>
        </p:txBody>
      </p:sp>
      <p:sp>
        <p:nvSpPr>
          <p:cNvPr id="10" name="Arrow: Chevron 9">
            <a:extLst>
              <a:ext uri="{FF2B5EF4-FFF2-40B4-BE49-F238E27FC236}">
                <a16:creationId xmlns:a16="http://schemas.microsoft.com/office/drawing/2014/main" id="{5A50571C-6902-4874-3039-A69EEE240DBF}"/>
              </a:ext>
            </a:extLst>
          </p:cNvPr>
          <p:cNvSpPr/>
          <p:nvPr/>
        </p:nvSpPr>
        <p:spPr>
          <a:xfrm>
            <a:off x="3812726" y="2698022"/>
            <a:ext cx="484632" cy="484632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rrow: Chevron 10">
            <a:extLst>
              <a:ext uri="{FF2B5EF4-FFF2-40B4-BE49-F238E27FC236}">
                <a16:creationId xmlns:a16="http://schemas.microsoft.com/office/drawing/2014/main" id="{8FA2E133-6F8B-B283-C6DD-D081C2B71D4B}"/>
              </a:ext>
            </a:extLst>
          </p:cNvPr>
          <p:cNvSpPr/>
          <p:nvPr/>
        </p:nvSpPr>
        <p:spPr>
          <a:xfrm>
            <a:off x="7727314" y="2698022"/>
            <a:ext cx="484632" cy="484632"/>
          </a:xfrm>
          <a:prstGeom prst="chevron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DEB7DF6-8B50-BABE-DEB4-1C8E8DB6AF3F}"/>
              </a:ext>
            </a:extLst>
          </p:cNvPr>
          <p:cNvSpPr/>
          <p:nvPr/>
        </p:nvSpPr>
        <p:spPr>
          <a:xfrm>
            <a:off x="1548392" y="5778350"/>
            <a:ext cx="9273154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>
                <a:latin typeface="Public Sans" pitchFamily="2" charset="0"/>
              </a:rPr>
              <a:t>Two cost-type contracts currently support these efforts. </a:t>
            </a:r>
          </a:p>
          <a:p>
            <a:pPr algn="ctr"/>
            <a:r>
              <a:rPr lang="en-US">
                <a:latin typeface="Public Sans" pitchFamily="2" charset="0"/>
              </a:rPr>
              <a:t>Both will be replaced under the UNNO construct.</a:t>
            </a:r>
          </a:p>
        </p:txBody>
      </p:sp>
    </p:spTree>
    <p:extLst>
      <p:ext uri="{BB962C8B-B14F-4D97-AF65-F5344CB8AC3E}">
        <p14:creationId xmlns:p14="http://schemas.microsoft.com/office/powerpoint/2010/main" val="3221209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3DB60-53F4-8069-A2A9-BB7185B995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4E04BD-CD46-D441-3B17-8FD6D52EA9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UNNO Goals &amp; Objectives</a:t>
            </a:r>
          </a:p>
        </p:txBody>
      </p:sp>
      <p:graphicFrame>
        <p:nvGraphicFramePr>
          <p:cNvPr id="7" name="Table 0">
            <a:extLst>
              <a:ext uri="{FF2B5EF4-FFF2-40B4-BE49-F238E27FC236}">
                <a16:creationId xmlns:a16="http://schemas.microsoft.com/office/drawing/2014/main" id="{91716EB8-5FFF-7DFC-01D8-BB3E69B3423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1580618"/>
              </p:ext>
            </p:extLst>
          </p:nvPr>
        </p:nvGraphicFramePr>
        <p:xfrm>
          <a:off x="386485" y="2132114"/>
          <a:ext cx="11421774" cy="3444240"/>
        </p:xfrm>
        <a:graphic>
          <a:graphicData uri="http://schemas.openxmlformats.org/drawingml/2006/table">
            <a:tbl>
              <a:tblPr/>
              <a:tblGrid>
                <a:gridCol w="29273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201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742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Public Sans" pitchFamily="2" charset="0"/>
                        </a:rPr>
                        <a:t>Goal</a:t>
                      </a:r>
                      <a:endParaRPr lang="en-US" sz="1600">
                        <a:latin typeface="Public Sans" pitchFamily="2" charset="0"/>
                      </a:endParaRPr>
                    </a:p>
                  </a:txBody>
                  <a:tcPr marT="91440" marB="91440"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4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Public Sans" pitchFamily="2" charset="0"/>
                        </a:rPr>
                        <a:t>What It Means</a:t>
                      </a:r>
                      <a:endParaRPr lang="en-US" sz="1600">
                        <a:latin typeface="Public Sans" pitchFamily="2" charset="0"/>
                      </a:endParaRPr>
                    </a:p>
                  </a:txBody>
                  <a:tcPr marT="91440" marB="91440"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4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Public Sans" pitchFamily="2" charset="0"/>
                        </a:rPr>
                        <a:t>How We Would Know</a:t>
                      </a:r>
                      <a:endParaRPr lang="en-US" sz="1600">
                        <a:latin typeface="Public Sans" pitchFamily="2" charset="0"/>
                      </a:endParaRPr>
                    </a:p>
                  </a:txBody>
                  <a:tcPr marT="91440" marB="91440"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1. Mission continuity</a:t>
                      </a:r>
                      <a:endParaRPr lang="en-US" sz="1200">
                        <a:latin typeface="Public Sans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Services do not degrade — during transition or in steady state. Includes readiness to support Artemis and other critical events</a:t>
                      </a:r>
                      <a:endParaRPr lang="en-US" sz="1200">
                        <a:latin typeface="Public Sans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Availability and proficiency standards sustained without interruption through transition; no mission impact attributable to the change</a:t>
                      </a:r>
                      <a:endParaRPr lang="en-US" sz="1200">
                        <a:latin typeface="Public Sans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4168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2. One experience for the mission</a:t>
                      </a:r>
                      <a:endParaRPr lang="en-US" sz="1200">
                        <a:latin typeface="Public Sans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A mission should not have to learn two networks. Standardized interfaces, protocols, scheduling, and onboarding regardless of where it flies</a:t>
                      </a:r>
                      <a:endParaRPr lang="en-US" sz="1200">
                        <a:latin typeface="Public Sans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A single onboarding path and common interface documentation; missions no longer navigate parallel constructs</a:t>
                      </a:r>
                      <a:endParaRPr lang="en-US" sz="1200">
                        <a:latin typeface="Public Sans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034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3. Lower and more predictable cost</a:t>
                      </a:r>
                      <a:endParaRPr lang="en-US" sz="1200">
                        <a:latin typeface="Public Sans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Reduce cost through common systems, tools, and processes — and make what remains predictable, consistent with EO 14402</a:t>
                      </a:r>
                      <a:endParaRPr lang="en-US" sz="1200">
                        <a:latin typeface="Public Sans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Fixed price for stable recurring work; enterprise cost visibility across the network rather than per network</a:t>
                      </a:r>
                      <a:endParaRPr lang="en-US" sz="1200">
                        <a:latin typeface="Public Sans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0264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4. Manage as an integrated whole</a:t>
                      </a:r>
                      <a:endParaRPr lang="en-US" sz="1200">
                        <a:latin typeface="Public Sans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Enterprise coordination, consistent governance, and clear accountability across sites and functions</a:t>
                      </a:r>
                      <a:endParaRPr lang="en-US" sz="1200">
                        <a:latin typeface="Public Sans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Key performance indicators tracked across the integrated network; consistent reporting and one accountable performer for O&amp;M</a:t>
                      </a:r>
                      <a:endParaRPr lang="en-US" sz="1200">
                        <a:latin typeface="Public Sans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6371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5. Improve, not just sustain</a:t>
                      </a:r>
                      <a:endParaRPr lang="en-US" sz="1200">
                        <a:latin typeface="Public Sans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The contractor is chartered to bring forward ideas — automation, digitalization, and better methods — not only to execute the baseline</a:t>
                      </a:r>
                      <a:endParaRPr lang="en-US" sz="1200">
                        <a:latin typeface="Public Sans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Demonstrated improvement in reliability, cycle time, or cost; new missions, providers, and services integrated without bespoke effort</a:t>
                      </a:r>
                      <a:endParaRPr lang="en-US" sz="1200" dirty="0">
                        <a:latin typeface="Public Sans" pitchFamily="2" charset="0"/>
                      </a:endParaRPr>
                    </a:p>
                  </a:txBody>
                  <a:tcPr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161153"/>
                  </a:ext>
                </a:extLst>
              </a:tr>
            </a:tbl>
          </a:graphicData>
        </a:graphic>
      </p:graphicFrame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FA83BA1-4B3E-D777-A592-2FBA0F14984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6484" y="1022352"/>
            <a:ext cx="11421775" cy="950828"/>
          </a:xfrm>
          <a:solidFill>
            <a:srgbClr val="3460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i="1"/>
              <a:t>UNNO exists to deliver reliable, efficient, secure, and innovative communication and navigation services — managed as one network rather than two.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AF12B1D7-C7AD-DB1E-2FD8-FEE207E14666}"/>
              </a:ext>
            </a:extLst>
          </p:cNvPr>
          <p:cNvGrpSpPr/>
          <p:nvPr/>
        </p:nvGrpSpPr>
        <p:grpSpPr>
          <a:xfrm>
            <a:off x="1533738" y="5974539"/>
            <a:ext cx="8313251" cy="640080"/>
            <a:chOff x="1121802" y="6022664"/>
            <a:chExt cx="8313251" cy="64008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495CA77C-87A2-C8F3-4210-AF87D5EE4BDB}"/>
                </a:ext>
              </a:extLst>
            </p:cNvPr>
            <p:cNvSpPr/>
            <p:nvPr/>
          </p:nvSpPr>
          <p:spPr>
            <a:xfrm>
              <a:off x="3251966" y="6064259"/>
              <a:ext cx="1890677" cy="55689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Public Sans" pitchFamily="2" charset="0"/>
                </a:rPr>
                <a:t>Unified Network Management</a:t>
              </a: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B28EFAD0-A1F4-4E25-B6AB-32BF2D92F965}"/>
                </a:ext>
              </a:extLst>
            </p:cNvPr>
            <p:cNvSpPr/>
            <p:nvPr/>
          </p:nvSpPr>
          <p:spPr>
            <a:xfrm>
              <a:off x="5398171" y="6064259"/>
              <a:ext cx="1890677" cy="55689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Public Sans" pitchFamily="2" charset="0"/>
                </a:rPr>
                <a:t>Operations &amp; Maintenance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04283A84-E3F0-D7B0-C1A8-86FDC9FB394C}"/>
                </a:ext>
              </a:extLst>
            </p:cNvPr>
            <p:cNvSpPr/>
            <p:nvPr/>
          </p:nvSpPr>
          <p:spPr>
            <a:xfrm>
              <a:off x="7544376" y="6064259"/>
              <a:ext cx="1890677" cy="55689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>
                  <a:solidFill>
                    <a:schemeClr val="bg1"/>
                  </a:solidFill>
                  <a:latin typeface="Public Sans" pitchFamily="2" charset="0"/>
                </a:rPr>
                <a:t>Development &amp; Modernization</a:t>
              </a: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7E71484-E48B-0681-5750-8132415D09BA}"/>
                </a:ext>
              </a:extLst>
            </p:cNvPr>
            <p:cNvSpPr/>
            <p:nvPr/>
          </p:nvSpPr>
          <p:spPr>
            <a:xfrm>
              <a:off x="1121802" y="6064259"/>
              <a:ext cx="1662649" cy="5568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1200">
                  <a:solidFill>
                    <a:schemeClr val="tx1"/>
                  </a:solidFill>
                  <a:latin typeface="Public Sans" pitchFamily="2" charset="0"/>
                </a:rPr>
                <a:t>Elements Delivering These Goals</a:t>
              </a:r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5B500267-76B9-56A9-7392-E6E3B62D657F}"/>
                </a:ext>
              </a:extLst>
            </p:cNvPr>
            <p:cNvCxnSpPr>
              <a:cxnSpLocks/>
            </p:cNvCxnSpPr>
            <p:nvPr/>
          </p:nvCxnSpPr>
          <p:spPr>
            <a:xfrm>
              <a:off x="3018208" y="6022664"/>
              <a:ext cx="0" cy="64008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441290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68F7C1-C549-9966-694A-92EEE0F0A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Known Challenges</a:t>
            </a:r>
          </a:p>
        </p:txBody>
      </p:sp>
      <p:graphicFrame>
        <p:nvGraphicFramePr>
          <p:cNvPr id="5" name="Table 0">
            <a:extLst>
              <a:ext uri="{FF2B5EF4-FFF2-40B4-BE49-F238E27FC236}">
                <a16:creationId xmlns:a16="http://schemas.microsoft.com/office/drawing/2014/main" id="{51D6A21F-0996-EAB3-B767-DAE7053B97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126016"/>
              </p:ext>
            </p:extLst>
          </p:nvPr>
        </p:nvGraphicFramePr>
        <p:xfrm>
          <a:off x="1235979" y="1128337"/>
          <a:ext cx="9720041" cy="4297680"/>
        </p:xfrm>
        <a:graphic>
          <a:graphicData uri="http://schemas.openxmlformats.org/drawingml/2006/table">
            <a:tbl>
              <a:tblPr/>
              <a:tblGrid>
                <a:gridCol w="3057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662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Public Sans" pitchFamily="2" charset="0"/>
                        </a:rPr>
                        <a:t>Challenge</a:t>
                      </a:r>
                      <a:endParaRPr lang="en-US" sz="16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4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  <a:latin typeface="Public Sans" pitchFamily="2" charset="0"/>
                        </a:rPr>
                        <a:t>Why It Is Hard</a:t>
                      </a:r>
                      <a:endParaRPr lang="en-US" sz="16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Moving from cost-plus award fee to a hybrid FFP/cost structure</a:t>
                      </a:r>
                      <a:endParaRPr lang="en-US" sz="14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Risk allocation changes materially. Both parties need confidence that the work is definable enough to price</a:t>
                      </a:r>
                      <a:endParaRPr lang="en-US" sz="14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4168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Requirements definition at sufficient detail to support FFP</a:t>
                      </a:r>
                      <a:endParaRPr lang="en-US" sz="14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Operations work that has been managed on a cost basis for years is not always documented to the level fixed pricing requires</a:t>
                      </a:r>
                      <a:endParaRPr lang="en-US" sz="14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61034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Decomposing the SOW into performance work statements at task order level</a:t>
                      </a:r>
                      <a:endParaRPr lang="en-US" sz="14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Success depends on disciplined requirement decomposition and well-constructed service measures</a:t>
                      </a:r>
                      <a:endParaRPr lang="en-US" sz="14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0264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Redesigning incentives</a:t>
                      </a:r>
                      <a:endParaRPr lang="en-US" sz="14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 algn="l" defTabSz="914400" rtl="0" eaLnBrk="1" latinLnBrk="0" hangingPunct="1">
                        <a:buNone/>
                      </a:pPr>
                      <a:r>
                        <a:rPr lang="en-US" sz="1400" kern="1200" noProof="0">
                          <a:solidFill>
                            <a:srgbClr val="1F2937"/>
                          </a:solidFill>
                          <a:latin typeface="Public Sans" pitchFamily="2" charset="0"/>
                          <a:ea typeface="+mn-ea"/>
                          <a:cs typeface="+mn-cs"/>
                        </a:rPr>
                        <a:t>Shifting incentive structure from Award fee motivation to performance-based metrics with monetary incentive.</a:t>
                      </a:r>
                      <a:endParaRPr lang="en-US" sz="1400" kern="1200">
                        <a:solidFill>
                          <a:srgbClr val="1F2937"/>
                        </a:solidFill>
                        <a:latin typeface="Public Sans" pitchFamily="2" charset="0"/>
                        <a:ea typeface="+mn-ea"/>
                        <a:cs typeface="+mn-cs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6371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Executing a multi-partner environment</a:t>
                      </a:r>
                      <a:endParaRPr lang="en-US" sz="14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One O&amp;M performer and multiple development performers must interoperate and exchange data reliably</a:t>
                      </a:r>
                      <a:endParaRPr lang="en-US" sz="14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1611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Transition without service disruption</a:t>
                      </a:r>
                      <a:endParaRPr lang="en-US" sz="140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dirty="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Two networks, geographically distributed, operating continuously, with certification and clearance dependencies</a:t>
                      </a:r>
                      <a:endParaRPr lang="en-US" sz="1400" dirty="0">
                        <a:latin typeface="Public Sans" pitchFamily="2" charset="0"/>
                      </a:endParaRPr>
                    </a:p>
                  </a:txBody>
                  <a:tcPr marT="91440" marB="91440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448089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6E4D3B43-8ADC-19B0-7F6B-39C119204D5A}"/>
              </a:ext>
            </a:extLst>
          </p:cNvPr>
          <p:cNvSpPr/>
          <p:nvPr/>
        </p:nvSpPr>
        <p:spPr>
          <a:xfrm>
            <a:off x="1459422" y="5778350"/>
            <a:ext cx="9273154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800">
                <a:solidFill>
                  <a:srgbClr val="FFFFFF"/>
                </a:solidFill>
                <a:effectLst/>
                <a:latin typeface="Public Sans" pitchFamily="2" charset="0"/>
              </a:rPr>
              <a:t>Our open challenges map directly to the industry inputs we’re seeking, ensuring feedback informs gaps, risks, and solution paths.</a:t>
            </a:r>
            <a:endParaRPr lang="en-US">
              <a:latin typeface="Public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62126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pace Comm and Nav">
            <a:extLst>
              <a:ext uri="{FF2B5EF4-FFF2-40B4-BE49-F238E27FC236}">
                <a16:creationId xmlns:a16="http://schemas.microsoft.com/office/drawing/2014/main" id="{4006DCED-6C08-EAB5-8D40-12D386956572}"/>
              </a:ext>
            </a:extLst>
          </p:cNvPr>
          <p:cNvSpPr/>
          <p:nvPr/>
        </p:nvSpPr>
        <p:spPr>
          <a:xfrm>
            <a:off x="7315201" y="2379612"/>
            <a:ext cx="5195172" cy="1626343"/>
          </a:xfrm>
          <a:prstGeom prst="rect">
            <a:avLst/>
          </a:prstGeom>
          <a:ln w="19050">
            <a:noFill/>
            <a:miter lim="400000"/>
          </a:ln>
          <a:effectLst>
            <a:outerShdw blurRad="76200" dist="508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a14="http://schemas.microsoft.com/office/mac/drawingml/2011/main" xmlns:mv="urn:schemas-microsoft-com:mac:vml" xmlns:mc="http://schemas.openxmlformats.org/markup-compatibility/2006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marL="254000" marR="254000" indent="0">
              <a:defRPr sz="13000"/>
            </a:lvl1pPr>
          </a:lstStyle>
          <a:p>
            <a:pPr marL="57785" marR="223520" defTabSz="465980">
              <a:lnSpc>
                <a:spcPct val="156555"/>
              </a:lnSpc>
              <a:defRPr sz="1800">
                <a:solidFill>
                  <a:srgbClr val="000000"/>
                </a:solidFill>
              </a:defRPr>
            </a:pPr>
            <a:r>
              <a:rPr lang="en-US" sz="3600" b="1" kern="0">
                <a:solidFill>
                  <a:srgbClr val="FFFFFF"/>
                </a:solidFill>
                <a:latin typeface="Arial Nova Light"/>
              </a:rPr>
              <a:t>UNNO Scope Overview</a:t>
            </a:r>
          </a:p>
          <a:p>
            <a:pPr marL="57785" marR="223520" defTabSz="465980">
              <a:lnSpc>
                <a:spcPct val="156555"/>
              </a:lnSpc>
              <a:defRPr sz="1800">
                <a:solidFill>
                  <a:srgbClr val="000000"/>
                </a:solidFill>
              </a:defRPr>
            </a:pPr>
            <a:r>
              <a:rPr lang="en-US" sz="3600" b="1" i="1" kern="0">
                <a:solidFill>
                  <a:srgbClr val="FFFFFF"/>
                </a:solidFill>
                <a:latin typeface="Arial Nova Light"/>
                <a:sym typeface="Avenir Next"/>
              </a:rPr>
              <a:t>Shane Canerday</a:t>
            </a:r>
            <a:endParaRPr lang="en-US" sz="2400" b="1" i="1" kern="0">
              <a:solidFill>
                <a:srgbClr val="FFFFFF"/>
              </a:solidFill>
              <a:latin typeface="Arial Nova Light" panose="020B0304020202020204" pitchFamily="34" charset="0"/>
              <a:sym typeface="Avenir Next"/>
            </a:endParaRPr>
          </a:p>
        </p:txBody>
      </p:sp>
    </p:spTree>
    <p:extLst>
      <p:ext uri="{BB962C8B-B14F-4D97-AF65-F5344CB8AC3E}">
        <p14:creationId xmlns:p14="http://schemas.microsoft.com/office/powerpoint/2010/main" val="7752836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3D592-1512-8384-E03C-75495FF89B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Scope at a Glance</a:t>
            </a:r>
          </a:p>
        </p:txBody>
      </p:sp>
      <p:graphicFrame>
        <p:nvGraphicFramePr>
          <p:cNvPr id="8" name="Table 0">
            <a:extLst>
              <a:ext uri="{FF2B5EF4-FFF2-40B4-BE49-F238E27FC236}">
                <a16:creationId xmlns:a16="http://schemas.microsoft.com/office/drawing/2014/main" id="{49ECF5ED-F56F-718E-E8AD-DAAFE8C9D85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954390"/>
              </p:ext>
            </p:extLst>
          </p:nvPr>
        </p:nvGraphicFramePr>
        <p:xfrm>
          <a:off x="1548392" y="1331142"/>
          <a:ext cx="9273154" cy="3474720"/>
        </p:xfrm>
        <a:graphic>
          <a:graphicData uri="http://schemas.openxmlformats.org/drawingml/2006/table">
            <a:tbl>
              <a:tblPr/>
              <a:tblGrid>
                <a:gridCol w="2920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526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2409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</a:rPr>
                        <a:t>SOW Area</a:t>
                      </a:r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4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>
                          <a:solidFill>
                            <a:srgbClr val="FFFFFF"/>
                          </a:solidFill>
                        </a:rPr>
                        <a:t>What It Covers</a:t>
                      </a:r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583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>
                          <a:solidFill>
                            <a:srgbClr val="1F2937"/>
                          </a:solidFill>
                        </a:rPr>
                        <a:t>General Requirements</a:t>
                      </a:r>
                      <a:endParaRPr lang="en-US" sz="1600"/>
                    </a:p>
                  </a:txBody>
                  <a:tcPr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>
                          <a:solidFill>
                            <a:srgbClr val="1F2937"/>
                          </a:solidFill>
                        </a:rPr>
                        <a:t>Requirements framework and service performance standards applied across the network</a:t>
                      </a:r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69416871"/>
                  </a:ext>
                </a:extLst>
              </a:tr>
              <a:tr h="15583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>
                          <a:solidFill>
                            <a:srgbClr val="1F2937"/>
                          </a:solidFill>
                        </a:rPr>
                        <a:t>Management</a:t>
                      </a:r>
                      <a:endParaRPr lang="en-US" sz="1600"/>
                    </a:p>
                  </a:txBody>
                  <a:tcPr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>
                          <a:solidFill>
                            <a:srgbClr val="1F2937"/>
                          </a:solidFill>
                        </a:rPr>
                        <a:t>Program management, mission assurance, industrial safety and EHS, security, and cybersecurity</a:t>
                      </a:r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02026463"/>
                  </a:ext>
                </a:extLst>
              </a:tr>
              <a:tr h="15583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>
                          <a:solidFill>
                            <a:srgbClr val="1F2937"/>
                          </a:solidFill>
                        </a:rPr>
                        <a:t>Unified Network Management</a:t>
                      </a:r>
                      <a:endParaRPr lang="en-US" sz="1600"/>
                    </a:p>
                  </a:txBody>
                  <a:tcPr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>
                          <a:solidFill>
                            <a:srgbClr val="1F2937"/>
                          </a:solidFill>
                        </a:rPr>
                        <a:t>Evolution and standardization, continuous improvement, integration, KPI tracking, enterprise coordination</a:t>
                      </a:r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29637197"/>
                  </a:ext>
                </a:extLst>
              </a:tr>
              <a:tr h="15583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>
                          <a:solidFill>
                            <a:srgbClr val="1F2937"/>
                          </a:solidFill>
                        </a:rPr>
                        <a:t>Operations &amp; Maintenance</a:t>
                      </a:r>
                      <a:endParaRPr lang="en-US" sz="1600"/>
                    </a:p>
                  </a:txBody>
                  <a:tcPr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>
                          <a:solidFill>
                            <a:srgbClr val="1F2937"/>
                          </a:solidFill>
                        </a:rPr>
                        <a:t>Operations, COOP, maintenance, recurring sustaining engineering, facilities, logistics, spectrum</a:t>
                      </a:r>
                      <a:endParaRPr lang="en-US" sz="1600"/>
                    </a:p>
                  </a:txBody>
                  <a:tcPr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0161153"/>
                  </a:ext>
                </a:extLst>
              </a:tr>
              <a:tr h="155835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>
                          <a:solidFill>
                            <a:srgbClr val="1F2937"/>
                          </a:solidFill>
                        </a:rPr>
                        <a:t>Development &amp; Modernization</a:t>
                      </a:r>
                      <a:endParaRPr lang="en-US" sz="1600"/>
                    </a:p>
                  </a:txBody>
                  <a:tcPr anchor="ctr"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F2937"/>
                          </a:solidFill>
                        </a:rPr>
                        <a:t>Systems architecture and engineering, special studies and MI&amp;SS, integration and test, mission integration, non-recurring sustaining engineering</a:t>
                      </a:r>
                      <a:endParaRPr lang="en-US" sz="1600" dirty="0"/>
                    </a:p>
                  </a:txBody>
                  <a:tcPr>
                    <a:lnL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7CFD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5523149"/>
                  </a:ext>
                </a:extLst>
              </a:tr>
            </a:tbl>
          </a:graphicData>
        </a:graphic>
      </p:graphicFrame>
      <p:sp>
        <p:nvSpPr>
          <p:cNvPr id="10" name="Text 1">
            <a:extLst>
              <a:ext uri="{FF2B5EF4-FFF2-40B4-BE49-F238E27FC236}">
                <a16:creationId xmlns:a16="http://schemas.microsoft.com/office/drawing/2014/main" id="{D2C3DB97-B1B4-1D29-B365-6B1EEC520225}"/>
              </a:ext>
            </a:extLst>
          </p:cNvPr>
          <p:cNvSpPr/>
          <p:nvPr/>
        </p:nvSpPr>
        <p:spPr>
          <a:xfrm>
            <a:off x="365760" y="960120"/>
            <a:ext cx="8412480" cy="320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i="1">
                <a:solidFill>
                  <a:srgbClr val="6B7280"/>
                </a:solidFill>
              </a:rPr>
              <a:t>The draft SOW describes the functions needed to support an integrated end-to-end network. Task orders will define the specific work.</a:t>
            </a:r>
            <a:endParaRPr lang="en-US" sz="120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BC52823-0CCD-DC12-B77E-E5770871E821}"/>
              </a:ext>
            </a:extLst>
          </p:cNvPr>
          <p:cNvSpPr/>
          <p:nvPr/>
        </p:nvSpPr>
        <p:spPr>
          <a:xfrm>
            <a:off x="1548392" y="5574714"/>
            <a:ext cx="9273154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>
                <a:latin typeface="Public Sans" pitchFamily="2" charset="0"/>
              </a:rPr>
              <a:t>The SOW governs. </a:t>
            </a:r>
          </a:p>
          <a:p>
            <a:pPr algn="ctr"/>
            <a:r>
              <a:rPr lang="en-US">
                <a:latin typeface="Public Sans" pitchFamily="2" charset="0"/>
              </a:rPr>
              <a:t>Where anything said today differs from the posted draft SOW, the SOW controls.</a:t>
            </a:r>
          </a:p>
        </p:txBody>
      </p:sp>
    </p:spTree>
    <p:extLst>
      <p:ext uri="{BB962C8B-B14F-4D97-AF65-F5344CB8AC3E}">
        <p14:creationId xmlns:p14="http://schemas.microsoft.com/office/powerpoint/2010/main" val="3783285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CDA01-3DC2-BE6A-9A9F-439DDC5C1A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Representative Functions Performed Across the Network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3A338F5C-F6CB-A862-62CE-09A66B1A50F9}"/>
              </a:ext>
            </a:extLst>
          </p:cNvPr>
          <p:cNvGrpSpPr/>
          <p:nvPr/>
        </p:nvGrpSpPr>
        <p:grpSpPr>
          <a:xfrm>
            <a:off x="4411872" y="1194964"/>
            <a:ext cx="3368499" cy="4799716"/>
            <a:chOff x="3910016" y="1194964"/>
            <a:chExt cx="3368499" cy="4799716"/>
          </a:xfrm>
        </p:grpSpPr>
        <p:pic>
          <p:nvPicPr>
            <p:cNvPr id="46" name="Picture Placeholder 10">
              <a:extLst>
                <a:ext uri="{FF2B5EF4-FFF2-40B4-BE49-F238E27FC236}">
                  <a16:creationId xmlns:a16="http://schemas.microsoft.com/office/drawing/2014/main" id="{91708237-5C33-EF2F-4D5A-A06508FC225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910016" y="1273175"/>
              <a:ext cx="822325" cy="823913"/>
            </a:xfrm>
            <a:prstGeom prst="ellipse">
              <a:avLst/>
            </a:prstGeom>
            <a:solidFill>
              <a:srgbClr val="000000">
                <a:lumMod val="75000"/>
                <a:lumOff val="25000"/>
              </a:srgbClr>
            </a:solidFill>
          </p:spPr>
        </p:pic>
        <p:pic>
          <p:nvPicPr>
            <p:cNvPr id="47" name="Picture Placeholder 14">
              <a:extLst>
                <a:ext uri="{FF2B5EF4-FFF2-40B4-BE49-F238E27FC236}">
                  <a16:creationId xmlns:a16="http://schemas.microsoft.com/office/drawing/2014/main" id="{0920171D-298C-D13B-6FBC-DBA6A18048A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910016" y="2513013"/>
              <a:ext cx="822325" cy="822325"/>
            </a:xfrm>
            <a:prstGeom prst="ellipse">
              <a:avLst/>
            </a:prstGeom>
            <a:solidFill>
              <a:srgbClr val="000000">
                <a:lumMod val="75000"/>
                <a:lumOff val="25000"/>
              </a:srgbClr>
            </a:solidFill>
          </p:spPr>
        </p:pic>
        <p:pic>
          <p:nvPicPr>
            <p:cNvPr id="48" name="Picture Placeholder 12">
              <a:extLst>
                <a:ext uri="{FF2B5EF4-FFF2-40B4-BE49-F238E27FC236}">
                  <a16:creationId xmlns:a16="http://schemas.microsoft.com/office/drawing/2014/main" id="{2DE0A028-AC94-26D6-D6B2-AEADE5D21E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910016" y="3770313"/>
              <a:ext cx="822325" cy="822325"/>
            </a:xfrm>
            <a:prstGeom prst="ellipse">
              <a:avLst/>
            </a:prstGeom>
            <a:solidFill>
              <a:srgbClr val="000000">
                <a:lumMod val="75000"/>
                <a:lumOff val="25000"/>
              </a:srgbClr>
            </a:solidFill>
          </p:spPr>
        </p:pic>
        <p:sp>
          <p:nvSpPr>
            <p:cNvPr id="49" name="Text Placeholder 44">
              <a:extLst>
                <a:ext uri="{FF2B5EF4-FFF2-40B4-BE49-F238E27FC236}">
                  <a16:creationId xmlns:a16="http://schemas.microsoft.com/office/drawing/2014/main" id="{C15E76A1-A919-354E-CDE4-E38EF58F2004}"/>
                </a:ext>
              </a:extLst>
            </p:cNvPr>
            <p:cNvSpPr txBox="1">
              <a:spLocks/>
            </p:cNvSpPr>
            <p:nvPr/>
          </p:nvSpPr>
          <p:spPr>
            <a:xfrm>
              <a:off x="4901074" y="1522877"/>
              <a:ext cx="2377440" cy="524201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450"/>
                </a:spcBef>
                <a:buFont typeface="Arial" panose="020B0604020202020204" pitchFamily="34" charset="0"/>
                <a:buNone/>
                <a:defRPr sz="9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Experts chartered to support launches, docking, undocking, and splashdown. </a:t>
              </a:r>
            </a:p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0" name="Text Placeholder 45">
              <a:extLst>
                <a:ext uri="{FF2B5EF4-FFF2-40B4-BE49-F238E27FC236}">
                  <a16:creationId xmlns:a16="http://schemas.microsoft.com/office/drawing/2014/main" id="{DDEF032C-14A4-913A-B4AD-023674462579}"/>
                </a:ext>
              </a:extLst>
            </p:cNvPr>
            <p:cNvSpPr txBox="1">
              <a:spLocks/>
            </p:cNvSpPr>
            <p:nvPr/>
          </p:nvSpPr>
          <p:spPr>
            <a:xfrm>
              <a:off x="4901074" y="1194964"/>
              <a:ext cx="2377440" cy="262100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050" b="1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Technical Operations &amp; Analysis</a:t>
              </a:r>
            </a:p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" name="Text Placeholder 46">
              <a:extLst>
                <a:ext uri="{FF2B5EF4-FFF2-40B4-BE49-F238E27FC236}">
                  <a16:creationId xmlns:a16="http://schemas.microsoft.com/office/drawing/2014/main" id="{05FDBB2E-80FC-AF32-621B-1AE0D431B49C}"/>
                </a:ext>
              </a:extLst>
            </p:cNvPr>
            <p:cNvSpPr txBox="1">
              <a:spLocks/>
            </p:cNvSpPr>
            <p:nvPr/>
          </p:nvSpPr>
          <p:spPr>
            <a:xfrm>
              <a:off x="4901074" y="2731656"/>
              <a:ext cx="2377440" cy="524201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450"/>
                </a:spcBef>
                <a:buFont typeface="Arial" panose="020B0604020202020204" pitchFamily="34" charset="0"/>
                <a:buNone/>
                <a:defRPr sz="9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Responsible for testing and verification of change to the operational system.  </a:t>
              </a:r>
            </a:p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" name="Text Placeholder 47">
              <a:extLst>
                <a:ext uri="{FF2B5EF4-FFF2-40B4-BE49-F238E27FC236}">
                  <a16:creationId xmlns:a16="http://schemas.microsoft.com/office/drawing/2014/main" id="{960358A0-6F35-09ED-ACEE-A40DFB3A3B1E}"/>
                </a:ext>
              </a:extLst>
            </p:cNvPr>
            <p:cNvSpPr txBox="1">
              <a:spLocks/>
            </p:cNvSpPr>
            <p:nvPr/>
          </p:nvSpPr>
          <p:spPr>
            <a:xfrm>
              <a:off x="4901074" y="2426878"/>
              <a:ext cx="2377440" cy="262100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050" b="1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Systems Integration &amp; Test</a:t>
              </a:r>
            </a:p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3" name="Text Placeholder 48">
              <a:extLst>
                <a:ext uri="{FF2B5EF4-FFF2-40B4-BE49-F238E27FC236}">
                  <a16:creationId xmlns:a16="http://schemas.microsoft.com/office/drawing/2014/main" id="{ECEC977D-1BF2-3552-1742-CEBBC445F4F9}"/>
                </a:ext>
              </a:extLst>
            </p:cNvPr>
            <p:cNvSpPr txBox="1">
              <a:spLocks/>
            </p:cNvSpPr>
            <p:nvPr/>
          </p:nvSpPr>
          <p:spPr>
            <a:xfrm>
              <a:off x="4901074" y="3993949"/>
              <a:ext cx="2377440" cy="524201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450"/>
                </a:spcBef>
                <a:buFont typeface="Arial" panose="020B0604020202020204" pitchFamily="34" charset="0"/>
                <a:buNone/>
                <a:defRPr sz="9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Responsible for 24x7 maintenance and operational support of operations buildings, antenna structures, &amp; buildings </a:t>
              </a:r>
            </a:p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4" name="Text Placeholder 49">
              <a:extLst>
                <a:ext uri="{FF2B5EF4-FFF2-40B4-BE49-F238E27FC236}">
                  <a16:creationId xmlns:a16="http://schemas.microsoft.com/office/drawing/2014/main" id="{FEB7B6CA-472B-765E-5242-7CC0D36E4F88}"/>
                </a:ext>
              </a:extLst>
            </p:cNvPr>
            <p:cNvSpPr txBox="1">
              <a:spLocks/>
            </p:cNvSpPr>
            <p:nvPr/>
          </p:nvSpPr>
          <p:spPr>
            <a:xfrm>
              <a:off x="4901074" y="3700627"/>
              <a:ext cx="2377440" cy="262100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050" b="1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Facilities</a:t>
              </a:r>
            </a:p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75" name="Picture Placeholder 4">
              <a:extLst>
                <a:ext uri="{FF2B5EF4-FFF2-40B4-BE49-F238E27FC236}">
                  <a16:creationId xmlns:a16="http://schemas.microsoft.com/office/drawing/2014/main" id="{0FA5CC67-BB4B-2967-6F16-6D276B574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910016" y="5170767"/>
              <a:ext cx="822325" cy="823913"/>
            </a:xfrm>
            <a:prstGeom prst="ellipse">
              <a:avLst/>
            </a:prstGeom>
            <a:solidFill>
              <a:srgbClr val="000000">
                <a:lumMod val="75000"/>
                <a:lumOff val="25000"/>
              </a:srgbClr>
            </a:solidFill>
          </p:spPr>
        </p:pic>
        <p:sp>
          <p:nvSpPr>
            <p:cNvPr id="76" name="Text Placeholder 44">
              <a:extLst>
                <a:ext uri="{FF2B5EF4-FFF2-40B4-BE49-F238E27FC236}">
                  <a16:creationId xmlns:a16="http://schemas.microsoft.com/office/drawing/2014/main" id="{BDBE287C-61C5-C951-8D17-9999FAC8FAEA}"/>
                </a:ext>
              </a:extLst>
            </p:cNvPr>
            <p:cNvSpPr txBox="1">
              <a:spLocks/>
            </p:cNvSpPr>
            <p:nvPr/>
          </p:nvSpPr>
          <p:spPr>
            <a:xfrm>
              <a:off x="4901075" y="5462472"/>
              <a:ext cx="2377440" cy="524201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450"/>
                </a:spcBef>
                <a:buFont typeface="Arial" panose="020B0604020202020204" pitchFamily="34" charset="0"/>
                <a:buNone/>
                <a:defRPr sz="9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Responsible for developing and delivering training programs. Technical publication are responsible for updating procedures.  </a:t>
              </a:r>
            </a:p>
          </p:txBody>
        </p:sp>
        <p:sp>
          <p:nvSpPr>
            <p:cNvPr id="77" name="Text Placeholder 45">
              <a:extLst>
                <a:ext uri="{FF2B5EF4-FFF2-40B4-BE49-F238E27FC236}">
                  <a16:creationId xmlns:a16="http://schemas.microsoft.com/office/drawing/2014/main" id="{5A93F5C4-9C1F-E79E-4D81-60DF519B4686}"/>
                </a:ext>
              </a:extLst>
            </p:cNvPr>
            <p:cNvSpPr txBox="1">
              <a:spLocks/>
            </p:cNvSpPr>
            <p:nvPr/>
          </p:nvSpPr>
          <p:spPr>
            <a:xfrm>
              <a:off x="4901074" y="5134391"/>
              <a:ext cx="2377440" cy="262100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050" b="1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Training &amp; Documentation</a:t>
              </a:r>
            </a:p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86" name="Text 1">
            <a:extLst>
              <a:ext uri="{FF2B5EF4-FFF2-40B4-BE49-F238E27FC236}">
                <a16:creationId xmlns:a16="http://schemas.microsoft.com/office/drawing/2014/main" id="{1EE4098D-6896-2808-1F70-B2C4B6930CA3}"/>
              </a:ext>
            </a:extLst>
          </p:cNvPr>
          <p:cNvSpPr/>
          <p:nvPr/>
        </p:nvSpPr>
        <p:spPr>
          <a:xfrm>
            <a:off x="8099313" y="6358089"/>
            <a:ext cx="3383280" cy="276999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1200">
                <a:solidFill>
                  <a:schemeClr val="lt1"/>
                </a:solidFill>
                <a:latin typeface="Public Sans" pitchFamily="2" charset="0"/>
              </a:rPr>
              <a:t>Specific functions and staffing vary by site.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A87CDE93-4D3C-8A46-6D2B-BEAB29D02FF5}"/>
              </a:ext>
            </a:extLst>
          </p:cNvPr>
          <p:cNvGrpSpPr/>
          <p:nvPr/>
        </p:nvGrpSpPr>
        <p:grpSpPr>
          <a:xfrm>
            <a:off x="8437462" y="1194964"/>
            <a:ext cx="3370240" cy="4719917"/>
            <a:chOff x="8437462" y="1236799"/>
            <a:chExt cx="3370240" cy="4719917"/>
          </a:xfrm>
        </p:grpSpPr>
        <p:pic>
          <p:nvPicPr>
            <p:cNvPr id="55" name="Picture Placeholder 8">
              <a:extLst>
                <a:ext uri="{FF2B5EF4-FFF2-40B4-BE49-F238E27FC236}">
                  <a16:creationId xmlns:a16="http://schemas.microsoft.com/office/drawing/2014/main" id="{B424DACC-8C72-02D5-8E93-90C2CADEBD6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439050" y="1273175"/>
              <a:ext cx="822325" cy="823913"/>
            </a:xfrm>
            <a:prstGeom prst="ellipse">
              <a:avLst/>
            </a:prstGeom>
            <a:solidFill>
              <a:srgbClr val="000000">
                <a:lumMod val="75000"/>
                <a:lumOff val="25000"/>
              </a:srgbClr>
            </a:solidFill>
          </p:spPr>
        </p:pic>
        <p:pic>
          <p:nvPicPr>
            <p:cNvPr id="56" name="Picture Placeholder 16">
              <a:extLst>
                <a:ext uri="{FF2B5EF4-FFF2-40B4-BE49-F238E27FC236}">
                  <a16:creationId xmlns:a16="http://schemas.microsoft.com/office/drawing/2014/main" id="{AC4298C3-1BA0-D7D5-5EF0-8970D1419EA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439050" y="2513013"/>
              <a:ext cx="822325" cy="822325"/>
            </a:xfrm>
            <a:prstGeom prst="ellipse">
              <a:avLst/>
            </a:prstGeom>
            <a:solidFill>
              <a:srgbClr val="000000">
                <a:lumMod val="75000"/>
                <a:lumOff val="25000"/>
              </a:srgbClr>
            </a:solidFill>
          </p:spPr>
        </p:pic>
        <p:pic>
          <p:nvPicPr>
            <p:cNvPr id="57" name="Picture Placeholder 18">
              <a:extLst>
                <a:ext uri="{FF2B5EF4-FFF2-40B4-BE49-F238E27FC236}">
                  <a16:creationId xmlns:a16="http://schemas.microsoft.com/office/drawing/2014/main" id="{80837429-7565-0E7D-34B9-CC6D1062498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439050" y="3770313"/>
              <a:ext cx="822325" cy="822325"/>
            </a:xfrm>
            <a:prstGeom prst="ellipse">
              <a:avLst/>
            </a:prstGeom>
            <a:solidFill>
              <a:srgbClr val="000000">
                <a:lumMod val="75000"/>
                <a:lumOff val="25000"/>
              </a:srgbClr>
            </a:solidFill>
          </p:spPr>
        </p:pic>
        <p:sp>
          <p:nvSpPr>
            <p:cNvPr id="58" name="Text Placeholder 53">
              <a:extLst>
                <a:ext uri="{FF2B5EF4-FFF2-40B4-BE49-F238E27FC236}">
                  <a16:creationId xmlns:a16="http://schemas.microsoft.com/office/drawing/2014/main" id="{B2BD28B8-CFDC-BC29-2C2E-53DD43EDDC42}"/>
                </a:ext>
              </a:extLst>
            </p:cNvPr>
            <p:cNvSpPr txBox="1">
              <a:spLocks/>
            </p:cNvSpPr>
            <p:nvPr/>
          </p:nvSpPr>
          <p:spPr>
            <a:xfrm>
              <a:off x="9430262" y="1522877"/>
              <a:ext cx="2377440" cy="524201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450"/>
                </a:spcBef>
                <a:buFont typeface="Arial" panose="020B0604020202020204" pitchFamily="34" charset="0"/>
                <a:buNone/>
                <a:defRPr sz="9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Safeguard information and technology infrastructure from various threats and vulnerabilities. </a:t>
              </a:r>
            </a:p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9" name="Text Placeholder 54">
              <a:extLst>
                <a:ext uri="{FF2B5EF4-FFF2-40B4-BE49-F238E27FC236}">
                  <a16:creationId xmlns:a16="http://schemas.microsoft.com/office/drawing/2014/main" id="{6AAC119C-8065-7278-6349-33E8C434CAAB}"/>
                </a:ext>
              </a:extLst>
            </p:cNvPr>
            <p:cNvSpPr txBox="1">
              <a:spLocks/>
            </p:cNvSpPr>
            <p:nvPr/>
          </p:nvSpPr>
          <p:spPr>
            <a:xfrm>
              <a:off x="9430262" y="1236799"/>
              <a:ext cx="2377440" cy="262100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050" b="1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IT Security</a:t>
              </a:r>
            </a:p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0" name="Text Placeholder 55">
              <a:extLst>
                <a:ext uri="{FF2B5EF4-FFF2-40B4-BE49-F238E27FC236}">
                  <a16:creationId xmlns:a16="http://schemas.microsoft.com/office/drawing/2014/main" id="{14CC60D0-8412-8E4C-F992-2CB1E25E55BB}"/>
                </a:ext>
              </a:extLst>
            </p:cNvPr>
            <p:cNvSpPr txBox="1">
              <a:spLocks/>
            </p:cNvSpPr>
            <p:nvPr/>
          </p:nvSpPr>
          <p:spPr>
            <a:xfrm>
              <a:off x="9430261" y="2796585"/>
              <a:ext cx="2377440" cy="524201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450"/>
                </a:spcBef>
                <a:buFont typeface="Arial" panose="020B0604020202020204" pitchFamily="34" charset="0"/>
                <a:buNone/>
                <a:defRPr sz="9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Responsible for system maintenance to include, system administration and network administration. </a:t>
              </a:r>
            </a:p>
          </p:txBody>
        </p:sp>
        <p:sp>
          <p:nvSpPr>
            <p:cNvPr id="61" name="Text Placeholder 56">
              <a:extLst>
                <a:ext uri="{FF2B5EF4-FFF2-40B4-BE49-F238E27FC236}">
                  <a16:creationId xmlns:a16="http://schemas.microsoft.com/office/drawing/2014/main" id="{AEE69CEA-724F-4B39-91B3-2989F0F09B8C}"/>
                </a:ext>
              </a:extLst>
            </p:cNvPr>
            <p:cNvSpPr txBox="1">
              <a:spLocks/>
            </p:cNvSpPr>
            <p:nvPr/>
          </p:nvSpPr>
          <p:spPr>
            <a:xfrm>
              <a:off x="9430262" y="2468713"/>
              <a:ext cx="2377440" cy="262100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050" b="1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Computer &amp; Network Eng</a:t>
              </a:r>
            </a:p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2" name="Text Placeholder 57">
              <a:extLst>
                <a:ext uri="{FF2B5EF4-FFF2-40B4-BE49-F238E27FC236}">
                  <a16:creationId xmlns:a16="http://schemas.microsoft.com/office/drawing/2014/main" id="{F7D99968-3398-7E75-AADE-2D02ABF1CBC6}"/>
                </a:ext>
              </a:extLst>
            </p:cNvPr>
            <p:cNvSpPr txBox="1">
              <a:spLocks/>
            </p:cNvSpPr>
            <p:nvPr/>
          </p:nvSpPr>
          <p:spPr>
            <a:xfrm>
              <a:off x="9430262" y="3993949"/>
              <a:ext cx="2377440" cy="524201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450"/>
                </a:spcBef>
                <a:buFont typeface="Arial" panose="020B0604020202020204" pitchFamily="34" charset="0"/>
                <a:buNone/>
                <a:defRPr sz="9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Responsible for software development and maintenance. </a:t>
              </a:r>
            </a:p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63" name="Text Placeholder 58">
              <a:extLst>
                <a:ext uri="{FF2B5EF4-FFF2-40B4-BE49-F238E27FC236}">
                  <a16:creationId xmlns:a16="http://schemas.microsoft.com/office/drawing/2014/main" id="{BD01413A-F03A-0E70-BA33-1C25F0F58323}"/>
                </a:ext>
              </a:extLst>
            </p:cNvPr>
            <p:cNvSpPr txBox="1">
              <a:spLocks/>
            </p:cNvSpPr>
            <p:nvPr/>
          </p:nvSpPr>
          <p:spPr>
            <a:xfrm>
              <a:off x="9430262" y="3700627"/>
              <a:ext cx="2377440" cy="262100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050" b="1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Software Eng.</a:t>
              </a:r>
            </a:p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9" name="Text Placeholder 53">
              <a:extLst>
                <a:ext uri="{FF2B5EF4-FFF2-40B4-BE49-F238E27FC236}">
                  <a16:creationId xmlns:a16="http://schemas.microsoft.com/office/drawing/2014/main" id="{185FC4C9-EB61-E58F-EC51-07A87E1C4BE8}"/>
                </a:ext>
              </a:extLst>
            </p:cNvPr>
            <p:cNvSpPr txBox="1">
              <a:spLocks/>
            </p:cNvSpPr>
            <p:nvPr/>
          </p:nvSpPr>
          <p:spPr>
            <a:xfrm>
              <a:off x="9430262" y="5402535"/>
              <a:ext cx="2377440" cy="524201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450"/>
                </a:spcBef>
                <a:buFont typeface="Arial" panose="020B0604020202020204" pitchFamily="34" charset="0"/>
                <a:buNone/>
                <a:defRPr sz="9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Spacecraft Engineering</a:t>
              </a:r>
            </a:p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en-US" sz="1050">
                  <a:solidFill>
                    <a:schemeClr val="tx1"/>
                  </a:solidFill>
                </a:rPr>
                <a:t>Mission Integration</a:t>
              </a:r>
            </a:p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Spectrum Manag</a:t>
              </a:r>
              <a:r>
                <a:rPr lang="en-US" sz="1050" err="1">
                  <a:solidFill>
                    <a:schemeClr val="tx1"/>
                  </a:solidFill>
                </a:rPr>
                <a:t>ement</a:t>
              </a: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80" name="Text Placeholder 54">
              <a:extLst>
                <a:ext uri="{FF2B5EF4-FFF2-40B4-BE49-F238E27FC236}">
                  <a16:creationId xmlns:a16="http://schemas.microsoft.com/office/drawing/2014/main" id="{6E50693B-EEF7-FFBB-BCCC-B6540F26196B}"/>
                </a:ext>
              </a:extLst>
            </p:cNvPr>
            <p:cNvSpPr txBox="1">
              <a:spLocks/>
            </p:cNvSpPr>
            <p:nvPr/>
          </p:nvSpPr>
          <p:spPr>
            <a:xfrm>
              <a:off x="9430262" y="5116457"/>
              <a:ext cx="2377440" cy="262100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050" b="1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Specialized Functions</a:t>
              </a:r>
            </a:p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92" name="Picture Placeholder 4">
              <a:extLst>
                <a:ext uri="{FF2B5EF4-FFF2-40B4-BE49-F238E27FC236}">
                  <a16:creationId xmlns:a16="http://schemas.microsoft.com/office/drawing/2014/main" id="{CD448723-E789-2250-F6A4-CDE68C99AA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8437462" y="5134391"/>
              <a:ext cx="823913" cy="822325"/>
            </a:xfrm>
            <a:prstGeom prst="ellipse">
              <a:avLst/>
            </a:prstGeom>
            <a:solidFill>
              <a:srgbClr val="000000">
                <a:lumMod val="75000"/>
                <a:lumOff val="25000"/>
              </a:srgbClr>
            </a:solidFill>
          </p:spPr>
        </p:pic>
      </p:grpSp>
      <p:grpSp>
        <p:nvGrpSpPr>
          <p:cNvPr id="95" name="Group 94">
            <a:extLst>
              <a:ext uri="{FF2B5EF4-FFF2-40B4-BE49-F238E27FC236}">
                <a16:creationId xmlns:a16="http://schemas.microsoft.com/office/drawing/2014/main" id="{2D471950-B6C8-7722-A0E6-8E6B7B5CBA25}"/>
              </a:ext>
            </a:extLst>
          </p:cNvPr>
          <p:cNvGrpSpPr/>
          <p:nvPr/>
        </p:nvGrpSpPr>
        <p:grpSpPr>
          <a:xfrm>
            <a:off x="365760" y="1194964"/>
            <a:ext cx="3387433" cy="4751426"/>
            <a:chOff x="365760" y="1236799"/>
            <a:chExt cx="3387433" cy="4751426"/>
          </a:xfrm>
        </p:grpSpPr>
        <p:pic>
          <p:nvPicPr>
            <p:cNvPr id="37" name="Picture Placeholder 2">
              <a:extLst>
                <a:ext uri="{FF2B5EF4-FFF2-40B4-BE49-F238E27FC236}">
                  <a16:creationId xmlns:a16="http://schemas.microsoft.com/office/drawing/2014/main" id="{DA1EEE10-9059-C8C9-0CDB-27D38742C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83740" y="1273175"/>
              <a:ext cx="823913" cy="823913"/>
            </a:xfrm>
            <a:prstGeom prst="ellipse">
              <a:avLst/>
            </a:prstGeom>
            <a:solidFill>
              <a:srgbClr val="000000">
                <a:lumMod val="75000"/>
                <a:lumOff val="25000"/>
              </a:srgbClr>
            </a:solidFill>
          </p:spPr>
        </p:pic>
        <p:pic>
          <p:nvPicPr>
            <p:cNvPr id="39" name="Picture Placeholder 6">
              <a:extLst>
                <a:ext uri="{FF2B5EF4-FFF2-40B4-BE49-F238E27FC236}">
                  <a16:creationId xmlns:a16="http://schemas.microsoft.com/office/drawing/2014/main" id="{5B7AAD0D-07F1-64CA-2961-A89522BF8B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83740" y="3770313"/>
              <a:ext cx="823913" cy="822325"/>
            </a:xfrm>
            <a:prstGeom prst="ellipse">
              <a:avLst/>
            </a:prstGeom>
            <a:solidFill>
              <a:srgbClr val="000000">
                <a:lumMod val="75000"/>
                <a:lumOff val="25000"/>
              </a:srgbClr>
            </a:solidFill>
          </p:spPr>
        </p:pic>
        <p:sp>
          <p:nvSpPr>
            <p:cNvPr id="40" name="Text Placeholder 31">
              <a:extLst>
                <a:ext uri="{FF2B5EF4-FFF2-40B4-BE49-F238E27FC236}">
                  <a16:creationId xmlns:a16="http://schemas.microsoft.com/office/drawing/2014/main" id="{69D23B37-9635-A3D7-1FB2-241DADB2F0CF}"/>
                </a:ext>
              </a:extLst>
            </p:cNvPr>
            <p:cNvSpPr txBox="1">
              <a:spLocks/>
            </p:cNvSpPr>
            <p:nvPr/>
          </p:nvSpPr>
          <p:spPr>
            <a:xfrm>
              <a:off x="1375753" y="1574209"/>
              <a:ext cx="2377440" cy="524201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450"/>
                </a:spcBef>
                <a:buFont typeface="Arial" panose="020B0604020202020204" pitchFamily="34" charset="0"/>
                <a:buNone/>
                <a:defRPr sz="9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24x7 certified crews and support staff.</a:t>
              </a:r>
            </a:p>
          </p:txBody>
        </p:sp>
        <p:sp>
          <p:nvSpPr>
            <p:cNvPr id="41" name="Text Placeholder 32">
              <a:extLst>
                <a:ext uri="{FF2B5EF4-FFF2-40B4-BE49-F238E27FC236}">
                  <a16:creationId xmlns:a16="http://schemas.microsoft.com/office/drawing/2014/main" id="{5EC999A7-749E-3421-6A81-0E7CC4CE37DD}"/>
                </a:ext>
              </a:extLst>
            </p:cNvPr>
            <p:cNvSpPr txBox="1">
              <a:spLocks/>
            </p:cNvSpPr>
            <p:nvPr/>
          </p:nvSpPr>
          <p:spPr>
            <a:xfrm>
              <a:off x="1375753" y="1236799"/>
              <a:ext cx="2377440" cy="262100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050" b="1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Operations Department</a:t>
              </a:r>
            </a:p>
          </p:txBody>
        </p:sp>
        <p:sp>
          <p:nvSpPr>
            <p:cNvPr id="42" name="Text Placeholder 33">
              <a:extLst>
                <a:ext uri="{FF2B5EF4-FFF2-40B4-BE49-F238E27FC236}">
                  <a16:creationId xmlns:a16="http://schemas.microsoft.com/office/drawing/2014/main" id="{9908BEC1-43AD-5442-B12C-F505999F0A82}"/>
                </a:ext>
              </a:extLst>
            </p:cNvPr>
            <p:cNvSpPr txBox="1">
              <a:spLocks/>
            </p:cNvSpPr>
            <p:nvPr/>
          </p:nvSpPr>
          <p:spPr>
            <a:xfrm>
              <a:off x="1375753" y="2795816"/>
              <a:ext cx="2377440" cy="524201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450"/>
                </a:spcBef>
                <a:buFont typeface="Arial" panose="020B0604020202020204" pitchFamily="34" charset="0"/>
                <a:buNone/>
                <a:defRPr sz="9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defRPr/>
              </a:pPr>
              <a:r>
                <a:rPr lang="en-US" sz="1050">
                  <a:solidFill>
                    <a:schemeClr val="tx1"/>
                  </a:solidFill>
                </a:rPr>
                <a:t>Communications, Physical, and Personnel Security</a:t>
              </a:r>
            </a:p>
          </p:txBody>
        </p:sp>
        <p:sp>
          <p:nvSpPr>
            <p:cNvPr id="43" name="Text Placeholder 34">
              <a:extLst>
                <a:ext uri="{FF2B5EF4-FFF2-40B4-BE49-F238E27FC236}">
                  <a16:creationId xmlns:a16="http://schemas.microsoft.com/office/drawing/2014/main" id="{0C1C8460-CBFF-4692-BDC6-4DE4EEA18B9E}"/>
                </a:ext>
              </a:extLst>
            </p:cNvPr>
            <p:cNvSpPr txBox="1">
              <a:spLocks/>
            </p:cNvSpPr>
            <p:nvPr/>
          </p:nvSpPr>
          <p:spPr>
            <a:xfrm>
              <a:off x="1375753" y="2468713"/>
              <a:ext cx="2377440" cy="262100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050" b="1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Network Integrity</a:t>
              </a:r>
            </a:p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4" name="Text Placeholder 35">
              <a:extLst>
                <a:ext uri="{FF2B5EF4-FFF2-40B4-BE49-F238E27FC236}">
                  <a16:creationId xmlns:a16="http://schemas.microsoft.com/office/drawing/2014/main" id="{8E1D0F61-BF19-07F6-F610-23DE9092BC5A}"/>
                </a:ext>
              </a:extLst>
            </p:cNvPr>
            <p:cNvSpPr txBox="1">
              <a:spLocks/>
            </p:cNvSpPr>
            <p:nvPr/>
          </p:nvSpPr>
          <p:spPr>
            <a:xfrm>
              <a:off x="1375753" y="3993948"/>
              <a:ext cx="2377440" cy="524201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450"/>
                </a:spcBef>
                <a:buFont typeface="Arial" panose="020B0604020202020204" pitchFamily="34" charset="0"/>
                <a:buNone/>
                <a:defRPr sz="9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Responsible for maintaining and repairing system hardware. Includes 24x7 personnel for emergency HW repair. </a:t>
              </a:r>
            </a:p>
          </p:txBody>
        </p:sp>
        <p:sp>
          <p:nvSpPr>
            <p:cNvPr id="45" name="Text Placeholder 36">
              <a:extLst>
                <a:ext uri="{FF2B5EF4-FFF2-40B4-BE49-F238E27FC236}">
                  <a16:creationId xmlns:a16="http://schemas.microsoft.com/office/drawing/2014/main" id="{03E47888-D9C4-2647-0F6F-76BE6549FFE5}"/>
                </a:ext>
              </a:extLst>
            </p:cNvPr>
            <p:cNvSpPr txBox="1">
              <a:spLocks/>
            </p:cNvSpPr>
            <p:nvPr/>
          </p:nvSpPr>
          <p:spPr>
            <a:xfrm>
              <a:off x="1375753" y="3700627"/>
              <a:ext cx="2377440" cy="262100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050" b="1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Hardware Maintenance Depot</a:t>
              </a:r>
            </a:p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73" name="Text Placeholder 31">
              <a:extLst>
                <a:ext uri="{FF2B5EF4-FFF2-40B4-BE49-F238E27FC236}">
                  <a16:creationId xmlns:a16="http://schemas.microsoft.com/office/drawing/2014/main" id="{6AAEE9FE-0E5A-7510-22B6-E16184CCBE48}"/>
                </a:ext>
              </a:extLst>
            </p:cNvPr>
            <p:cNvSpPr txBox="1">
              <a:spLocks/>
            </p:cNvSpPr>
            <p:nvPr/>
          </p:nvSpPr>
          <p:spPr>
            <a:xfrm>
              <a:off x="1375753" y="5464024"/>
              <a:ext cx="2377440" cy="524201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450"/>
                </a:spcBef>
                <a:buFont typeface="Arial" panose="020B0604020202020204" pitchFamily="34" charset="0"/>
                <a:buNone/>
                <a:defRPr sz="900" b="0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4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05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Ensures that the system technically fulfills the defined needs and requirements and that a proper system engineering approach is being followed.</a:t>
              </a:r>
            </a:p>
          </p:txBody>
        </p:sp>
        <p:sp>
          <p:nvSpPr>
            <p:cNvPr id="74" name="Text Placeholder 32">
              <a:extLst>
                <a:ext uri="{FF2B5EF4-FFF2-40B4-BE49-F238E27FC236}">
                  <a16:creationId xmlns:a16="http://schemas.microsoft.com/office/drawing/2014/main" id="{93C80FAC-F26E-D54B-AA66-043EFEBD52EE}"/>
                </a:ext>
              </a:extLst>
            </p:cNvPr>
            <p:cNvSpPr txBox="1">
              <a:spLocks/>
            </p:cNvSpPr>
            <p:nvPr/>
          </p:nvSpPr>
          <p:spPr>
            <a:xfrm>
              <a:off x="1375753" y="5188175"/>
              <a:ext cx="2377440" cy="262100"/>
            </a:xfrm>
            <a:prstGeom prst="rect">
              <a:avLst/>
            </a:prstGeom>
          </p:spPr>
          <p:txBody>
            <a:bodyPr numCol="1" spcCol="274320">
              <a:noAutofit/>
            </a:bodyPr>
            <a:lstStyle>
              <a:lvl1pPr marL="0" indent="0" algn="l" defTabSz="685783" rtl="0" eaLnBrk="1" latinLnBrk="0" hangingPunct="1">
                <a:lnSpc>
                  <a:spcPct val="100000"/>
                </a:lnSpc>
                <a:spcBef>
                  <a:spcPts val="750"/>
                </a:spcBef>
                <a:buFont typeface="Arial" panose="020B0604020202020204" pitchFamily="34" charset="0"/>
                <a:buNone/>
                <a:defRPr sz="1050" b="1" i="0" kern="1200">
                  <a:solidFill>
                    <a:schemeClr val="bg1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lvl1pPr>
              <a:lvl2pPr marL="342892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2pPr>
              <a:lvl3pPr marL="685783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50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3pPr>
              <a:lvl4pPr marL="1028675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4pPr>
              <a:lvl5pPr marL="1371566" indent="0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None/>
                <a:defRPr sz="1350" kern="1200">
                  <a:solidFill>
                    <a:schemeClr val="bg1"/>
                  </a:solidFill>
                  <a:latin typeface="+mn-lt"/>
                  <a:ea typeface="+mn-ea"/>
                  <a:cs typeface="+mn-cs"/>
                </a:defRPr>
              </a:lvl5pPr>
              <a:lvl6pPr marL="1885903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795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686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577" indent="-171446" algn="l" defTabSz="685783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685783" rtl="0" eaLnBrk="1" fontAlgn="auto" latinLnBrk="0" hangingPunct="1">
                <a:lnSpc>
                  <a:spcPct val="10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Systems Engineering</a:t>
              </a:r>
            </a:p>
          </p:txBody>
        </p:sp>
        <p:pic>
          <p:nvPicPr>
            <p:cNvPr id="81" name="Picture Placeholder 14">
              <a:extLst>
                <a:ext uri="{FF2B5EF4-FFF2-40B4-BE49-F238E27FC236}">
                  <a16:creationId xmlns:a16="http://schemas.microsoft.com/office/drawing/2014/main" id="{D99753F7-9667-5257-9D7B-2032EDB50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84298" y="5098347"/>
              <a:ext cx="822960" cy="822960"/>
            </a:xfrm>
            <a:prstGeom prst="ellipse">
              <a:avLst/>
            </a:prstGeom>
            <a:solidFill>
              <a:srgbClr val="000000">
                <a:lumMod val="75000"/>
                <a:lumOff val="25000"/>
              </a:srgbClr>
            </a:solidFill>
          </p:spPr>
        </p:pic>
        <p:pic>
          <p:nvPicPr>
            <p:cNvPr id="94" name="Picture Placeholder 6">
              <a:extLst>
                <a:ext uri="{FF2B5EF4-FFF2-40B4-BE49-F238E27FC236}">
                  <a16:creationId xmlns:a16="http://schemas.microsoft.com/office/drawing/2014/main" id="{7DF1B175-6D0C-1D0C-8C16-979091AD9C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365760" y="2509229"/>
              <a:ext cx="822325" cy="823913"/>
            </a:xfrm>
            <a:prstGeom prst="ellipse">
              <a:avLst/>
            </a:prstGeom>
            <a:solidFill>
              <a:srgbClr val="000000">
                <a:lumMod val="75000"/>
                <a:lumOff val="25000"/>
              </a:srgbClr>
            </a:solidFill>
          </p:spPr>
        </p:pic>
      </p:grpSp>
    </p:spTree>
    <p:extLst>
      <p:ext uri="{BB962C8B-B14F-4D97-AF65-F5344CB8AC3E}">
        <p14:creationId xmlns:p14="http://schemas.microsoft.com/office/powerpoint/2010/main" val="42589929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675CA-98E6-5EBA-2437-7DFC404D7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50">
                <a:latin typeface="Public Sans"/>
              </a:rPr>
              <a:t>UNNO Footprint</a:t>
            </a:r>
            <a:endParaRPr lang="en-US" err="1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F4631A-5826-E650-6743-FA1DFAB353A3}"/>
              </a:ext>
            </a:extLst>
          </p:cNvPr>
          <p:cNvSpPr/>
          <p:nvPr/>
        </p:nvSpPr>
        <p:spPr>
          <a:xfrm>
            <a:off x="386484" y="1108578"/>
            <a:ext cx="5577840" cy="309106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r>
              <a:rPr lang="en-US" b="1">
                <a:latin typeface="Public Sans" pitchFamily="2" charset="0"/>
              </a:rPr>
              <a:t>Legacy Deep Space Network</a:t>
            </a:r>
          </a:p>
          <a:p>
            <a:endParaRPr lang="en-US" sz="1400">
              <a:highlight>
                <a:srgbClr val="FF0000"/>
              </a:highlight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Public Sans"/>
              </a:rPr>
              <a:t>Central management and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Public Sans"/>
              </a:rPr>
              <a:t>Global logistics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Public Sans" pitchFamily="2" charset="0"/>
              </a:rPr>
              <a:t>Goldstone Deep Space Communications Complex (CA)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Public Sans" pitchFamily="2" charset="0"/>
              </a:rPr>
              <a:t>Merritt Island, FL — MIL-71 launch support facility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Public Sans" pitchFamily="2" charset="0"/>
              </a:rPr>
              <a:t>Coordination only: Madrid (MDSCC) and Canberra (CDSCC) — O&amp;M obtained through international agreement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AE0D82-2F51-EAA7-29CF-14F0117879E4}"/>
              </a:ext>
            </a:extLst>
          </p:cNvPr>
          <p:cNvSpPr/>
          <p:nvPr/>
        </p:nvSpPr>
        <p:spPr>
          <a:xfrm>
            <a:off x="6227678" y="1108578"/>
            <a:ext cx="5577840" cy="309106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r>
              <a:rPr lang="en-US" b="1">
                <a:latin typeface="Public Sans" pitchFamily="2" charset="0"/>
              </a:rPr>
              <a:t>Legacy Near Space Network</a:t>
            </a:r>
          </a:p>
          <a:p>
            <a:endParaRPr lang="en-US" sz="1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Public Sans" pitchFamily="2" charset="0"/>
              </a:rPr>
              <a:t>Space Relay ground: White Sands Complex, Guam Remote Station, Blossom Point Remote Station, Australian TDRS Facility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Public Sans" pitchFamily="2" charset="0"/>
              </a:rPr>
              <a:t>Direct-to-Earth: Wallops (VA), McMurdo (Antarctica), White Sands 1 (NM), Fairbanks (AK), Kennedy Uplink Station and Ponce de Leon (FL)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  <a:latin typeface="Public Sans" pitchFamily="2" charset="0"/>
              </a:rPr>
              <a:t>Other supporting facilities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>
              <a:solidFill>
                <a:schemeClr val="tx1"/>
              </a:solidFill>
              <a:latin typeface="Public Sans" pitchFamily="2" charset="0"/>
            </a:endParaRP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A261A16A-C84B-48C6-8F3E-5CCBA4FD5534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3740" y="4442695"/>
            <a:ext cx="11421776" cy="1747299"/>
          </a:xfr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bIns="91440" rtlCol="0" anchor="t">
            <a:normAutofit/>
          </a:bodyPr>
          <a:lstStyle/>
          <a:p>
            <a:pPr marL="0" indent="0">
              <a:spcAft>
                <a:spcPts val="800"/>
              </a:spcAft>
              <a:buSzPct val="100000"/>
              <a:buNone/>
            </a:pPr>
            <a:r>
              <a:rPr lang="en-US" sz="1800" b="1">
                <a:solidFill>
                  <a:schemeClr val="lt1"/>
                </a:solidFill>
              </a:rPr>
              <a:t>Space Segment — TDRS Constellation</a:t>
            </a:r>
          </a:p>
          <a:p>
            <a:pPr marL="285750" lvl="1" indent="-28575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</a:rPr>
              <a:t>Geosynchronous satellites over the Atlantic, Pacific, and Indian Ocean Regions, operating 24 hours a day, 365 days a year</a:t>
            </a:r>
          </a:p>
          <a:p>
            <a:pPr marL="285750" lvl="1" indent="-285750">
              <a:spcBef>
                <a:spcPts val="0"/>
              </a:spcBef>
              <a:buSzPct val="100000"/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bg1"/>
                </a:solidFill>
              </a:rPr>
              <a:t>1st generation: TDRS-3 (storage), TDRS-5, -6, -7 | 2nd generation: TDRS-8 | 3rd generation: TDRS-11, -12, -13 | plus STPSat-6</a:t>
            </a:r>
          </a:p>
        </p:txBody>
      </p:sp>
    </p:spTree>
    <p:extLst>
      <p:ext uri="{BB962C8B-B14F-4D97-AF65-F5344CB8AC3E}">
        <p14:creationId xmlns:p14="http://schemas.microsoft.com/office/powerpoint/2010/main" val="16584862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E94526-38A9-ED6B-B101-B6C6255D4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50">
                <a:latin typeface="Public Sans"/>
              </a:rPr>
              <a:t>Legacy DSN </a:t>
            </a:r>
            <a:endParaRPr lang="en-US" sz="3350"/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E09C7D84-76B3-82D4-5605-D7323D44F0F5}"/>
              </a:ext>
            </a:extLst>
          </p:cNvPr>
          <p:cNvSpPr/>
          <p:nvPr/>
        </p:nvSpPr>
        <p:spPr>
          <a:xfrm>
            <a:off x="419760" y="960120"/>
            <a:ext cx="8412480" cy="274320"/>
          </a:xfrm>
          <a:prstGeom prst="rect">
            <a:avLst/>
          </a:prstGeom>
          <a:noFill/>
          <a:ln/>
        </p:spPr>
        <p:txBody>
          <a:bodyPr wrap="square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200" i="1">
                <a:solidFill>
                  <a:srgbClr val="6B7280"/>
                </a:solidFill>
              </a:rPr>
              <a:t>Communication and navigation services beyond approximately two million kilometers from Earth.</a:t>
            </a:r>
            <a:endParaRPr lang="en-US" sz="12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80326EE-FC33-CF29-75A5-A1EDBAADB58F}"/>
              </a:ext>
            </a:extLst>
          </p:cNvPr>
          <p:cNvSpPr/>
          <p:nvPr/>
        </p:nvSpPr>
        <p:spPr>
          <a:xfrm>
            <a:off x="2317707" y="5823978"/>
            <a:ext cx="7556586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>
                <a:latin typeface="Public Sans" pitchFamily="2" charset="0"/>
              </a:rPr>
              <a:t>For UNNO the focus is Goldstone and its supporting capabilities — with a continuing interface to the international sites.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9180F0-01D7-596C-7B4A-0A2C60C4833D}"/>
              </a:ext>
            </a:extLst>
          </p:cNvPr>
          <p:cNvSpPr/>
          <p:nvPr/>
        </p:nvSpPr>
        <p:spPr>
          <a:xfrm>
            <a:off x="385112" y="1305151"/>
            <a:ext cx="11421775" cy="12662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b="1">
                <a:latin typeface="Public Sans" pitchFamily="2" charset="0"/>
              </a:rPr>
              <a:t>Follow-the-Sun Operations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400">
                <a:latin typeface="Public Sans" pitchFamily="2" charset="0"/>
              </a:rPr>
              <a:t>Each complex is responsible for management of the full DSN communication network. A single complex monitors and controls all DSN connections during its location’s daylight hours, with handovers between complexes at approximately the change in prime shift.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EEFAB2E-D0FB-A59E-FC39-05409F882321}"/>
              </a:ext>
            </a:extLst>
          </p:cNvPr>
          <p:cNvSpPr/>
          <p:nvPr/>
        </p:nvSpPr>
        <p:spPr>
          <a:xfrm>
            <a:off x="876065" y="2610233"/>
            <a:ext cx="5120640" cy="2706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r>
              <a:rPr lang="en-US" sz="1600" b="1">
                <a:solidFill>
                  <a:schemeClr val="accent1"/>
                </a:solidFill>
                <a:latin typeface="Public Sans" pitchFamily="2" charset="0"/>
              </a:rPr>
              <a:t>In scope under UNNO</a:t>
            </a:r>
          </a:p>
          <a:p>
            <a:endParaRPr lang="en-US" sz="140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Public Sans" pitchFamily="2" charset="0"/>
              </a:rPr>
              <a:t>Goldstone Deep Space Communications Complex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Public Sans" pitchFamily="2" charset="0"/>
              </a:rPr>
              <a:t>DSN technical engineering support staff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Public Sans" pitchFamily="2" charset="0"/>
              </a:rPr>
              <a:t>Global logistics support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Public Sans" pitchFamily="2" charset="0"/>
              </a:rPr>
              <a:t>Operations in support of all NASA deep space missions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Public Sans" pitchFamily="2" charset="0"/>
              </a:rPr>
              <a:t>Maintenance of 34-meter and 70-meter antennas and supporting subsystems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D2C43E-B764-6F56-265B-8E511BDABE2E}"/>
              </a:ext>
            </a:extLst>
          </p:cNvPr>
          <p:cNvSpPr/>
          <p:nvPr/>
        </p:nvSpPr>
        <p:spPr>
          <a:xfrm>
            <a:off x="6195297" y="2610233"/>
            <a:ext cx="5120640" cy="270657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r>
              <a:rPr lang="en-US" sz="1600" b="1">
                <a:solidFill>
                  <a:schemeClr val="accent1"/>
                </a:solidFill>
                <a:latin typeface="Public Sans" pitchFamily="2" charset="0"/>
              </a:rPr>
              <a:t>International complexes</a:t>
            </a:r>
          </a:p>
          <a:p>
            <a:endParaRPr lang="en-US" sz="140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Public Sans" pitchFamily="2" charset="0"/>
              </a:rPr>
              <a:t>Madrid and Canberra operations and maintenance are obtained through international agreement — not under this contract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Public Sans" pitchFamily="2" charset="0"/>
              </a:rPr>
              <a:t>The contractor provides global logistics coordination support to the worldwide DSN footprint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Public Sans" pitchFamily="2" charset="0"/>
              </a:rPr>
              <a:t>Interface with international sites for consistency of upgrades and efficiencies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>
                <a:solidFill>
                  <a:schemeClr val="tx1"/>
                </a:solidFill>
                <a:latin typeface="Public Sans" pitchFamily="2" charset="0"/>
              </a:rPr>
              <a:t>Complexes are being upgraded to meet Artemis requirements while sustaining the science mission set</a:t>
            </a:r>
          </a:p>
        </p:txBody>
      </p:sp>
    </p:spTree>
    <p:extLst>
      <p:ext uri="{BB962C8B-B14F-4D97-AF65-F5344CB8AC3E}">
        <p14:creationId xmlns:p14="http://schemas.microsoft.com/office/powerpoint/2010/main" val="4894633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0D78B7E9-BBA7-375F-99DA-61BE7916311E}"/>
              </a:ext>
            </a:extLst>
          </p:cNvPr>
          <p:cNvSpPr txBox="1"/>
          <p:nvPr/>
        </p:nvSpPr>
        <p:spPr>
          <a:xfrm>
            <a:off x="6296097" y="1497312"/>
            <a:ext cx="4786010" cy="386184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t"/>
          <a:lstStyle/>
          <a:p>
            <a:pPr marL="52705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</a:pPr>
            <a:r>
              <a:rPr lang="en-US" sz="1600" b="1">
                <a:solidFill>
                  <a:schemeClr val="bg1"/>
                </a:solidFill>
                <a:latin typeface="Public Sans"/>
              </a:rPr>
              <a:t>Direct-to-Earth Service</a:t>
            </a:r>
          </a:p>
          <a:p>
            <a:pPr marL="365760" lvl="1" indent="-18288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Font typeface="Arial"/>
              <a:buChar char="•"/>
            </a:pPr>
            <a:r>
              <a:rPr lang="en-US" sz="1400">
                <a:latin typeface="Public Sans"/>
              </a:rPr>
              <a:t>Previously known as the Near Earth Network</a:t>
            </a:r>
          </a:p>
          <a:p>
            <a:pPr marL="365760" lvl="1" indent="-18288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Font typeface="Arial"/>
              <a:buChar char="•"/>
            </a:pPr>
            <a:r>
              <a:rPr lang="en-US" sz="1400">
                <a:latin typeface="Public Sans"/>
              </a:rPr>
              <a:t>Telemetry, tracking, and commanding; high-rate data acquisition downlink; radiometric tracking</a:t>
            </a:r>
          </a:p>
          <a:p>
            <a:pPr marL="365760" lvl="1" indent="-18288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Font typeface="Arial"/>
              <a:buChar char="•"/>
            </a:pPr>
            <a:r>
              <a:rPr lang="en-US" sz="1400">
                <a:latin typeface="Public Sans"/>
              </a:rPr>
              <a:t>Delivered through a global network of NASA and commercial ground stations</a:t>
            </a:r>
          </a:p>
          <a:p>
            <a:pPr marL="365760" lvl="1" indent="-18288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Font typeface="Arial"/>
              <a:buChar char="•"/>
            </a:pPr>
            <a:r>
              <a:rPr lang="en-US" sz="1400">
                <a:latin typeface="Public Sans"/>
              </a:rPr>
              <a:t>Supports low Earth, geosynchronous, highly elliptical, Lagrange, lunar orbit and surface, sub-orbital, and launch trajectories</a:t>
            </a:r>
          </a:p>
          <a:p>
            <a:pPr marL="365760" lvl="1" indent="-18288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Font typeface="Arial"/>
              <a:buChar char="•"/>
            </a:pPr>
            <a:r>
              <a:rPr lang="en-US" sz="1400">
                <a:latin typeface="Public Sans"/>
              </a:rPr>
              <a:t>25-year history of commercial service providers under NASA-administered contracts</a:t>
            </a:r>
          </a:p>
          <a:p>
            <a:pPr marL="365760" lvl="1" indent="-18288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Font typeface="Arial"/>
              <a:buChar char="•"/>
            </a:pPr>
            <a:r>
              <a:rPr lang="en-US" sz="1400">
                <a:latin typeface="Public Sans"/>
              </a:rPr>
              <a:t>Coordination with commercial providers is a contract requirement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2C20FB9-82B8-DCEE-862F-4EAEDEB3D366}"/>
              </a:ext>
            </a:extLst>
          </p:cNvPr>
          <p:cNvSpPr txBox="1"/>
          <p:nvPr/>
        </p:nvSpPr>
        <p:spPr>
          <a:xfrm>
            <a:off x="1109893" y="1501933"/>
            <a:ext cx="4786010" cy="385721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182880" bIns="91440" rtlCol="0" anchor="t"/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n-US" sz="1600" b="1">
                <a:latin typeface="Public Sans"/>
              </a:rPr>
              <a:t>Space Relay Service</a:t>
            </a:r>
          </a:p>
          <a:p>
            <a:pPr marL="365760" lvl="1" indent="-18288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Font typeface="Arial"/>
              <a:buChar char="•"/>
            </a:pPr>
            <a:r>
              <a:rPr lang="en-US" sz="1400">
                <a:latin typeface="Public Sans"/>
              </a:rPr>
              <a:t>Previously known as the Space Network</a:t>
            </a:r>
          </a:p>
          <a:p>
            <a:pPr marL="365760" lvl="1" indent="-18288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Font typeface="Arial"/>
              <a:buChar char="•"/>
            </a:pPr>
            <a:r>
              <a:rPr lang="en-US" sz="1400">
                <a:latin typeface="Public Sans"/>
              </a:rPr>
              <a:t>TDRS constellation in geosynchronous orbit across the Atlantic, Pacific, &amp; Indian Ocean Regions</a:t>
            </a:r>
          </a:p>
          <a:p>
            <a:pPr marL="365760" lvl="1" indent="-18288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Font typeface="Arial"/>
              <a:buChar char="•"/>
            </a:pPr>
            <a:r>
              <a:rPr lang="en-US" sz="1400">
                <a:latin typeface="Public Sans"/>
              </a:rPr>
              <a:t>The constellation evolves as spacecraft age and are repositioned</a:t>
            </a:r>
          </a:p>
          <a:p>
            <a:pPr marL="365760" lvl="1" indent="-18288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Font typeface="Arial"/>
              <a:buChar char="•"/>
            </a:pPr>
            <a:r>
              <a:rPr lang="en-US" sz="1400">
                <a:latin typeface="Public Sans"/>
              </a:rPr>
              <a:t>TDRS Operations and Control Center at White Sands Complex is the primary hub for operations</a:t>
            </a:r>
          </a:p>
          <a:p>
            <a:pPr marL="365760" lvl="1" indent="-18288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Font typeface="Arial"/>
              <a:buChar char="•"/>
            </a:pPr>
            <a:r>
              <a:rPr lang="en-US" sz="1400">
                <a:latin typeface="Public Sans"/>
              </a:rPr>
              <a:t>Safe and secure operation of TDRS spacecraft, maximizing potential lifetime</a:t>
            </a:r>
          </a:p>
          <a:p>
            <a:pPr marL="365760" lvl="1" indent="-18288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Font typeface="Arial"/>
              <a:buChar char="•"/>
            </a:pPr>
            <a:r>
              <a:rPr lang="en-US" sz="1400">
                <a:latin typeface="Public Sans"/>
              </a:rPr>
              <a:t>Commercial service providers are being added, with NASA administering the contracts</a:t>
            </a:r>
          </a:p>
          <a:p>
            <a:pPr algn="l"/>
            <a:endParaRPr lang="en-US" sz="1400" b="1">
              <a:solidFill>
                <a:schemeClr val="lt1"/>
              </a:solidFill>
              <a:latin typeface="Public Sans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78060D-8C79-0432-4FEC-0B5D71F41E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50">
                <a:latin typeface="Public Sans"/>
              </a:rPr>
              <a:t>Legacy NSN </a:t>
            </a:r>
            <a:endParaRPr lang="en-US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82BE1B31-6EAB-7D95-02C1-294572EA69DD}"/>
              </a:ext>
            </a:extLst>
          </p:cNvPr>
          <p:cNvSpPr/>
          <p:nvPr/>
        </p:nvSpPr>
        <p:spPr>
          <a:xfrm>
            <a:off x="365760" y="960120"/>
            <a:ext cx="8412480" cy="32004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i="1">
                <a:solidFill>
                  <a:srgbClr val="6B7280"/>
                </a:solidFill>
              </a:rPr>
              <a:t>Communication and navigation services from zero to approximately two million kilometers above Earth. </a:t>
            </a:r>
            <a:endParaRPr lang="en-US" sz="1400" i="1">
              <a:solidFill>
                <a:srgbClr val="6B7280"/>
              </a:solidFill>
              <a:ea typeface="Calibri"/>
              <a:cs typeface="Calibri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7E35A51-92BA-5306-2D63-1A54FD503BF0}"/>
              </a:ext>
            </a:extLst>
          </p:cNvPr>
          <p:cNvSpPr/>
          <p:nvPr/>
        </p:nvSpPr>
        <p:spPr>
          <a:xfrm>
            <a:off x="2164285" y="5823978"/>
            <a:ext cx="7863430" cy="646331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>
                <a:latin typeface="Public Sans" pitchFamily="2" charset="0"/>
              </a:rPr>
              <a:t>As commercial capabilities increase, the government-owned footprint may decrease through the life of UNNO.</a:t>
            </a:r>
          </a:p>
        </p:txBody>
      </p:sp>
    </p:spTree>
    <p:extLst>
      <p:ext uri="{BB962C8B-B14F-4D97-AF65-F5344CB8AC3E}">
        <p14:creationId xmlns:p14="http://schemas.microsoft.com/office/powerpoint/2010/main" val="41008671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9E1AB-7FCA-1579-23A3-3AB0E020D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Legacy Performance Requirements</a:t>
            </a:r>
          </a:p>
        </p:txBody>
      </p:sp>
      <p:graphicFrame>
        <p:nvGraphicFramePr>
          <p:cNvPr id="7" name="Table 0">
            <a:extLst>
              <a:ext uri="{FF2B5EF4-FFF2-40B4-BE49-F238E27FC236}">
                <a16:creationId xmlns:a16="http://schemas.microsoft.com/office/drawing/2014/main" id="{8F266D0B-426F-C562-354A-A05A85CB1C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6997496"/>
              </p:ext>
            </p:extLst>
          </p:nvPr>
        </p:nvGraphicFramePr>
        <p:xfrm>
          <a:off x="1056842" y="1192307"/>
          <a:ext cx="10078316" cy="3456432"/>
        </p:xfrm>
        <a:graphic>
          <a:graphicData uri="http://schemas.openxmlformats.org/drawingml/2006/table">
            <a:tbl>
              <a:tblPr/>
              <a:tblGrid>
                <a:gridCol w="251957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341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724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004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1800" b="1" kern="1200">
                          <a:solidFill>
                            <a:srgbClr val="FFFFFF"/>
                          </a:solidFill>
                          <a:latin typeface="Public Sans" pitchFamily="2" charset="0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 marT="91440" marB="9144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4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1800" b="1" kern="1200">
                          <a:solidFill>
                            <a:srgbClr val="FFFFFF"/>
                          </a:solidFill>
                          <a:latin typeface="Public Sans" pitchFamily="2" charset="0"/>
                          <a:ea typeface="+mn-ea"/>
                          <a:cs typeface="+mn-cs"/>
                        </a:rPr>
                        <a:t>Measure</a:t>
                      </a:r>
                    </a:p>
                  </a:txBody>
                  <a:tcPr marT="91440" marB="9144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4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1800" b="1" kern="1200">
                          <a:solidFill>
                            <a:srgbClr val="FFFFFF"/>
                          </a:solidFill>
                          <a:latin typeface="Public Sans" pitchFamily="2" charset="0"/>
                          <a:ea typeface="+mn-ea"/>
                          <a:cs typeface="+mn-cs"/>
                        </a:rPr>
                        <a:t>Standard</a:t>
                      </a:r>
                    </a:p>
                  </a:txBody>
                  <a:tcPr marT="91440" marB="91440"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Near Space Network</a:t>
                      </a:r>
                      <a:endParaRPr lang="en-US" sz="1600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Service availability — nominal</a:t>
                      </a:r>
                      <a:endParaRPr lang="en-US" sz="1600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≥ 97% averaged over one month</a:t>
                      </a:r>
                      <a:endParaRPr lang="en-US" sz="1600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Service availability — critical</a:t>
                      </a:r>
                      <a:endParaRPr lang="en-US" sz="1600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≥ 99% averaged over one month</a:t>
                      </a:r>
                      <a:endParaRPr lang="en-US" sz="1600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Operational service proficiency 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6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(SR Only)</a:t>
                      </a:r>
                      <a:endParaRPr lang="en-US" sz="1600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≥ 99.90% averaged over one month (standard of excellence ≥ 99.97%)</a:t>
                      </a:r>
                      <a:endParaRPr lang="en-US" sz="1600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179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Operational service proficiency </a:t>
                      </a:r>
                    </a:p>
                    <a:p>
                      <a:pPr marL="0" indent="0">
                        <a:buNone/>
                      </a:pPr>
                      <a:r>
                        <a:rPr lang="en-US" sz="16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(DTE Only)</a:t>
                      </a:r>
                      <a:endParaRPr lang="en-US" sz="1600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≥ 99.0% averaged over one month</a:t>
                      </a:r>
                      <a:endParaRPr lang="en-US" sz="1600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4693057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b="1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Deep Space Network</a:t>
                      </a:r>
                      <a:endParaRPr lang="en-US" sz="1600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Service availability — nominal</a:t>
                      </a:r>
                      <a:endParaRPr lang="en-US" sz="1600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95%</a:t>
                      </a:r>
                      <a:endParaRPr lang="en-US" sz="1600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3891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600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Service availability — mission critical event</a:t>
                      </a:r>
                      <a:endParaRPr lang="en-US" sz="1600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600" dirty="0">
                          <a:solidFill>
                            <a:srgbClr val="1F2937"/>
                          </a:solidFill>
                          <a:latin typeface="Public Sans" pitchFamily="2" charset="0"/>
                        </a:rPr>
                        <a:t>98%</a:t>
                      </a:r>
                      <a:endParaRPr lang="en-US" sz="1600" dirty="0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CCC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551E5160-219F-4597-17B3-806DDCC5254C}"/>
              </a:ext>
            </a:extLst>
          </p:cNvPr>
          <p:cNvSpPr/>
          <p:nvPr/>
        </p:nvSpPr>
        <p:spPr>
          <a:xfrm>
            <a:off x="1163126" y="5521488"/>
            <a:ext cx="9865748" cy="677108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algn="ctr"/>
            <a:r>
              <a:rPr lang="en-US" sz="2000" b="1">
                <a:latin typeface="Public Sans" pitchFamily="2" charset="0"/>
              </a:rPr>
              <a:t>UNNO Performance:</a:t>
            </a:r>
          </a:p>
          <a:p>
            <a:pPr algn="ctr"/>
            <a:r>
              <a:rPr lang="en-US">
                <a:latin typeface="Public Sans" pitchFamily="2" charset="0"/>
              </a:rPr>
              <a:t>Detailed, service-specific performance requirements will be defined at the task order level</a:t>
            </a:r>
          </a:p>
        </p:txBody>
      </p:sp>
    </p:spTree>
    <p:extLst>
      <p:ext uri="{BB962C8B-B14F-4D97-AF65-F5344CB8AC3E}">
        <p14:creationId xmlns:p14="http://schemas.microsoft.com/office/powerpoint/2010/main" val="24278739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8E4C8-F591-5661-B25F-A22AF096B2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350">
                <a:latin typeface="Public Sans"/>
              </a:rPr>
              <a:t>Statement of </a:t>
            </a:r>
            <a:r>
              <a:rPr lang="en-US" sz="3350" err="1">
                <a:latin typeface="Public Sans"/>
              </a:rPr>
              <a:t>Wor</a:t>
            </a:r>
            <a:r>
              <a:rPr lang="en-US" sz="3350">
                <a:latin typeface="Public Sans"/>
              </a:rPr>
              <a:t>k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DD6CCF-BD47-9EA4-54AD-85E1E7068EC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6484" y="1046351"/>
            <a:ext cx="11421776" cy="1747299"/>
          </a:xfr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91440" bIns="91440" rtlCol="0" anchor="t">
            <a:normAutofit fontScale="77500" lnSpcReduction="20000"/>
          </a:bodyPr>
          <a:lstStyle/>
          <a:p>
            <a:pPr marL="0" indent="0">
              <a:spcAft>
                <a:spcPts val="800"/>
              </a:spcAft>
              <a:buSzPct val="100000"/>
              <a:buNone/>
            </a:pPr>
            <a:r>
              <a:rPr lang="en-US" sz="2300" b="1">
                <a:solidFill>
                  <a:schemeClr val="lt1"/>
                </a:solidFill>
              </a:rPr>
              <a:t>Management Requirements</a:t>
            </a:r>
          </a:p>
          <a:p>
            <a:pPr marL="457200" lvl="1" indent="-182880">
              <a:spcAft>
                <a:spcPts val="800"/>
              </a:spcAft>
              <a:buSzPct val="100000"/>
              <a:buFont typeface="Arial" panose="020F0502020204030204" pitchFamily="34" charset="0"/>
              <a:buChar char="•"/>
            </a:pPr>
            <a:r>
              <a:rPr lang="en-US" sz="2000">
                <a:solidFill>
                  <a:schemeClr val="lt1"/>
                </a:solidFill>
              </a:rPr>
              <a:t>Program Management: technical, cost, schedule, and risk management; Task Implementation Plans with WBS and cost proposals</a:t>
            </a:r>
          </a:p>
          <a:p>
            <a:pPr marL="457200" lvl="1" indent="-182880">
              <a:spcAft>
                <a:spcPts val="800"/>
              </a:spcAft>
              <a:buSzPct val="100000"/>
              <a:buFont typeface="Arial" panose="020F0502020204030204" pitchFamily="34" charset="0"/>
              <a:buChar char="•"/>
            </a:pPr>
            <a:r>
              <a:rPr lang="en-US" sz="2000">
                <a:solidFill>
                  <a:schemeClr val="lt1"/>
                </a:solidFill>
              </a:rPr>
              <a:t>Mission Assurance Program: risk management, quality assurance, government insight/support, and subcontractor flow-down</a:t>
            </a:r>
          </a:p>
          <a:p>
            <a:pPr marL="457200" lvl="1" indent="-182880">
              <a:spcAft>
                <a:spcPts val="800"/>
              </a:spcAft>
              <a:buSzPct val="100000"/>
              <a:buFont typeface="Arial" panose="020F0502020204030204" pitchFamily="34" charset="0"/>
              <a:buChar char="•"/>
            </a:pPr>
            <a:r>
              <a:rPr lang="en-US" sz="2000">
                <a:solidFill>
                  <a:schemeClr val="lt1"/>
                </a:solidFill>
              </a:rPr>
              <a:t>Industrial Safety Program: hazard identification, safe work planning, stop-work authority, and a strong safety culture</a:t>
            </a:r>
          </a:p>
          <a:p>
            <a:pPr marL="457200" lvl="1" indent="-182880">
              <a:spcAft>
                <a:spcPts val="800"/>
              </a:spcAft>
              <a:buSzPct val="100000"/>
              <a:buFont typeface="Arial" panose="020F0502020204030204" pitchFamily="34" charset="0"/>
              <a:buChar char="•"/>
            </a:pPr>
            <a:r>
              <a:rPr lang="en-US" sz="2000">
                <a:solidFill>
                  <a:schemeClr val="lt1"/>
                </a:solidFill>
              </a:rPr>
              <a:t>Security &amp; Cybersecurity: COMSEC, PERSEC, PHYSEC, OPSEC, INFOSEC, incident respons</a:t>
            </a:r>
            <a:r>
              <a:rPr lang="en-US" sz="2000"/>
              <a:t>e</a:t>
            </a:r>
            <a:endParaRPr lang="en-US" sz="2000">
              <a:solidFill>
                <a:schemeClr val="l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4D3ED3-3B7E-5830-132B-A279DF3799E9}"/>
              </a:ext>
            </a:extLst>
          </p:cNvPr>
          <p:cNvSpPr txBox="1"/>
          <p:nvPr/>
        </p:nvSpPr>
        <p:spPr>
          <a:xfrm>
            <a:off x="386483" y="2976583"/>
            <a:ext cx="5394960" cy="3539661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t"/>
          <a:lstStyle/>
          <a:p>
            <a:pPr>
              <a:lnSpc>
                <a:spcPct val="90000"/>
              </a:lnSpc>
              <a:spcBef>
                <a:spcPts val="1000"/>
              </a:spcBef>
              <a:spcAft>
                <a:spcPts val="800"/>
              </a:spcAft>
            </a:pPr>
            <a:r>
              <a:rPr lang="en-US" sz="1600" b="1">
                <a:latin typeface="Public Sans"/>
              </a:rPr>
              <a:t>Operations and Maintenance</a:t>
            </a:r>
          </a:p>
          <a:p>
            <a:pPr marL="365760" lvl="1" indent="-18288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Font typeface="Arial"/>
              <a:buChar char="•"/>
            </a:pPr>
            <a:r>
              <a:rPr lang="en-US" sz="1400">
                <a:latin typeface="Public Sans"/>
              </a:rPr>
              <a:t>24x7 network operations of NSN with Follow-the-Sun Operations across the DSN</a:t>
            </a:r>
          </a:p>
          <a:p>
            <a:pPr marL="365760" lvl="1" indent="-18288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Font typeface="Arial"/>
              <a:buChar char="•"/>
            </a:pPr>
            <a:r>
              <a:rPr lang="en-US" sz="1400">
                <a:latin typeface="Public Sans"/>
              </a:rPr>
              <a:t>Unified scheduling, conjunction assessment/avoidance, and critical event support (launches, planetary encounters, Artemis operations)</a:t>
            </a:r>
          </a:p>
          <a:p>
            <a:pPr marL="365760" lvl="1" indent="-18288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Font typeface="Arial"/>
              <a:buChar char="•"/>
            </a:pPr>
            <a:r>
              <a:rPr lang="en-US" sz="1400">
                <a:latin typeface="Public Sans"/>
              </a:rPr>
              <a:t>Recurring sustaining engineering, including Sustainment Plans and TDRS constellation engineering</a:t>
            </a:r>
          </a:p>
          <a:p>
            <a:pPr marL="365760" lvl="1" indent="-18288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Font typeface="Arial"/>
              <a:buChar char="•"/>
            </a:pPr>
            <a:r>
              <a:rPr lang="en-US" sz="1400">
                <a:latin typeface="Public Sans"/>
              </a:rPr>
              <a:t>Facilities O&amp;M, logistics/property management</a:t>
            </a:r>
          </a:p>
          <a:p>
            <a:pPr algn="l"/>
            <a:endParaRPr lang="en-US" sz="1400" b="1">
              <a:solidFill>
                <a:schemeClr val="lt1"/>
              </a:solidFill>
              <a:latin typeface="Public Sans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78B3C09-29C4-02B6-1BB8-FCAC9FC3F858}"/>
              </a:ext>
            </a:extLst>
          </p:cNvPr>
          <p:cNvSpPr txBox="1"/>
          <p:nvPr/>
        </p:nvSpPr>
        <p:spPr>
          <a:xfrm>
            <a:off x="6410558" y="2976583"/>
            <a:ext cx="5394960" cy="353966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91440" rIns="91440" bIns="91440" rtlCol="0" anchor="t"/>
          <a:lstStyle/>
          <a:p>
            <a:pPr marL="52705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</a:pPr>
            <a:r>
              <a:rPr lang="en-US" sz="1600" b="1">
                <a:solidFill>
                  <a:schemeClr val="bg1"/>
                </a:solidFill>
                <a:latin typeface="Public Sans"/>
              </a:rPr>
              <a:t>Development and Modernization</a:t>
            </a:r>
          </a:p>
          <a:p>
            <a:pPr marL="365760" lvl="1" indent="-18288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Font typeface="Arial"/>
              <a:buChar char="•"/>
            </a:pPr>
            <a:r>
              <a:rPr lang="en-US" sz="1400">
                <a:latin typeface="Public Sans"/>
              </a:rPr>
              <a:t>Special Studies &amp; Initiatives, including Mission Integration and Special Studies (MI&amp;SS) task orders for unique network needs</a:t>
            </a:r>
          </a:p>
          <a:p>
            <a:pPr marL="365760" lvl="1" indent="-18288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Font typeface="Arial"/>
              <a:buChar char="•"/>
            </a:pPr>
            <a:r>
              <a:rPr lang="en-US" sz="1400">
                <a:latin typeface="Public Sans"/>
              </a:rPr>
              <a:t>Integration &amp; Test: new mission integration, interface compatibility testing, and integrated network testing</a:t>
            </a:r>
          </a:p>
          <a:p>
            <a:pPr marL="365760" lvl="1" indent="-18288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Font typeface="Arial"/>
              <a:buChar char="•"/>
            </a:pPr>
            <a:r>
              <a:rPr lang="en-US" sz="1400">
                <a:latin typeface="Public Sans"/>
              </a:rPr>
              <a:t>Mission Integration &amp; Customer Commitment: mission catalog, onboarding support, Mission Interface Manager (MIM)/MIEM functions, SLAs, NSRDs, and SARDs</a:t>
            </a:r>
          </a:p>
          <a:p>
            <a:pPr marL="365760" lvl="1" indent="-182880">
              <a:lnSpc>
                <a:spcPct val="90000"/>
              </a:lnSpc>
              <a:spcBef>
                <a:spcPts val="500"/>
              </a:spcBef>
              <a:spcAft>
                <a:spcPts val="700"/>
              </a:spcAft>
              <a:buFont typeface="Arial"/>
              <a:buChar char="•"/>
            </a:pPr>
            <a:r>
              <a:rPr lang="en-US" sz="1400">
                <a:latin typeface="Public Sans"/>
              </a:rPr>
              <a:t>Non-recurring sustaining engineering: system sustainability plans, obsolescence identification, and budgetary estimates for modernization</a:t>
            </a:r>
          </a:p>
        </p:txBody>
      </p:sp>
    </p:spTree>
    <p:extLst>
      <p:ext uri="{BB962C8B-B14F-4D97-AF65-F5344CB8AC3E}">
        <p14:creationId xmlns:p14="http://schemas.microsoft.com/office/powerpoint/2010/main" val="233833341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eep Space Network, Deep Space Station 56 (DSS-56), a 112-foot (34-meter) antenna at the Madrid Deep Space Communications Complex in Madrid, Spain. ">
            <a:extLst>
              <a:ext uri="{FF2B5EF4-FFF2-40B4-BE49-F238E27FC236}">
                <a16:creationId xmlns:a16="http://schemas.microsoft.com/office/drawing/2014/main" id="{5A39994E-01CF-F41E-6DC3-A8A6FA1F42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5541"/>
          <a:stretch>
            <a:fillRect/>
          </a:stretch>
        </p:blipFill>
        <p:spPr>
          <a:xfrm>
            <a:off x="8451272" y="859932"/>
            <a:ext cx="3740727" cy="565182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C8E4B7E-2BB5-46F7-3F8C-878D2B80BB8A}"/>
              </a:ext>
            </a:extLst>
          </p:cNvPr>
          <p:cNvSpPr/>
          <p:nvPr/>
        </p:nvSpPr>
        <p:spPr>
          <a:xfrm>
            <a:off x="5971978" y="863418"/>
            <a:ext cx="6220022" cy="5648334"/>
          </a:xfrm>
          <a:prstGeom prst="rect">
            <a:avLst/>
          </a:prstGeom>
          <a:gradFill>
            <a:gsLst>
              <a:gs pos="53000">
                <a:srgbClr val="FBFCFE"/>
              </a:gs>
              <a:gs pos="0">
                <a:schemeClr val="bg1"/>
              </a:gs>
              <a:gs pos="100000">
                <a:schemeClr val="bg1">
                  <a:alpha val="20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6F6C749-F1CF-FBFB-B487-B2A8B3CC51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484" y="14702"/>
            <a:ext cx="11421776" cy="848716"/>
          </a:xfrm>
        </p:spPr>
        <p:txBody>
          <a:bodyPr/>
          <a:lstStyle/>
          <a:p>
            <a:r>
              <a:rPr lang="en-US"/>
              <a:t>SOW Key Takeaways for Industry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DF1DF8-7722-E583-7760-8E44D861C6E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5763" y="1022350"/>
            <a:ext cx="9028261" cy="5489575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80000"/>
              </a:lnSpc>
              <a:spcBef>
                <a:spcPts val="2400"/>
              </a:spcBef>
            </a:pPr>
            <a:r>
              <a:rPr lang="en-US" sz="2400">
                <a:latin typeface="Public Sans"/>
              </a:rPr>
              <a:t>The draft SOW operationalizes the One Network vision across management, DSN, NSN operations, and modernization within a single task order framework.</a:t>
            </a:r>
          </a:p>
          <a:p>
            <a:pPr>
              <a:lnSpc>
                <a:spcPct val="80000"/>
              </a:lnSpc>
              <a:spcBef>
                <a:spcPts val="2400"/>
              </a:spcBef>
            </a:pPr>
            <a:r>
              <a:rPr lang="en-US" sz="2400"/>
              <a:t>Task orders will define specific requirements, performance standards, deliverables, and Government-furnished property/information for each network.</a:t>
            </a:r>
          </a:p>
          <a:p>
            <a:pPr>
              <a:lnSpc>
                <a:spcPct val="80000"/>
              </a:lnSpc>
              <a:spcBef>
                <a:spcPts val="2400"/>
              </a:spcBef>
            </a:pPr>
            <a:r>
              <a:rPr lang="en-US" sz="2400"/>
              <a:t>Requirements span mission assurance, industrial safety, security, cybersecurity, facilities, logistics, and spectrum management — not just network operations.</a:t>
            </a:r>
          </a:p>
          <a:p>
            <a:pPr>
              <a:lnSpc>
                <a:spcPct val="80000"/>
              </a:lnSpc>
              <a:spcBef>
                <a:spcPts val="2400"/>
              </a:spcBef>
            </a:pPr>
            <a:r>
              <a:rPr lang="en-US" sz="2400"/>
              <a:t>Industry feedback through the RFI will directly shape FFP suitability, performance metrics, and transition planning before the contract language is finalized.</a:t>
            </a:r>
          </a:p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7747972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648A99-80A0-E1D6-3F43-E2B277D6C1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pace Comm and Nav">
            <a:extLst>
              <a:ext uri="{FF2B5EF4-FFF2-40B4-BE49-F238E27FC236}">
                <a16:creationId xmlns:a16="http://schemas.microsoft.com/office/drawing/2014/main" id="{C8560F10-372D-E9F1-0678-86D1D438AF5D}"/>
              </a:ext>
            </a:extLst>
          </p:cNvPr>
          <p:cNvSpPr/>
          <p:nvPr/>
        </p:nvSpPr>
        <p:spPr>
          <a:xfrm>
            <a:off x="7315201" y="1944717"/>
            <a:ext cx="5195172" cy="2496133"/>
          </a:xfrm>
          <a:prstGeom prst="rect">
            <a:avLst/>
          </a:prstGeom>
          <a:ln w="19050">
            <a:noFill/>
            <a:miter lim="400000"/>
          </a:ln>
          <a:effectLst>
            <a:outerShdw blurRad="76200" dist="508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marL="254000" marR="254000" indent="0">
              <a:defRPr sz="13000"/>
            </a:lvl1pPr>
          </a:lstStyle>
          <a:p>
            <a:pPr marL="57785" marR="223520" defTabSz="465980">
              <a:lnSpc>
                <a:spcPct val="156555"/>
              </a:lnSpc>
              <a:defRPr sz="1800">
                <a:solidFill>
                  <a:srgbClr val="000000"/>
                </a:solidFill>
              </a:defRPr>
            </a:pPr>
            <a:r>
              <a:rPr lang="en-US" sz="3600" b="1" kern="0">
                <a:solidFill>
                  <a:srgbClr val="FFFFFF"/>
                </a:solidFill>
                <a:latin typeface="Arial Nova Light"/>
              </a:rPr>
              <a:t>UNNO Acquisition Overview</a:t>
            </a:r>
          </a:p>
          <a:p>
            <a:pPr marL="57785" marR="223520" defTabSz="465980">
              <a:lnSpc>
                <a:spcPct val="156555"/>
              </a:lnSpc>
              <a:defRPr sz="1800">
                <a:solidFill>
                  <a:srgbClr val="000000"/>
                </a:solidFill>
              </a:defRPr>
            </a:pPr>
            <a:r>
              <a:rPr lang="en-US" sz="3600" b="1" i="1" kern="0">
                <a:solidFill>
                  <a:srgbClr val="FFFFFF"/>
                </a:solidFill>
                <a:latin typeface="Arial Nova Light"/>
                <a:sym typeface="Avenir Next"/>
              </a:rPr>
              <a:t>Ben Kamp</a:t>
            </a:r>
            <a:endParaRPr lang="en-US" sz="2400" b="1" i="1" kern="0">
              <a:solidFill>
                <a:srgbClr val="FFFFFF"/>
              </a:solidFill>
              <a:latin typeface="Arial Nova Light" panose="020B0304020202020204" pitchFamily="34" charset="0"/>
              <a:sym typeface="Avenir Next"/>
            </a:endParaRPr>
          </a:p>
        </p:txBody>
      </p:sp>
    </p:spTree>
    <p:extLst>
      <p:ext uri="{BB962C8B-B14F-4D97-AF65-F5344CB8AC3E}">
        <p14:creationId xmlns:p14="http://schemas.microsoft.com/office/powerpoint/2010/main" val="13858142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6AB7DE-D282-07C6-402A-66A04C5DD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3F394-45E1-ABE0-D435-E87E252EC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484" y="14702"/>
            <a:ext cx="11421776" cy="848716"/>
          </a:xfrm>
        </p:spPr>
        <p:txBody>
          <a:bodyPr/>
          <a:lstStyle/>
          <a:p>
            <a:r>
              <a:rPr lang="en-US"/>
              <a:t>Alignment with Executive Order 14402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357573-4584-5F41-AB59-7A95DBA4D45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6484" y="3048000"/>
            <a:ext cx="11421775" cy="2968121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marL="342900" indent="-342900">
              <a:lnSpc>
                <a:spcPct val="120000"/>
              </a:lnSpc>
              <a:buSzPct val="100000"/>
            </a:pPr>
            <a:r>
              <a:rPr lang="en-US">
                <a:solidFill>
                  <a:srgbClr val="1F2937"/>
                </a:solidFill>
              </a:rPr>
              <a:t>UNNO proposes a structure centered on firm-fixed-price for stable, recurring functions</a:t>
            </a:r>
            <a:endParaRPr lang="en-US"/>
          </a:p>
          <a:p>
            <a:pPr marL="342900" indent="-342900">
              <a:lnSpc>
                <a:spcPct val="120000"/>
              </a:lnSpc>
              <a:buSzPct val="100000"/>
            </a:pPr>
            <a:r>
              <a:rPr lang="en-US">
                <a:solidFill>
                  <a:srgbClr val="1F2937"/>
                </a:solidFill>
                <a:latin typeface="Public Sans"/>
              </a:rPr>
              <a:t>The RFI is being used, in part, to determine where FFP is genuinely supportable, what information industry needs to price it, and what exceptions remain justified</a:t>
            </a:r>
            <a:endParaRPr lang="en-US">
              <a:latin typeface="Public Sans"/>
            </a:endParaRPr>
          </a:p>
          <a:p>
            <a:pPr marL="342900" indent="-342900">
              <a:lnSpc>
                <a:spcPct val="120000"/>
              </a:lnSpc>
              <a:buSzPct val="100000"/>
            </a:pPr>
            <a:r>
              <a:rPr lang="en-US">
                <a:solidFill>
                  <a:srgbClr val="1F2937"/>
                </a:solidFill>
                <a:latin typeface="Public Sans"/>
              </a:rPr>
              <a:t>UNNO is also assessing how automation, digitalization, metrics, incentives, and transition design can improve performance and lower cost under the final construct</a:t>
            </a:r>
            <a:endParaRPr lang="en-US">
              <a:latin typeface="Public Sans"/>
            </a:endParaRPr>
          </a:p>
          <a:p>
            <a:pPr marL="342900" indent="-342900">
              <a:lnSpc>
                <a:spcPct val="120000"/>
              </a:lnSpc>
              <a:buSzPct val="100000"/>
            </a:pPr>
            <a:r>
              <a:rPr lang="en-US">
                <a:solidFill>
                  <a:srgbClr val="1F2937"/>
                </a:solidFill>
              </a:rPr>
              <a:t>This approach supports the intent of the Executive Order while preserving flexibility to adopt better industry-informed alternatives before the acquisition is finalized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5259EA5-15EA-52C0-7C8A-5F683ED700D5}"/>
              </a:ext>
            </a:extLst>
          </p:cNvPr>
          <p:cNvSpPr/>
          <p:nvPr/>
        </p:nvSpPr>
        <p:spPr>
          <a:xfrm>
            <a:off x="383741" y="1069787"/>
            <a:ext cx="11421775" cy="187467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182880" rIns="182880" bIns="182880" rtlCol="0" anchor="t"/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b="1">
                <a:latin typeface="Public Sans" pitchFamily="2" charset="0"/>
              </a:rPr>
              <a:t>Promoting Efficiency, Accountability, and Performance in Federal Contracting — EO 14402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sz="1600" i="1">
                <a:solidFill>
                  <a:schemeClr val="bg1"/>
                </a:solidFill>
                <a:latin typeface="Public Sans"/>
              </a:rPr>
              <a:t>“</a:t>
            </a:r>
            <a:r>
              <a:rPr lang="en-US" i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While there are circumstances in which cost-reimbursement contracting is appropriate, such as research and the pre-production developmental phase of major systems acquisition, it should be the exception, granted only in limited circumstances…</a:t>
            </a:r>
            <a:r>
              <a:rPr lang="en-US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i="1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…it is the policy of my Administration that fixed-price contracts with performance-based considerations should serve as the default and preferred method of procurement."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7426816-E465-C587-C53C-C0C6A0707416}"/>
              </a:ext>
            </a:extLst>
          </p:cNvPr>
          <p:cNvSpPr/>
          <p:nvPr/>
        </p:nvSpPr>
        <p:spPr>
          <a:xfrm>
            <a:off x="1250759" y="5976978"/>
            <a:ext cx="9463940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/>
              <a:t> We are asking for constructive feedback on contract type and incentive structure.</a:t>
            </a:r>
            <a:endParaRPr lang="en-US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494491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DA5497-1E4F-DFC9-C103-2BD4A59642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9AAD3-CE58-DF5B-77A2-65BE829A1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6484" y="14702"/>
            <a:ext cx="11421776" cy="848716"/>
          </a:xfrm>
        </p:spPr>
        <p:txBody>
          <a:bodyPr>
            <a:noAutofit/>
          </a:bodyPr>
          <a:lstStyle/>
          <a:p>
            <a:r>
              <a:rPr lang="en-US" sz="2800"/>
              <a:t>One Construct, Two Categories: </a:t>
            </a:r>
            <a:br>
              <a:rPr lang="en-US" sz="2800"/>
            </a:br>
            <a:r>
              <a:rPr lang="en-US" sz="2800"/>
              <a:t>Stable O&amp;M and Competing Modernization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969563-BF6B-A9E4-A2FB-F8236011D71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86484" y="1022351"/>
            <a:ext cx="11421775" cy="1141131"/>
          </a:xfrm>
        </p:spPr>
        <p:txBody>
          <a:bodyPr>
            <a:normAutofit/>
          </a:bodyPr>
          <a:lstStyle/>
          <a:p>
            <a:r>
              <a:rPr lang="en-US" sz="2400"/>
              <a:t>Proposed Hybrid FFP/Cost, Multiple Award Task Order Contract (MATOC)</a:t>
            </a:r>
          </a:p>
          <a:p>
            <a:r>
              <a:rPr lang="en-US" sz="2400"/>
              <a:t>How will it Function?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8CD41F-85A9-5AE4-8415-CA48FF40C8B8}"/>
              </a:ext>
            </a:extLst>
          </p:cNvPr>
          <p:cNvSpPr/>
          <p:nvPr/>
        </p:nvSpPr>
        <p:spPr>
          <a:xfrm>
            <a:off x="2420941" y="6103116"/>
            <a:ext cx="7350117" cy="369332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>
            <a:spAutoFit/>
          </a:bodyPr>
          <a:lstStyle/>
          <a:p>
            <a:pPr algn="ctr"/>
            <a:r>
              <a:rPr lang="en-US"/>
              <a:t>Agency and Industry input will inform final acquisition approach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858E208-2B6D-2578-5E75-25B7FE2E94D8}"/>
              </a:ext>
            </a:extLst>
          </p:cNvPr>
          <p:cNvSpPr/>
          <p:nvPr/>
        </p:nvSpPr>
        <p:spPr>
          <a:xfrm>
            <a:off x="388471" y="2372659"/>
            <a:ext cx="5577840" cy="356616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t"/>
          <a:lstStyle/>
          <a:p>
            <a:pPr algn="ctr"/>
            <a:r>
              <a:rPr lang="en-US" sz="2000" b="1"/>
              <a:t>Category 1: Operation and Maintenance</a:t>
            </a:r>
          </a:p>
          <a:p>
            <a:pPr algn="ctr"/>
            <a:endParaRPr lang="en-US" sz="2000"/>
          </a:p>
          <a:p>
            <a:pPr algn="ctr"/>
            <a:r>
              <a:rPr lang="en-US" sz="2000"/>
              <a:t>Performance-Based Services with FFP Task Orders</a:t>
            </a:r>
          </a:p>
          <a:p>
            <a:pPr algn="ctr"/>
            <a:endParaRPr lang="en-US" sz="2000"/>
          </a:p>
          <a:p>
            <a:pPr marL="457200" indent="-182880">
              <a:buFont typeface="Arial" panose="020B0604020202020204" pitchFamily="34" charset="0"/>
              <a:buChar char="•"/>
            </a:pPr>
            <a:r>
              <a:rPr lang="en-US" sz="2000"/>
              <a:t>FFP Task Orders for Baseline O&amp;M</a:t>
            </a:r>
          </a:p>
          <a:p>
            <a:pPr marL="457200" indent="-182880">
              <a:buFont typeface="Arial" panose="020B0604020202020204" pitchFamily="34" charset="0"/>
              <a:buChar char="•"/>
            </a:pPr>
            <a:r>
              <a:rPr lang="en-US" sz="2000"/>
              <a:t>Cost Plus Task Orders for Emergency and Non-Baseline O&amp;M</a:t>
            </a:r>
          </a:p>
          <a:p>
            <a:pPr marL="457200" indent="-182880">
              <a:buFont typeface="Arial" panose="020B0604020202020204" pitchFamily="34" charset="0"/>
              <a:buChar char="•"/>
            </a:pPr>
            <a:r>
              <a:rPr lang="en-US" sz="2000"/>
              <a:t>Surge support as either FFP or Cost Plus as appropriate </a:t>
            </a:r>
          </a:p>
          <a:p>
            <a:pPr marL="457200" indent="-182880">
              <a:buFont typeface="Arial" panose="020B0604020202020204" pitchFamily="34" charset="0"/>
              <a:buChar char="•"/>
            </a:pPr>
            <a:endParaRPr lang="en-US" sz="2000">
              <a:ea typeface="Calibri"/>
              <a:cs typeface="Calibri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F419FC3-C044-05B5-5003-38F8C1D80CC4}"/>
              </a:ext>
            </a:extLst>
          </p:cNvPr>
          <p:cNvSpPr/>
          <p:nvPr/>
        </p:nvSpPr>
        <p:spPr>
          <a:xfrm>
            <a:off x="6225691" y="2372659"/>
            <a:ext cx="5577840" cy="35661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t"/>
          <a:lstStyle/>
          <a:p>
            <a:pPr algn="ctr"/>
            <a:r>
              <a:rPr lang="en-US" sz="2000" b="1"/>
              <a:t>Category 2: Development and Modernization</a:t>
            </a:r>
          </a:p>
          <a:p>
            <a:endParaRPr lang="en-US" sz="2000"/>
          </a:p>
          <a:p>
            <a:pPr algn="ctr"/>
            <a:r>
              <a:rPr lang="en-US" sz="2000"/>
              <a:t>Cost Plus or FFP (whichever is appropriate)</a:t>
            </a:r>
          </a:p>
          <a:p>
            <a:endParaRPr lang="en-US" sz="2000"/>
          </a:p>
          <a:p>
            <a:pPr marL="457200" indent="-182880">
              <a:buFont typeface="Arial" panose="020B0604020202020204" pitchFamily="34" charset="0"/>
              <a:buChar char="•"/>
            </a:pPr>
            <a:r>
              <a:rPr lang="en-US" sz="2000"/>
              <a:t>Multiple award </a:t>
            </a:r>
          </a:p>
          <a:p>
            <a:pPr marL="457200" indent="-182880">
              <a:buFont typeface="Arial" panose="020B0604020202020204" pitchFamily="34" charset="0"/>
              <a:buChar char="•"/>
            </a:pPr>
            <a:r>
              <a:rPr lang="en-US" sz="2000"/>
              <a:t>Competition among contract holders as requirements come up</a:t>
            </a:r>
          </a:p>
          <a:p>
            <a:pPr marL="457200" indent="-182880">
              <a:buFont typeface="Arial" panose="020B0604020202020204" pitchFamily="34" charset="0"/>
              <a:buChar char="•"/>
            </a:pPr>
            <a:r>
              <a:rPr lang="en-US" sz="2000"/>
              <a:t>Can also award current requirements at  initial solicitation </a:t>
            </a:r>
          </a:p>
          <a:p>
            <a:pPr marL="457200" indent="-182880">
              <a:buFont typeface="Arial" panose="020B0604020202020204" pitchFamily="34" charset="0"/>
              <a:buChar char="•"/>
            </a:pPr>
            <a:r>
              <a:rPr lang="en-US" sz="2000"/>
              <a:t>Cost type TO must have a path toward FFP sustainment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A883F9-6E91-C2A9-7B6F-9D3FF2C4C1EA}"/>
              </a:ext>
            </a:extLst>
          </p:cNvPr>
          <p:cNvSpPr/>
          <p:nvPr/>
        </p:nvSpPr>
        <p:spPr>
          <a:xfrm>
            <a:off x="388471" y="1963812"/>
            <a:ext cx="11415060" cy="408623"/>
          </a:xfrm>
          <a:prstGeom prst="rect">
            <a:avLst/>
          </a:prstGeom>
          <a:solidFill>
            <a:srgbClr val="15253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pAutoFit/>
          </a:bodyPr>
          <a:lstStyle/>
          <a:p>
            <a:pPr algn="ctr"/>
            <a:r>
              <a:rPr lang="en-US" sz="2000" b="1"/>
              <a:t>UNNO Common Management Framework</a:t>
            </a:r>
          </a:p>
        </p:txBody>
      </p:sp>
    </p:spTree>
    <p:extLst>
      <p:ext uri="{BB962C8B-B14F-4D97-AF65-F5344CB8AC3E}">
        <p14:creationId xmlns:p14="http://schemas.microsoft.com/office/powerpoint/2010/main" val="1370703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75C1C5-39A1-C6FC-CA8F-F88642B399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Sample Task Order Timeline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2E48300-9010-1A99-DD6B-5E14A073D1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8452458"/>
              </p:ext>
            </p:extLst>
          </p:nvPr>
        </p:nvGraphicFramePr>
        <p:xfrm>
          <a:off x="732000" y="1758000"/>
          <a:ext cx="10726136" cy="3687280"/>
        </p:xfrm>
        <a:graphic>
          <a:graphicData uri="http://schemas.openxmlformats.org/drawingml/2006/table">
            <a:tbl>
              <a:tblPr>
                <a:tableStyleId>{073A0DAA-6AF3-43AB-8588-CEC1D06C72B9}</a:tableStyleId>
              </a:tblPr>
              <a:tblGrid>
                <a:gridCol w="2764014">
                  <a:extLst>
                    <a:ext uri="{9D8B030D-6E8A-4147-A177-3AD203B41FA5}">
                      <a16:colId xmlns:a16="http://schemas.microsoft.com/office/drawing/2014/main" val="3760765744"/>
                    </a:ext>
                  </a:extLst>
                </a:gridCol>
                <a:gridCol w="1137446">
                  <a:extLst>
                    <a:ext uri="{9D8B030D-6E8A-4147-A177-3AD203B41FA5}">
                      <a16:colId xmlns:a16="http://schemas.microsoft.com/office/drawing/2014/main" val="1554476736"/>
                    </a:ext>
                  </a:extLst>
                </a:gridCol>
                <a:gridCol w="1137446">
                  <a:extLst>
                    <a:ext uri="{9D8B030D-6E8A-4147-A177-3AD203B41FA5}">
                      <a16:colId xmlns:a16="http://schemas.microsoft.com/office/drawing/2014/main" val="2168664417"/>
                    </a:ext>
                  </a:extLst>
                </a:gridCol>
                <a:gridCol w="1137446">
                  <a:extLst>
                    <a:ext uri="{9D8B030D-6E8A-4147-A177-3AD203B41FA5}">
                      <a16:colId xmlns:a16="http://schemas.microsoft.com/office/drawing/2014/main" val="933306592"/>
                    </a:ext>
                  </a:extLst>
                </a:gridCol>
                <a:gridCol w="1137446">
                  <a:extLst>
                    <a:ext uri="{9D8B030D-6E8A-4147-A177-3AD203B41FA5}">
                      <a16:colId xmlns:a16="http://schemas.microsoft.com/office/drawing/2014/main" val="1827516227"/>
                    </a:ext>
                  </a:extLst>
                </a:gridCol>
                <a:gridCol w="1137446">
                  <a:extLst>
                    <a:ext uri="{9D8B030D-6E8A-4147-A177-3AD203B41FA5}">
                      <a16:colId xmlns:a16="http://schemas.microsoft.com/office/drawing/2014/main" val="3206618924"/>
                    </a:ext>
                  </a:extLst>
                </a:gridCol>
                <a:gridCol w="1137446">
                  <a:extLst>
                    <a:ext uri="{9D8B030D-6E8A-4147-A177-3AD203B41FA5}">
                      <a16:colId xmlns:a16="http://schemas.microsoft.com/office/drawing/2014/main" val="2557045870"/>
                    </a:ext>
                  </a:extLst>
                </a:gridCol>
                <a:gridCol w="1137446">
                  <a:extLst>
                    <a:ext uri="{9D8B030D-6E8A-4147-A177-3AD203B41FA5}">
                      <a16:colId xmlns:a16="http://schemas.microsoft.com/office/drawing/2014/main" val="4115831489"/>
                    </a:ext>
                  </a:extLst>
                </a:gridCol>
              </a:tblGrid>
              <a:tr h="351473"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7">
                  <a:txBody>
                    <a:bodyPr/>
                    <a:lstStyle/>
                    <a:p>
                      <a:r>
                        <a:rPr lang="en-US" sz="1600">
                          <a:latin typeface="Public Sans" pitchFamily="2" charset="0"/>
                        </a:rPr>
                        <a:t>Category 1 – Can issue sole source TO’s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0449367"/>
                  </a:ext>
                </a:extLst>
              </a:tr>
              <a:tr h="351473"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5737347"/>
                  </a:ext>
                </a:extLst>
              </a:tr>
              <a:tr h="351473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solidFill>
                            <a:schemeClr val="bg1"/>
                          </a:solidFill>
                          <a:latin typeface="Public Sans" pitchFamily="2" charset="0"/>
                        </a:rPr>
                        <a:t>Evaluate Category 1 (1 Award)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608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832074"/>
                  </a:ext>
                </a:extLst>
              </a:tr>
              <a:tr h="395440">
                <a:tc>
                  <a:txBody>
                    <a:bodyPr/>
                    <a:lstStyle/>
                    <a:p>
                      <a:pPr algn="r"/>
                      <a:r>
                        <a:rPr lang="en-US" sz="1400">
                          <a:solidFill>
                            <a:schemeClr val="bg1"/>
                          </a:solidFill>
                          <a:latin typeface="Public Sans" pitchFamily="2" charset="0"/>
                        </a:rPr>
                        <a:t>Contract Award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60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  <a:latin typeface="Public Sans" pitchFamily="2" charset="0"/>
                        </a:rPr>
                        <a:t>Year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60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  <a:latin typeface="Public Sans" pitchFamily="2" charset="0"/>
                        </a:rPr>
                        <a:t>Year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60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  <a:latin typeface="Public Sans" pitchFamily="2" charset="0"/>
                        </a:rPr>
                        <a:t>Year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60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  <a:latin typeface="Public Sans" pitchFamily="2" charset="0"/>
                        </a:rPr>
                        <a:t>Year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60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  <a:latin typeface="Public Sans" pitchFamily="2" charset="0"/>
                        </a:rPr>
                        <a:t>Year 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60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  <a:latin typeface="Public Sans" pitchFamily="2" charset="0"/>
                        </a:rPr>
                        <a:t>Year 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608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>
                          <a:solidFill>
                            <a:schemeClr val="bg1"/>
                          </a:solidFill>
                          <a:latin typeface="Public Sans" pitchFamily="2" charset="0"/>
                        </a:rPr>
                        <a:t>Year 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608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13332"/>
                  </a:ext>
                </a:extLst>
              </a:tr>
              <a:tr h="351473">
                <a:tc>
                  <a:txBody>
                    <a:bodyPr/>
                    <a:lstStyle/>
                    <a:p>
                      <a:pPr algn="l"/>
                      <a:r>
                        <a:rPr lang="en-US" sz="1400">
                          <a:solidFill>
                            <a:schemeClr val="bg1"/>
                          </a:solidFill>
                          <a:latin typeface="Public Sans"/>
                        </a:rPr>
                        <a:t>Evaluate Category 2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4608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3789683"/>
                  </a:ext>
                </a:extLst>
              </a:tr>
              <a:tr h="351473"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0565797"/>
                  </a:ext>
                </a:extLst>
              </a:tr>
              <a:tr h="351473"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8292957"/>
                  </a:ext>
                </a:extLst>
              </a:tr>
              <a:tr h="351473"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80525920"/>
                  </a:ext>
                </a:extLst>
              </a:tr>
              <a:tr h="351473"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3830958"/>
                  </a:ext>
                </a:extLst>
              </a:tr>
              <a:tr h="351473">
                <a:tc>
                  <a:txBody>
                    <a:bodyPr/>
                    <a:lstStyle/>
                    <a:p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 gridSpan="7">
                  <a:txBody>
                    <a:bodyPr/>
                    <a:lstStyle/>
                    <a:p>
                      <a:r>
                        <a:rPr lang="en-US" sz="1600" dirty="0">
                          <a:latin typeface="Public Sans" pitchFamily="2" charset="0"/>
                        </a:rPr>
                        <a:t>Category 2 – Must compete and provide fair opportunity to all contract holders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872791"/>
                  </a:ext>
                </a:extLst>
              </a:tr>
            </a:tbl>
          </a:graphicData>
        </a:graphic>
      </p:graphicFrame>
      <p:sp>
        <p:nvSpPr>
          <p:cNvPr id="7" name="Arrow: Pentagon 7">
            <a:extLst>
              <a:ext uri="{FF2B5EF4-FFF2-40B4-BE49-F238E27FC236}">
                <a16:creationId xmlns:a16="http://schemas.microsoft.com/office/drawing/2014/main" id="{32E12128-B477-9EF8-34BA-1AEAC053A857}"/>
              </a:ext>
            </a:extLst>
          </p:cNvPr>
          <p:cNvSpPr/>
          <p:nvPr/>
        </p:nvSpPr>
        <p:spPr>
          <a:xfrm>
            <a:off x="3490937" y="2573479"/>
            <a:ext cx="4914338" cy="228600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/>
              <a:t>TO 01 – O&amp;M NSN (5 Year </a:t>
            </a:r>
            <a:r>
              <a:rPr lang="en-US" sz="1600" err="1"/>
              <a:t>PoP</a:t>
            </a:r>
            <a:r>
              <a:rPr lang="en-US" sz="1600"/>
              <a:t>)</a:t>
            </a:r>
          </a:p>
        </p:txBody>
      </p:sp>
      <p:sp>
        <p:nvSpPr>
          <p:cNvPr id="8" name="Arrow: Pentagon 8">
            <a:extLst>
              <a:ext uri="{FF2B5EF4-FFF2-40B4-BE49-F238E27FC236}">
                <a16:creationId xmlns:a16="http://schemas.microsoft.com/office/drawing/2014/main" id="{A40FAF23-1123-A14E-7913-07B5654715BC}"/>
              </a:ext>
            </a:extLst>
          </p:cNvPr>
          <p:cNvSpPr/>
          <p:nvPr/>
        </p:nvSpPr>
        <p:spPr>
          <a:xfrm>
            <a:off x="4644517" y="2197182"/>
            <a:ext cx="4914338" cy="228600"/>
          </a:xfrm>
          <a:prstGeom prst="homePlat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600"/>
              <a:t>TO 06 – O&amp;M DSN (5 Year </a:t>
            </a:r>
            <a:r>
              <a:rPr lang="en-US" sz="1600" err="1"/>
              <a:t>PoP</a:t>
            </a:r>
            <a:r>
              <a:rPr lang="en-US" sz="1600"/>
              <a:t>)</a:t>
            </a:r>
          </a:p>
        </p:txBody>
      </p:sp>
      <p:sp>
        <p:nvSpPr>
          <p:cNvPr id="9" name="Arrow: Pentagon 9">
            <a:extLst>
              <a:ext uri="{FF2B5EF4-FFF2-40B4-BE49-F238E27FC236}">
                <a16:creationId xmlns:a16="http://schemas.microsoft.com/office/drawing/2014/main" id="{DBF6669C-946D-7784-FB7F-F4AB3DA35620}"/>
              </a:ext>
            </a:extLst>
          </p:cNvPr>
          <p:cNvSpPr/>
          <p:nvPr/>
        </p:nvSpPr>
        <p:spPr>
          <a:xfrm>
            <a:off x="3490937" y="3326073"/>
            <a:ext cx="2414378" cy="228600"/>
          </a:xfrm>
          <a:prstGeom prst="homePlat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/>
              <a:t>TO 02 – Site A Modernization</a:t>
            </a:r>
          </a:p>
        </p:txBody>
      </p:sp>
      <p:sp>
        <p:nvSpPr>
          <p:cNvPr id="10" name="Arrow: Pentagon 10">
            <a:extLst>
              <a:ext uri="{FF2B5EF4-FFF2-40B4-BE49-F238E27FC236}">
                <a16:creationId xmlns:a16="http://schemas.microsoft.com/office/drawing/2014/main" id="{404FF06A-8799-3AA9-3508-274DFF99403D}"/>
              </a:ext>
            </a:extLst>
          </p:cNvPr>
          <p:cNvSpPr/>
          <p:nvPr/>
        </p:nvSpPr>
        <p:spPr>
          <a:xfrm>
            <a:off x="4887879" y="3704240"/>
            <a:ext cx="2414378" cy="228600"/>
          </a:xfrm>
          <a:prstGeom prst="homePlat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/>
              <a:t>TO 03 – Development</a:t>
            </a:r>
          </a:p>
        </p:txBody>
      </p:sp>
      <p:sp>
        <p:nvSpPr>
          <p:cNvPr id="11" name="Arrow: Pentagon 11">
            <a:extLst>
              <a:ext uri="{FF2B5EF4-FFF2-40B4-BE49-F238E27FC236}">
                <a16:creationId xmlns:a16="http://schemas.microsoft.com/office/drawing/2014/main" id="{3DCA50BD-C45E-397E-5D19-35F91F77A13C}"/>
              </a:ext>
            </a:extLst>
          </p:cNvPr>
          <p:cNvSpPr/>
          <p:nvPr/>
        </p:nvSpPr>
        <p:spPr>
          <a:xfrm>
            <a:off x="5296033" y="4446881"/>
            <a:ext cx="2559271" cy="228600"/>
          </a:xfrm>
          <a:prstGeom prst="homePlate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/>
              <a:t>TO 05 – Site B Modernization</a:t>
            </a:r>
          </a:p>
        </p:txBody>
      </p:sp>
      <p:sp>
        <p:nvSpPr>
          <p:cNvPr id="12" name="Arrow: Pentagon 12">
            <a:extLst>
              <a:ext uri="{FF2B5EF4-FFF2-40B4-BE49-F238E27FC236}">
                <a16:creationId xmlns:a16="http://schemas.microsoft.com/office/drawing/2014/main" id="{E5C2E020-3E56-CC97-7D8B-83EF44228D46}"/>
              </a:ext>
            </a:extLst>
          </p:cNvPr>
          <p:cNvSpPr/>
          <p:nvPr/>
        </p:nvSpPr>
        <p:spPr>
          <a:xfrm>
            <a:off x="4887879" y="4065264"/>
            <a:ext cx="2414378" cy="228600"/>
          </a:xfrm>
          <a:prstGeom prst="homePlat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/>
              <a:t>TO 04 – Development</a:t>
            </a:r>
          </a:p>
        </p:txBody>
      </p:sp>
      <p:sp>
        <p:nvSpPr>
          <p:cNvPr id="13" name="Arrow: Pentagon 13">
            <a:extLst>
              <a:ext uri="{FF2B5EF4-FFF2-40B4-BE49-F238E27FC236}">
                <a16:creationId xmlns:a16="http://schemas.microsoft.com/office/drawing/2014/main" id="{D34C2FB7-4367-5010-254C-C7B85CFE8A0D}"/>
              </a:ext>
            </a:extLst>
          </p:cNvPr>
          <p:cNvSpPr/>
          <p:nvPr/>
        </p:nvSpPr>
        <p:spPr>
          <a:xfrm>
            <a:off x="7434073" y="4818201"/>
            <a:ext cx="3185012" cy="228600"/>
          </a:xfrm>
          <a:prstGeom prst="homePlate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/>
              <a:t>TO 07 – Development</a:t>
            </a:r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30DD889B-1136-E24B-93FA-B3F9A95F5E3D}"/>
              </a:ext>
            </a:extLst>
          </p:cNvPr>
          <p:cNvSpPr/>
          <p:nvPr/>
        </p:nvSpPr>
        <p:spPr>
          <a:xfrm>
            <a:off x="376057" y="898337"/>
            <a:ext cx="10925020" cy="402417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i="1">
                <a:solidFill>
                  <a:srgbClr val="6B7280"/>
                </a:solidFill>
                <a:ea typeface="Calibri"/>
                <a:cs typeface="Calibri"/>
              </a:rPr>
              <a:t>The purpose of this timeline to illustrate how the IDIQ structure </a:t>
            </a:r>
            <a:r>
              <a:rPr lang="en-US" sz="1400" b="1" i="1">
                <a:solidFill>
                  <a:srgbClr val="6B7280"/>
                </a:solidFill>
                <a:ea typeface="Calibri"/>
                <a:cs typeface="Calibri"/>
              </a:rPr>
              <a:t>could</a:t>
            </a:r>
            <a:r>
              <a:rPr lang="en-US" sz="1400" i="1">
                <a:solidFill>
                  <a:srgbClr val="6B7280"/>
                </a:solidFill>
                <a:ea typeface="Calibri"/>
                <a:cs typeface="Calibri"/>
              </a:rPr>
              <a:t> function. The dates and timelines are notional. </a:t>
            </a:r>
          </a:p>
        </p:txBody>
      </p:sp>
    </p:spTree>
    <p:extLst>
      <p:ext uri="{BB962C8B-B14F-4D97-AF65-F5344CB8AC3E}">
        <p14:creationId xmlns:p14="http://schemas.microsoft.com/office/powerpoint/2010/main" val="357015691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5BD37F-30B9-FECA-1A14-AD5628141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Integral Contract Feature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B0547B00-C2DF-D62C-F91E-ECF3835956AE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n-US" b="1" u="sng"/>
              <a:t>Contractor Collaboration and Data Exchange Obligations</a:t>
            </a:r>
            <a:r>
              <a:rPr lang="en-US"/>
              <a:t>:</a:t>
            </a:r>
          </a:p>
          <a:p>
            <a:pPr marL="690245" lvl="1" indent="-233045">
              <a:lnSpc>
                <a:spcPct val="100000"/>
              </a:lnSpc>
            </a:pPr>
            <a:r>
              <a:rPr lang="en-US"/>
              <a:t>Ensure development and modernization contractors meet interoperability requirements and share data to enable continued operation and maintenance by a separate contractor.</a:t>
            </a:r>
          </a:p>
          <a:p>
            <a:pPr marL="457200" lvl="1" indent="0">
              <a:lnSpc>
                <a:spcPct val="100000"/>
              </a:lnSpc>
              <a:buNone/>
            </a:pPr>
            <a:endParaRPr lang="en-US"/>
          </a:p>
          <a:p>
            <a:pPr marL="690245" lvl="1" indent="-233045">
              <a:lnSpc>
                <a:spcPct val="100000"/>
              </a:lnSpc>
            </a:pPr>
            <a:r>
              <a:rPr lang="en-US"/>
              <a:t>Likewise, the O&amp;M contractor should share data with the development and modernization contractors to achieve interoperability requirements. </a:t>
            </a:r>
          </a:p>
          <a:p>
            <a:pPr marL="690245" lvl="1" indent="-233045">
              <a:lnSpc>
                <a:spcPct val="100000"/>
              </a:lnSpc>
            </a:pPr>
            <a:endParaRPr lang="en-US"/>
          </a:p>
          <a:p>
            <a:pPr marL="690245" lvl="1" indent="-233045">
              <a:lnSpc>
                <a:spcPct val="100000"/>
              </a:lnSpc>
            </a:pPr>
            <a:r>
              <a:rPr lang="en-US">
                <a:latin typeface="Public Sans"/>
              </a:rPr>
              <a:t>Primarily accomplished through associate contractor agreements (ACA's).</a:t>
            </a:r>
            <a:endParaRPr lang="en-US"/>
          </a:p>
          <a:p>
            <a:pPr marL="457200" lvl="1" indent="0">
              <a:lnSpc>
                <a:spcPct val="100000"/>
              </a:lnSpc>
              <a:buFont typeface="Calibri" panose="020F0502020204030204" pitchFamily="34" charset="0"/>
              <a:buNone/>
            </a:pPr>
            <a:endParaRPr lang="en-US"/>
          </a:p>
          <a:p>
            <a:pPr marL="0" indent="0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9208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8B54A-A91E-37ED-BEB3-5E6B4C5E1E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pace Comm and Nav">
            <a:extLst>
              <a:ext uri="{FF2B5EF4-FFF2-40B4-BE49-F238E27FC236}">
                <a16:creationId xmlns:a16="http://schemas.microsoft.com/office/drawing/2014/main" id="{7927875F-A9C1-4C5D-A363-550F503FD393}"/>
              </a:ext>
            </a:extLst>
          </p:cNvPr>
          <p:cNvSpPr/>
          <p:nvPr/>
        </p:nvSpPr>
        <p:spPr>
          <a:xfrm>
            <a:off x="7315201" y="2379612"/>
            <a:ext cx="5195172" cy="1626343"/>
          </a:xfrm>
          <a:prstGeom prst="rect">
            <a:avLst/>
          </a:prstGeom>
          <a:ln w="19050">
            <a:noFill/>
            <a:miter lim="400000"/>
          </a:ln>
          <a:effectLst>
            <a:outerShdw blurRad="76200" dist="50800" dir="5400000" algn="t" rotWithShape="0">
              <a:prstClr val="black">
                <a:alpha val="40000"/>
              </a:prstClr>
            </a:outerShdw>
          </a:effectLst>
          <a:extLst>
            <a:ext uri="{C572A759-6A51-4108-AA02-DFA0A04FC94B}">
              <ma14:wrappingTextBoxFlag xmlns:mc="http://schemas.openxmlformats.org/markup-compatibility/2006" xmlns:mv="urn:schemas-microsoft-com:mac:vml" xmlns:ma14="http://schemas.microsoft.com/office/mac/drawingml/2011/main" xmlns="" val="1"/>
            </a:ext>
          </a:extLst>
        </p:spPr>
        <p:txBody>
          <a:bodyPr wrap="square" lIns="0" tIns="0" rIns="0" bIns="0" anchor="ctr">
            <a:spAutoFit/>
          </a:bodyPr>
          <a:lstStyle>
            <a:lvl1pPr marL="254000" marR="254000" indent="0">
              <a:defRPr sz="13000"/>
            </a:lvl1pPr>
          </a:lstStyle>
          <a:p>
            <a:pPr marL="57785" marR="223520" defTabSz="465980">
              <a:lnSpc>
                <a:spcPct val="156555"/>
              </a:lnSpc>
              <a:defRPr sz="1800">
                <a:solidFill>
                  <a:srgbClr val="000000"/>
                </a:solidFill>
              </a:defRPr>
            </a:pPr>
            <a:r>
              <a:rPr lang="en-US" sz="3600" b="1" kern="0">
                <a:solidFill>
                  <a:srgbClr val="FFFFFF"/>
                </a:solidFill>
                <a:latin typeface="Arial Nova Light"/>
              </a:rPr>
              <a:t>UNNO Wrap Up</a:t>
            </a:r>
          </a:p>
          <a:p>
            <a:pPr marL="57785" marR="223520" defTabSz="465980">
              <a:lnSpc>
                <a:spcPct val="156555"/>
              </a:lnSpc>
              <a:defRPr sz="1800">
                <a:solidFill>
                  <a:srgbClr val="000000"/>
                </a:solidFill>
              </a:defRPr>
            </a:pPr>
            <a:r>
              <a:rPr lang="en-US" sz="3600" b="1" i="1" kern="0">
                <a:solidFill>
                  <a:srgbClr val="FFFFFF"/>
                </a:solidFill>
                <a:latin typeface="Arial Nova Light"/>
                <a:sym typeface="Avenir Next"/>
              </a:rPr>
              <a:t>Davey Jones</a:t>
            </a:r>
            <a:endParaRPr lang="en-US" sz="2400" b="1" i="1" kern="0">
              <a:solidFill>
                <a:srgbClr val="FFFFFF"/>
              </a:solidFill>
              <a:latin typeface="Arial Nova Light" panose="020B0304020202020204" pitchFamily="34" charset="0"/>
              <a:sym typeface="Avenir Next"/>
            </a:endParaRPr>
          </a:p>
        </p:txBody>
      </p:sp>
    </p:spTree>
    <p:extLst>
      <p:ext uri="{BB962C8B-B14F-4D97-AF65-F5344CB8AC3E}">
        <p14:creationId xmlns:p14="http://schemas.microsoft.com/office/powerpoint/2010/main" val="17910083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9ED8E-315E-0256-DE78-9711F8C5C0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Notional Near-Term Schedule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3FF3135-A9E1-3154-7A36-6F25E7D65614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070932309"/>
              </p:ext>
            </p:extLst>
          </p:nvPr>
        </p:nvGraphicFramePr>
        <p:xfrm>
          <a:off x="1328793" y="1106737"/>
          <a:ext cx="9534414" cy="37795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67207">
                  <a:extLst>
                    <a:ext uri="{9D8B030D-6E8A-4147-A177-3AD203B41FA5}">
                      <a16:colId xmlns:a16="http://schemas.microsoft.com/office/drawing/2014/main" val="6989373"/>
                    </a:ext>
                  </a:extLst>
                </a:gridCol>
                <a:gridCol w="4767207">
                  <a:extLst>
                    <a:ext uri="{9D8B030D-6E8A-4147-A177-3AD203B41FA5}">
                      <a16:colId xmlns:a16="http://schemas.microsoft.com/office/drawing/2014/main" val="14829398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2400" b="1" kern="1200">
                          <a:solidFill>
                            <a:srgbClr val="FFFFFF"/>
                          </a:solidFill>
                          <a:latin typeface="Public Sans" pitchFamily="2" charset="0"/>
                        </a:rPr>
                        <a:t>Milestone</a:t>
                      </a:r>
                      <a:endParaRPr lang="en-US" sz="2400" b="1" kern="1200">
                        <a:solidFill>
                          <a:srgbClr val="FFFFFF"/>
                        </a:solidFill>
                        <a:latin typeface="Public Sans" pitchFamily="2" charset="0"/>
                        <a:ea typeface="+mn-ea"/>
                        <a:cs typeface="+mn-cs"/>
                      </a:endParaRPr>
                    </a:p>
                  </a:txBody>
                  <a:tcPr marT="91440" marB="91440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4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2400" b="1" kern="1200">
                          <a:solidFill>
                            <a:srgbClr val="FFFFFF"/>
                          </a:solidFill>
                          <a:latin typeface="Public Sans" pitchFamily="2" charset="0"/>
                        </a:rPr>
                        <a:t>Status / Date</a:t>
                      </a:r>
                      <a:endParaRPr lang="en-US" sz="2400" b="1" kern="1200">
                        <a:solidFill>
                          <a:srgbClr val="FFFFFF"/>
                        </a:solidFill>
                        <a:latin typeface="Public Sans" pitchFamily="2" charset="0"/>
                        <a:ea typeface="+mn-ea"/>
                        <a:cs typeface="+mn-cs"/>
                      </a:endParaRPr>
                    </a:p>
                  </a:txBody>
                  <a:tcPr marT="91440" marB="91440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74425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2000" b="0" kern="1200">
                          <a:solidFill>
                            <a:schemeClr val="tx1"/>
                          </a:solidFill>
                          <a:latin typeface="Public Sans" pitchFamily="2" charset="0"/>
                        </a:rPr>
                        <a:t>RFI Release</a:t>
                      </a:r>
                      <a:endParaRPr lang="en-US" sz="2000" b="0" kern="1200">
                        <a:solidFill>
                          <a:schemeClr val="tx1"/>
                        </a:solidFill>
                        <a:latin typeface="Public Sans" pitchFamily="2" charset="0"/>
                        <a:ea typeface="+mn-ea"/>
                        <a:cs typeface="+mn-cs"/>
                      </a:endParaRPr>
                    </a:p>
                  </a:txBody>
                  <a:tcPr marT="91440" marB="91440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2000" b="0" kern="1200">
                          <a:solidFill>
                            <a:schemeClr val="tx1"/>
                          </a:solidFill>
                          <a:latin typeface="Public Sans" pitchFamily="2" charset="0"/>
                        </a:rPr>
                        <a:t>15 Jul</a:t>
                      </a:r>
                      <a:endParaRPr lang="en-US" sz="2000" b="0" kern="1200">
                        <a:solidFill>
                          <a:schemeClr val="tx1"/>
                        </a:solidFill>
                        <a:latin typeface="Public Sans" pitchFamily="2" charset="0"/>
                        <a:ea typeface="+mn-ea"/>
                        <a:cs typeface="+mn-cs"/>
                      </a:endParaRPr>
                    </a:p>
                  </a:txBody>
                  <a:tcPr marT="91440" marB="91440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065433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2000" b="0" kern="1200">
                          <a:solidFill>
                            <a:schemeClr val="tx1"/>
                          </a:solidFill>
                          <a:latin typeface="Public Sans" pitchFamily="2" charset="0"/>
                        </a:rPr>
                        <a:t>Industry Day Briefing</a:t>
                      </a:r>
                      <a:endParaRPr lang="en-US" sz="2000" b="0" kern="1200">
                        <a:solidFill>
                          <a:schemeClr val="tx1"/>
                        </a:solidFill>
                        <a:latin typeface="Public Sans" pitchFamily="2" charset="0"/>
                        <a:ea typeface="+mn-ea"/>
                        <a:cs typeface="+mn-cs"/>
                      </a:endParaRPr>
                    </a:p>
                  </a:txBody>
                  <a:tcPr marT="91440" marB="91440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2000" b="0" kern="1200">
                          <a:solidFill>
                            <a:schemeClr val="tx1"/>
                          </a:solidFill>
                          <a:latin typeface="Public Sans" pitchFamily="2" charset="0"/>
                        </a:rPr>
                        <a:t>07 Aug</a:t>
                      </a:r>
                      <a:endParaRPr lang="en-US" sz="2000" b="0" kern="1200">
                        <a:solidFill>
                          <a:schemeClr val="tx1"/>
                        </a:solidFill>
                        <a:latin typeface="Public Sans" pitchFamily="2" charset="0"/>
                        <a:ea typeface="+mn-ea"/>
                        <a:cs typeface="+mn-cs"/>
                      </a:endParaRPr>
                    </a:p>
                  </a:txBody>
                  <a:tcPr marT="91440" marB="91440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251117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2000" b="0" kern="1200">
                          <a:solidFill>
                            <a:schemeClr val="tx1"/>
                          </a:solidFill>
                          <a:latin typeface="Public Sans" pitchFamily="2" charset="0"/>
                        </a:rPr>
                        <a:t>Industry 1 on 1s</a:t>
                      </a:r>
                      <a:endParaRPr lang="en-US" sz="2000" b="0" kern="1200">
                        <a:solidFill>
                          <a:schemeClr val="tx1"/>
                        </a:solidFill>
                        <a:latin typeface="Public Sans" pitchFamily="2" charset="0"/>
                        <a:ea typeface="+mn-ea"/>
                        <a:cs typeface="+mn-cs"/>
                      </a:endParaRPr>
                    </a:p>
                  </a:txBody>
                  <a:tcPr marT="91440" marB="91440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2000" b="0" kern="1200">
                          <a:solidFill>
                            <a:schemeClr val="tx1"/>
                          </a:solidFill>
                          <a:latin typeface="Public Sans" pitchFamily="2" charset="0"/>
                        </a:rPr>
                        <a:t>10 Aug (week of)</a:t>
                      </a:r>
                      <a:endParaRPr lang="en-US" sz="2000" b="0" kern="1200">
                        <a:solidFill>
                          <a:schemeClr val="tx1"/>
                        </a:solidFill>
                        <a:latin typeface="Public Sans" pitchFamily="2" charset="0"/>
                        <a:ea typeface="+mn-ea"/>
                        <a:cs typeface="+mn-cs"/>
                      </a:endParaRPr>
                    </a:p>
                  </a:txBody>
                  <a:tcPr marT="91440" marB="91440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00410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2000" b="0" kern="1200">
                          <a:solidFill>
                            <a:schemeClr val="tx1"/>
                          </a:solidFill>
                          <a:latin typeface="Public Sans" pitchFamily="2" charset="0"/>
                        </a:rPr>
                        <a:t>RFI Responses Due</a:t>
                      </a:r>
                      <a:endParaRPr lang="en-US" sz="2000" b="0" kern="1200">
                        <a:solidFill>
                          <a:schemeClr val="tx1"/>
                        </a:solidFill>
                        <a:latin typeface="Public Sans" pitchFamily="2" charset="0"/>
                        <a:ea typeface="+mn-ea"/>
                        <a:cs typeface="+mn-cs"/>
                      </a:endParaRPr>
                    </a:p>
                  </a:txBody>
                  <a:tcPr marT="91440" marB="91440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2000" b="0" kern="1200">
                          <a:solidFill>
                            <a:schemeClr val="tx1"/>
                          </a:solidFill>
                          <a:latin typeface="Public Sans" pitchFamily="2" charset="0"/>
                        </a:rPr>
                        <a:t>15 Aug</a:t>
                      </a:r>
                      <a:endParaRPr lang="en-US" sz="2000" b="0" kern="1200">
                        <a:solidFill>
                          <a:schemeClr val="tx1"/>
                        </a:solidFill>
                        <a:latin typeface="Public Sans" pitchFamily="2" charset="0"/>
                        <a:ea typeface="+mn-ea"/>
                        <a:cs typeface="+mn-cs"/>
                      </a:endParaRPr>
                    </a:p>
                  </a:txBody>
                  <a:tcPr marT="91440" marB="91440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40018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2000" b="0" kern="1200">
                          <a:solidFill>
                            <a:schemeClr val="tx1"/>
                          </a:solidFill>
                          <a:latin typeface="Public Sans" pitchFamily="2" charset="0"/>
                        </a:rPr>
                        <a:t>Site Visits with Industry (TBC)</a:t>
                      </a:r>
                      <a:br>
                        <a:rPr lang="en-US" sz="2000" b="0" kern="1200">
                          <a:solidFill>
                            <a:schemeClr val="tx1"/>
                          </a:solidFill>
                          <a:latin typeface="Public Sans" pitchFamily="2" charset="0"/>
                        </a:rPr>
                      </a:br>
                      <a:r>
                        <a:rPr lang="en-US" sz="2000" b="0" kern="1200">
                          <a:solidFill>
                            <a:schemeClr val="tx1"/>
                          </a:solidFill>
                          <a:latin typeface="Public Sans" pitchFamily="2" charset="0"/>
                        </a:rPr>
                        <a:t>White Sands, Goldstone, Wallops</a:t>
                      </a:r>
                      <a:endParaRPr lang="en-US" sz="2000" b="0" kern="1200">
                        <a:solidFill>
                          <a:schemeClr val="tx1"/>
                        </a:solidFill>
                        <a:latin typeface="Public Sans" pitchFamily="2" charset="0"/>
                        <a:ea typeface="+mn-ea"/>
                        <a:cs typeface="+mn-cs"/>
                      </a:endParaRPr>
                    </a:p>
                  </a:txBody>
                  <a:tcPr marT="91440" marB="91440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2000" b="0" kern="1200">
                          <a:solidFill>
                            <a:schemeClr val="tx1"/>
                          </a:solidFill>
                          <a:latin typeface="Public Sans" pitchFamily="2" charset="0"/>
                        </a:rPr>
                        <a:t>Sep-Oct</a:t>
                      </a:r>
                      <a:endParaRPr lang="en-US" sz="2000" b="0" kern="1200">
                        <a:solidFill>
                          <a:schemeClr val="tx1"/>
                        </a:solidFill>
                        <a:latin typeface="Public Sans" pitchFamily="2" charset="0"/>
                        <a:ea typeface="+mn-ea"/>
                        <a:cs typeface="+mn-cs"/>
                      </a:endParaRPr>
                    </a:p>
                  </a:txBody>
                  <a:tcPr marT="91440" marB="91440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99679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2000" b="0" kern="1200">
                          <a:solidFill>
                            <a:schemeClr val="tx1"/>
                          </a:solidFill>
                          <a:latin typeface="Public Sans" pitchFamily="2" charset="0"/>
                        </a:rPr>
                        <a:t>Draft RFP </a:t>
                      </a:r>
                      <a:endParaRPr lang="en-US" sz="2000" b="0" kern="1200">
                        <a:solidFill>
                          <a:schemeClr val="tx1"/>
                        </a:solidFill>
                        <a:latin typeface="Public Sans" pitchFamily="2" charset="0"/>
                        <a:ea typeface="+mn-ea"/>
                        <a:cs typeface="+mn-cs"/>
                      </a:endParaRPr>
                    </a:p>
                  </a:txBody>
                  <a:tcPr marT="91440" marB="91440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l" defTabSz="914400" rtl="0" eaLnBrk="1" latinLnBrk="0" hangingPunct="1">
                        <a:buNone/>
                      </a:pPr>
                      <a:r>
                        <a:rPr lang="en-US" sz="2000" b="0" kern="1200" dirty="0">
                          <a:solidFill>
                            <a:schemeClr val="tx1"/>
                          </a:solidFill>
                          <a:latin typeface="Public Sans" pitchFamily="2" charset="0"/>
                        </a:rPr>
                        <a:t>30 Oct</a:t>
                      </a:r>
                      <a:endParaRPr lang="en-US" sz="2000" b="0" kern="1200" dirty="0">
                        <a:solidFill>
                          <a:schemeClr val="tx1"/>
                        </a:solidFill>
                        <a:latin typeface="Public Sans" pitchFamily="2" charset="0"/>
                        <a:ea typeface="+mn-ea"/>
                        <a:cs typeface="+mn-cs"/>
                      </a:endParaRPr>
                    </a:p>
                  </a:txBody>
                  <a:tcPr marT="91440" marB="91440"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55160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36027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97C4C6-ACEE-4A7C-4835-5D6BD6AB8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Points of Contact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190B4BC-7BF8-4EEB-A132-B9084E228B16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3688597786"/>
              </p:ext>
            </p:extLst>
          </p:nvPr>
        </p:nvGraphicFramePr>
        <p:xfrm>
          <a:off x="385763" y="1022350"/>
          <a:ext cx="11422062" cy="15087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807354">
                  <a:extLst>
                    <a:ext uri="{9D8B030D-6E8A-4147-A177-3AD203B41FA5}">
                      <a16:colId xmlns:a16="http://schemas.microsoft.com/office/drawing/2014/main" val="3359075373"/>
                    </a:ext>
                  </a:extLst>
                </a:gridCol>
                <a:gridCol w="3807354">
                  <a:extLst>
                    <a:ext uri="{9D8B030D-6E8A-4147-A177-3AD203B41FA5}">
                      <a16:colId xmlns:a16="http://schemas.microsoft.com/office/drawing/2014/main" val="3227642404"/>
                    </a:ext>
                  </a:extLst>
                </a:gridCol>
                <a:gridCol w="3807354">
                  <a:extLst>
                    <a:ext uri="{9D8B030D-6E8A-4147-A177-3AD203B41FA5}">
                      <a16:colId xmlns:a16="http://schemas.microsoft.com/office/drawing/2014/main" val="5497412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b="1">
                          <a:solidFill>
                            <a:schemeClr val="bg1"/>
                          </a:solidFill>
                          <a:latin typeface="Public Sans" pitchFamily="2" charset="0"/>
                        </a:rPr>
                        <a:t>Role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solidFill>
                            <a:schemeClr val="bg1"/>
                          </a:solidFill>
                          <a:latin typeface="Public Sans" pitchFamily="2" charset="0"/>
                        </a:rPr>
                        <a:t>Name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b="1">
                          <a:solidFill>
                            <a:schemeClr val="bg1"/>
                          </a:solidFill>
                          <a:latin typeface="Public Sans" pitchFamily="2" charset="0"/>
                        </a:rPr>
                        <a:t>Contact Info (email)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2F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507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Public Sans" pitchFamily="2" charset="0"/>
                        </a:rPr>
                        <a:t>Contracting Officer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Public Sans" pitchFamily="2" charset="0"/>
                        </a:rPr>
                        <a:t>Benjamin Kamp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Public Sans" pitchFamily="2" charset="0"/>
                          <a:hlinkClick r:id="rId2"/>
                        </a:rPr>
                        <a:t>benjamin.m.kamp@nasa.gov</a:t>
                      </a:r>
                      <a:r>
                        <a:rPr lang="en-US">
                          <a:latin typeface="Public Sans" pitchFamily="2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34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Public Sans" pitchFamily="2" charset="0"/>
                        </a:rPr>
                        <a:t>UNNO Project Manager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Public Sans" pitchFamily="2" charset="0"/>
                        </a:rPr>
                        <a:t>Davey Jones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Public Sans" pitchFamily="2" charset="0"/>
                          <a:hlinkClick r:id="rId3"/>
                        </a:rPr>
                        <a:t>davey.jones@nasa.gov</a:t>
                      </a:r>
                      <a:endParaRPr lang="en-US">
                        <a:latin typeface="Public Sans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67092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>
                          <a:latin typeface="Public Sans" pitchFamily="2" charset="0"/>
                        </a:rPr>
                        <a:t>Requirement Development Lead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latin typeface="Public Sans" pitchFamily="2" charset="0"/>
                        </a:rPr>
                        <a:t>Shane Canerday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latin typeface="Public Sans" pitchFamily="2" charset="0"/>
                          <a:hlinkClick r:id="rId4"/>
                        </a:rPr>
                        <a:t>shane.a.canerday@nasa.gov</a:t>
                      </a:r>
                      <a:r>
                        <a:rPr lang="en-US" dirty="0">
                          <a:latin typeface="Public Sans" pitchFamily="2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9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6484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3513880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4851399"/>
            <a:ext cx="12191999" cy="200659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1097" y="417576"/>
            <a:ext cx="2749677" cy="2793365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2418714" y="3357117"/>
            <a:ext cx="7306309" cy="671979"/>
          </a:xfrm>
          <a:prstGeom prst="rect">
            <a:avLst/>
          </a:prstGeom>
        </p:spPr>
        <p:txBody>
          <a:bodyPr vert="horz" wrap="square" lIns="0" tIns="30480" rIns="0" bIns="0" rtlCol="0">
            <a:spAutoFit/>
          </a:bodyPr>
          <a:lstStyle/>
          <a:p>
            <a:pPr marL="413384" marR="5080" indent="-401320">
              <a:lnSpc>
                <a:spcPts val="2450"/>
              </a:lnSpc>
              <a:spcBef>
                <a:spcPts val="240"/>
              </a:spcBef>
              <a:tabLst>
                <a:tab pos="1223645" algn="l"/>
                <a:tab pos="1625600" algn="l"/>
                <a:tab pos="3479800" algn="l"/>
                <a:tab pos="4782185" algn="l"/>
                <a:tab pos="4999355" algn="l"/>
                <a:tab pos="5128260" algn="l"/>
              </a:tabLst>
            </a:pPr>
            <a:r>
              <a:rPr sz="2100" b="1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100" b="1" spc="-2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75">
                <a:solidFill>
                  <a:srgbClr val="FFFFFF"/>
                </a:solidFill>
                <a:latin typeface="Arial"/>
                <a:cs typeface="Arial"/>
              </a:rPr>
              <a:t>PA</a:t>
            </a:r>
            <a:r>
              <a:rPr sz="2100" b="1" spc="-2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100" b="1" spc="-2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5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100" b="1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b="1" spc="-25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100" b="1" spc="-2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2100" b="1" spc="-2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100" b="1" spc="-2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100" b="1" spc="-2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65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sz="2100" b="1" spc="-2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100" b="1" spc="-2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25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100" b="1" spc="-2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100" b="1" spc="-2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5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100" b="1">
                <a:solidFill>
                  <a:srgbClr val="FFFFFF"/>
                </a:solidFill>
                <a:latin typeface="Arial"/>
                <a:cs typeface="Arial"/>
              </a:rPr>
              <a:t>	</a:t>
            </a:r>
            <a:r>
              <a:rPr sz="2100" b="1" spc="-25">
                <a:solidFill>
                  <a:srgbClr val="FFFFFF"/>
                </a:solidFill>
                <a:latin typeface="Arial"/>
                <a:cs typeface="Arial"/>
              </a:rPr>
              <a:t>M</a:t>
            </a:r>
            <a:r>
              <a:rPr sz="2100" b="1" spc="-2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100" b="1" spc="-2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100" b="1" spc="-2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lang="en-US" sz="2100" b="1" err="1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2100" b="1" spc="-2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100" b="1" spc="-2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25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100" b="1" spc="-2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50">
                <a:solidFill>
                  <a:srgbClr val="FFFFFF"/>
                </a:solidFill>
                <a:latin typeface="Arial"/>
                <a:cs typeface="Arial"/>
              </a:rPr>
              <a:t>N</a:t>
            </a:r>
            <a:r>
              <a:rPr sz="2100" b="1">
                <a:solidFill>
                  <a:srgbClr val="FFFFFF"/>
                </a:solidFill>
                <a:latin typeface="Arial"/>
                <a:cs typeface="Arial"/>
              </a:rPr>
              <a:t>	D</a:t>
            </a:r>
            <a:r>
              <a:rPr sz="2100" b="1" spc="-2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10">
                <a:solidFill>
                  <a:srgbClr val="FFFFFF"/>
                </a:solidFill>
                <a:latin typeface="Arial"/>
                <a:cs typeface="Arial"/>
              </a:rPr>
              <a:t>I</a:t>
            </a:r>
            <a:r>
              <a:rPr sz="2100" b="1" spc="-26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100" b="1" spc="-2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100" b="1" spc="-2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FFFFFF"/>
                </a:solidFill>
                <a:latin typeface="Arial"/>
                <a:cs typeface="Arial"/>
              </a:rPr>
              <a:t>C</a:t>
            </a:r>
            <a:r>
              <a:rPr sz="2100" b="1" spc="-275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20">
                <a:solidFill>
                  <a:srgbClr val="FFFFFF"/>
                </a:solidFill>
                <a:latin typeface="Arial"/>
                <a:cs typeface="Arial"/>
              </a:rPr>
              <a:t>T</a:t>
            </a:r>
            <a:r>
              <a:rPr sz="2100" b="1" spc="-31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25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2100" b="1" spc="-2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100" b="1" spc="-28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65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sz="2100" b="1" spc="-27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100" b="1" spc="-50">
                <a:solidFill>
                  <a:srgbClr val="FFFFFF"/>
                </a:solidFill>
                <a:latin typeface="Arial"/>
                <a:cs typeface="Arial"/>
              </a:rPr>
              <a:t>E </a:t>
            </a:r>
            <a:r>
              <a:rPr sz="2100" b="1">
                <a:solidFill>
                  <a:srgbClr val="124ED9"/>
                </a:solidFill>
                <a:latin typeface="Arial"/>
                <a:cs typeface="Arial"/>
              </a:rPr>
              <a:t>S</a:t>
            </a:r>
            <a:r>
              <a:rPr sz="2100" b="1" spc="-275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 spc="75">
                <a:solidFill>
                  <a:srgbClr val="124ED9"/>
                </a:solidFill>
                <a:latin typeface="Arial"/>
                <a:cs typeface="Arial"/>
              </a:rPr>
              <a:t>PA</a:t>
            </a:r>
            <a:r>
              <a:rPr sz="2100" b="1" spc="-275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124ED9"/>
                </a:solidFill>
                <a:latin typeface="Arial"/>
                <a:cs typeface="Arial"/>
              </a:rPr>
              <a:t>C</a:t>
            </a:r>
            <a:r>
              <a:rPr sz="2100" b="1" spc="-270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 spc="-50">
                <a:solidFill>
                  <a:srgbClr val="124ED9"/>
                </a:solidFill>
                <a:latin typeface="Arial"/>
                <a:cs typeface="Arial"/>
              </a:rPr>
              <a:t>E</a:t>
            </a:r>
            <a:r>
              <a:rPr sz="2100" b="1">
                <a:solidFill>
                  <a:srgbClr val="124ED9"/>
                </a:solidFill>
                <a:latin typeface="Arial"/>
                <a:cs typeface="Arial"/>
              </a:rPr>
              <a:t>	C</a:t>
            </a:r>
            <a:r>
              <a:rPr sz="2100" b="1" spc="-275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 spc="-25">
                <a:solidFill>
                  <a:srgbClr val="124ED9"/>
                </a:solidFill>
                <a:latin typeface="Arial"/>
                <a:cs typeface="Arial"/>
              </a:rPr>
              <a:t>O</a:t>
            </a:r>
            <a:r>
              <a:rPr sz="2100" b="1" spc="-270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 spc="-25">
                <a:solidFill>
                  <a:srgbClr val="124ED9"/>
                </a:solidFill>
                <a:latin typeface="Arial"/>
                <a:cs typeface="Arial"/>
              </a:rPr>
              <a:t>M</a:t>
            </a:r>
            <a:r>
              <a:rPr sz="2100" b="1" spc="-265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lang="en-US" sz="2100" b="1" spc="-25" err="1">
                <a:solidFill>
                  <a:srgbClr val="124ED9"/>
                </a:solidFill>
                <a:latin typeface="Arial"/>
                <a:cs typeface="Arial"/>
              </a:rPr>
              <a:t>M</a:t>
            </a:r>
            <a:r>
              <a:rPr sz="2100" b="1" spc="-270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124ED9"/>
                </a:solidFill>
                <a:latin typeface="Arial"/>
                <a:cs typeface="Arial"/>
              </a:rPr>
              <a:t>U</a:t>
            </a:r>
            <a:r>
              <a:rPr sz="2100" b="1" spc="-270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124ED9"/>
                </a:solidFill>
                <a:latin typeface="Arial"/>
                <a:cs typeface="Arial"/>
              </a:rPr>
              <a:t>N</a:t>
            </a:r>
            <a:r>
              <a:rPr sz="2100" b="1" spc="-270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 spc="-10">
                <a:solidFill>
                  <a:srgbClr val="124ED9"/>
                </a:solidFill>
                <a:latin typeface="Arial"/>
                <a:cs typeface="Arial"/>
              </a:rPr>
              <a:t>I</a:t>
            </a:r>
            <a:r>
              <a:rPr sz="2100" b="1" spc="-270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124ED9"/>
                </a:solidFill>
                <a:latin typeface="Arial"/>
                <a:cs typeface="Arial"/>
              </a:rPr>
              <a:t>C</a:t>
            </a:r>
            <a:r>
              <a:rPr sz="2100" b="1" spc="-270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 spc="65">
                <a:solidFill>
                  <a:srgbClr val="124ED9"/>
                </a:solidFill>
                <a:latin typeface="Arial"/>
                <a:cs typeface="Arial"/>
              </a:rPr>
              <a:t>AT</a:t>
            </a:r>
            <a:r>
              <a:rPr sz="2100" b="1" spc="-270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 spc="-10">
                <a:solidFill>
                  <a:srgbClr val="124ED9"/>
                </a:solidFill>
                <a:latin typeface="Arial"/>
                <a:cs typeface="Arial"/>
              </a:rPr>
              <a:t>I</a:t>
            </a:r>
            <a:r>
              <a:rPr sz="2100" b="1" spc="-265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 spc="-25">
                <a:solidFill>
                  <a:srgbClr val="124ED9"/>
                </a:solidFill>
                <a:latin typeface="Arial"/>
                <a:cs typeface="Arial"/>
              </a:rPr>
              <a:t>O</a:t>
            </a:r>
            <a:r>
              <a:rPr sz="2100" b="1" spc="-275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>
                <a:solidFill>
                  <a:srgbClr val="124ED9"/>
                </a:solidFill>
                <a:latin typeface="Arial"/>
                <a:cs typeface="Arial"/>
              </a:rPr>
              <a:t>N</a:t>
            </a:r>
            <a:r>
              <a:rPr sz="2100" b="1" spc="-270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 spc="-50">
                <a:solidFill>
                  <a:srgbClr val="124ED9"/>
                </a:solidFill>
                <a:latin typeface="Arial"/>
                <a:cs typeface="Arial"/>
              </a:rPr>
              <a:t>S</a:t>
            </a:r>
            <a:r>
              <a:rPr sz="2100" b="1">
                <a:solidFill>
                  <a:srgbClr val="124ED9"/>
                </a:solidFill>
                <a:latin typeface="Arial"/>
                <a:cs typeface="Arial"/>
              </a:rPr>
              <a:t>	</a:t>
            </a:r>
            <a:r>
              <a:rPr sz="2100" b="1" spc="-50">
                <a:solidFill>
                  <a:srgbClr val="124ED9"/>
                </a:solidFill>
                <a:latin typeface="Arial"/>
                <a:cs typeface="Arial"/>
              </a:rPr>
              <a:t>&amp;</a:t>
            </a:r>
            <a:r>
              <a:rPr sz="2100" b="1">
                <a:solidFill>
                  <a:srgbClr val="124ED9"/>
                </a:solidFill>
                <a:latin typeface="Arial"/>
                <a:cs typeface="Arial"/>
              </a:rPr>
              <a:t>		N</a:t>
            </a:r>
            <a:r>
              <a:rPr sz="2100" b="1" spc="-275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 spc="70">
                <a:solidFill>
                  <a:srgbClr val="124ED9"/>
                </a:solidFill>
                <a:latin typeface="Arial"/>
                <a:cs typeface="Arial"/>
              </a:rPr>
              <a:t>AV</a:t>
            </a:r>
            <a:r>
              <a:rPr sz="2100" b="1" spc="-270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 spc="-10">
                <a:solidFill>
                  <a:srgbClr val="124ED9"/>
                </a:solidFill>
                <a:latin typeface="Arial"/>
                <a:cs typeface="Arial"/>
              </a:rPr>
              <a:t>I</a:t>
            </a:r>
            <a:r>
              <a:rPr sz="2100" b="1" spc="-265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 spc="-25">
                <a:solidFill>
                  <a:srgbClr val="124ED9"/>
                </a:solidFill>
                <a:latin typeface="Arial"/>
                <a:cs typeface="Arial"/>
              </a:rPr>
              <a:t>G</a:t>
            </a:r>
            <a:r>
              <a:rPr sz="2100" b="1" spc="-270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 spc="65">
                <a:solidFill>
                  <a:srgbClr val="124ED9"/>
                </a:solidFill>
                <a:latin typeface="Arial"/>
                <a:cs typeface="Arial"/>
              </a:rPr>
              <a:t>AT</a:t>
            </a:r>
            <a:r>
              <a:rPr sz="2100" b="1" spc="-270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 spc="-10">
                <a:solidFill>
                  <a:srgbClr val="124ED9"/>
                </a:solidFill>
                <a:latin typeface="Arial"/>
                <a:cs typeface="Arial"/>
              </a:rPr>
              <a:t>I</a:t>
            </a:r>
            <a:r>
              <a:rPr sz="2100" b="1" spc="-265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 spc="-25">
                <a:solidFill>
                  <a:srgbClr val="124ED9"/>
                </a:solidFill>
                <a:latin typeface="Arial"/>
                <a:cs typeface="Arial"/>
              </a:rPr>
              <a:t>O</a:t>
            </a:r>
            <a:r>
              <a:rPr sz="2100" b="1" spc="-270">
                <a:solidFill>
                  <a:srgbClr val="124ED9"/>
                </a:solidFill>
                <a:latin typeface="Arial"/>
                <a:cs typeface="Arial"/>
              </a:rPr>
              <a:t> </a:t>
            </a:r>
            <a:r>
              <a:rPr sz="2100" b="1" spc="-50">
                <a:solidFill>
                  <a:srgbClr val="124ED9"/>
                </a:solidFill>
                <a:latin typeface="Arial"/>
                <a:cs typeface="Arial"/>
              </a:rPr>
              <a:t>N</a:t>
            </a:r>
            <a:endParaRPr sz="2100">
              <a:latin typeface="Arial"/>
              <a:cs typeface="Arial"/>
            </a:endParaRP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C378D68C-83CE-37AF-0B56-B7E1CB442D61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6CD20-F4AE-5E1D-380C-E4D712238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Submission Guidelines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64FB7-21C4-7B84-225A-89B61B8308D2}"/>
              </a:ext>
            </a:extLst>
          </p:cNvPr>
          <p:cNvSpPr>
            <a:spLocks noGrp="1"/>
          </p:cNvSpPr>
          <p:nvPr>
            <p:ph sz="quarter" idx="14"/>
          </p:nvPr>
        </p:nvSpPr>
        <p:spPr/>
        <p:txBody>
          <a:bodyPr>
            <a:normAutofit/>
          </a:bodyPr>
          <a:lstStyle/>
          <a:p>
            <a:pPr marL="342900" indent="-342900">
              <a:buSzPct val="100000"/>
            </a:pPr>
            <a:r>
              <a:rPr lang="en-US" sz="200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Submission channel: TBD — to be specified by the Contracting Officer (e.g., </a:t>
            </a:r>
            <a:r>
              <a:rPr lang="en-US" sz="200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SAM.gov</a:t>
            </a:r>
            <a:r>
              <a:rPr lang="en-US" sz="200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or agency portal)</a:t>
            </a:r>
            <a:endParaRPr lang="en-US" sz="2000"/>
          </a:p>
          <a:p>
            <a:pPr marL="342900" indent="-342900">
              <a:buSzPct val="100000"/>
            </a:pPr>
            <a:r>
              <a:rPr lang="en-US" sz="200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Proposal format and page-limit requirements: TBD — to be defined in the final RFP</a:t>
            </a:r>
            <a:endParaRPr lang="en-US" sz="2000"/>
          </a:p>
          <a:p>
            <a:pPr marL="342900" indent="-342900">
              <a:buSzPct val="100000"/>
            </a:pPr>
            <a:r>
              <a:rPr lang="en-US" sz="200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Proposals Due: Mar 2027 TBC</a:t>
            </a:r>
            <a:endParaRPr lang="en-US" sz="2000"/>
          </a:p>
          <a:p>
            <a:pPr marL="342900" indent="-342900">
              <a:buSzPct val="100000"/>
            </a:pPr>
            <a:r>
              <a:rPr lang="en-US" sz="200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Participants are encouraged to submit comprehensive, compliant proposals to support effective and fair evaluation</a:t>
            </a:r>
            <a:endParaRPr lang="en-US" sz="2000"/>
          </a:p>
          <a:p>
            <a:pPr marL="342900" indent="-342900">
              <a:buSzPct val="100000"/>
            </a:pPr>
            <a:r>
              <a:rPr lang="en-US" sz="200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Evaluation is expected to weigh past performance, cost efficiency, and technical merit, consistent with FAR 15.304 evaluation factors</a:t>
            </a:r>
            <a:endParaRPr lang="en-US" sz="2000"/>
          </a:p>
          <a:p>
            <a:pPr marL="342900" indent="-342900">
              <a:buSzPct val="100000"/>
            </a:pPr>
            <a:r>
              <a:rPr lang="en-US" sz="200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 on submission mechanics should be directed to the Contracting Officer</a:t>
            </a:r>
            <a:endParaRPr lang="en-US" sz="2000"/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099375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3363</Words>
  <Application>Microsoft Office PowerPoint</Application>
  <PresentationFormat>Widescreen</PresentationFormat>
  <Paragraphs>454</Paragraphs>
  <Slides>33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43" baseType="lpstr">
      <vt:lpstr>Aptos</vt:lpstr>
      <vt:lpstr>Aptos Display</vt:lpstr>
      <vt:lpstr>Arial</vt:lpstr>
      <vt:lpstr>Arial Nova</vt:lpstr>
      <vt:lpstr>Arial Nova Light</vt:lpstr>
      <vt:lpstr>Calibri</vt:lpstr>
      <vt:lpstr>Montserrat Medium</vt:lpstr>
      <vt:lpstr>Public Sans</vt:lpstr>
      <vt:lpstr>Wingdings</vt:lpstr>
      <vt:lpstr>Office Theme</vt:lpstr>
      <vt:lpstr>PowerPoint Presentation</vt:lpstr>
      <vt:lpstr>UNNO Industry Day Agenda</vt:lpstr>
      <vt:lpstr>Purpose and Ground Rules</vt:lpstr>
      <vt:lpstr>SCaN</vt:lpstr>
      <vt:lpstr>PowerPoint Presentation</vt:lpstr>
      <vt:lpstr>PowerPoint Presentation</vt:lpstr>
      <vt:lpstr>PowerPoint Presentation</vt:lpstr>
      <vt:lpstr>Communications and Navigation</vt:lpstr>
      <vt:lpstr>PowerPoint Presentation</vt:lpstr>
      <vt:lpstr>PowerPoint Presentation</vt:lpstr>
      <vt:lpstr>Why Now? – UNNO Primary Drivers</vt:lpstr>
      <vt:lpstr>One Network Requires One Acquisition Framework</vt:lpstr>
      <vt:lpstr>UNNO Goals &amp; Objectives</vt:lpstr>
      <vt:lpstr>Known Challenges</vt:lpstr>
      <vt:lpstr>PowerPoint Presentation</vt:lpstr>
      <vt:lpstr>Scope at a Glance</vt:lpstr>
      <vt:lpstr>Representative Functions Performed Across the Network</vt:lpstr>
      <vt:lpstr>UNNO Footprint</vt:lpstr>
      <vt:lpstr>Legacy DSN </vt:lpstr>
      <vt:lpstr>Legacy NSN </vt:lpstr>
      <vt:lpstr>Legacy Performance Requirements</vt:lpstr>
      <vt:lpstr>Statement of Work</vt:lpstr>
      <vt:lpstr>SOW Key Takeaways for Industry</vt:lpstr>
      <vt:lpstr>PowerPoint Presentation</vt:lpstr>
      <vt:lpstr>Alignment with Executive Order 14402</vt:lpstr>
      <vt:lpstr>One Construct, Two Categories:  Stable O&amp;M and Competing Modernization</vt:lpstr>
      <vt:lpstr>Sample Task Order Timeline</vt:lpstr>
      <vt:lpstr>Integral Contract Feature</vt:lpstr>
      <vt:lpstr>PowerPoint Presentation</vt:lpstr>
      <vt:lpstr>Notional Near-Term Schedule</vt:lpstr>
      <vt:lpstr>Points of Contact</vt:lpstr>
      <vt:lpstr>PowerPoint Presentation</vt:lpstr>
      <vt:lpstr>Submission Guidelines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1</cp:revision>
  <dcterms:created xsi:type="dcterms:W3CDTF">2026-09-01T14:02:17Z</dcterms:created>
  <dcterms:modified xsi:type="dcterms:W3CDTF">2026-09-01T14:03:15Z</dcterms:modified>
</cp:coreProperties>
</file>